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5">
  <p:sldMasterIdLst>
    <p:sldMasterId id="2147483660" r:id="rId1"/>
  </p:sldMasterIdLst>
  <p:notesMasterIdLst>
    <p:notesMasterId r:id="rId69"/>
  </p:notesMasterIdLst>
  <p:handoutMasterIdLst>
    <p:handoutMasterId r:id="rId70"/>
  </p:handoutMasterIdLst>
  <p:sldIdLst>
    <p:sldId id="256" r:id="rId2"/>
    <p:sldId id="259" r:id="rId3"/>
    <p:sldId id="261" r:id="rId4"/>
    <p:sldId id="266" r:id="rId5"/>
    <p:sldId id="268" r:id="rId6"/>
    <p:sldId id="269" r:id="rId7"/>
    <p:sldId id="265" r:id="rId8"/>
    <p:sldId id="260" r:id="rId9"/>
    <p:sldId id="267" r:id="rId10"/>
    <p:sldId id="324" r:id="rId11"/>
    <p:sldId id="290" r:id="rId12"/>
    <p:sldId id="325" r:id="rId13"/>
    <p:sldId id="326" r:id="rId14"/>
    <p:sldId id="271" r:id="rId15"/>
    <p:sldId id="274" r:id="rId16"/>
    <p:sldId id="327" r:id="rId17"/>
    <p:sldId id="275" r:id="rId18"/>
    <p:sldId id="328" r:id="rId19"/>
    <p:sldId id="276" r:id="rId20"/>
    <p:sldId id="329" r:id="rId21"/>
    <p:sldId id="330" r:id="rId22"/>
    <p:sldId id="277" r:id="rId23"/>
    <p:sldId id="331" r:id="rId24"/>
    <p:sldId id="310" r:id="rId25"/>
    <p:sldId id="311" r:id="rId26"/>
    <p:sldId id="278" r:id="rId27"/>
    <p:sldId id="332" r:id="rId28"/>
    <p:sldId id="344" r:id="rId29"/>
    <p:sldId id="350" r:id="rId30"/>
    <p:sldId id="340" r:id="rId31"/>
    <p:sldId id="341" r:id="rId32"/>
    <p:sldId id="351" r:id="rId33"/>
    <p:sldId id="279" r:id="rId34"/>
    <p:sldId id="280" r:id="rId35"/>
    <p:sldId id="281" r:id="rId36"/>
    <p:sldId id="334" r:id="rId37"/>
    <p:sldId id="337" r:id="rId38"/>
    <p:sldId id="335" r:id="rId39"/>
    <p:sldId id="352" r:id="rId40"/>
    <p:sldId id="336" r:id="rId41"/>
    <p:sldId id="338" r:id="rId42"/>
    <p:sldId id="353" r:id="rId43"/>
    <p:sldId id="283" r:id="rId44"/>
    <p:sldId id="343" r:id="rId45"/>
    <p:sldId id="313" r:id="rId46"/>
    <p:sldId id="314" r:id="rId47"/>
    <p:sldId id="317" r:id="rId48"/>
    <p:sldId id="345" r:id="rId49"/>
    <p:sldId id="315" r:id="rId50"/>
    <p:sldId id="346" r:id="rId51"/>
    <p:sldId id="316" r:id="rId52"/>
    <p:sldId id="312" r:id="rId53"/>
    <p:sldId id="354" r:id="rId54"/>
    <p:sldId id="355" r:id="rId55"/>
    <p:sldId id="288" r:id="rId56"/>
    <p:sldId id="356" r:id="rId57"/>
    <p:sldId id="357" r:id="rId58"/>
    <p:sldId id="292" r:id="rId59"/>
    <p:sldId id="293" r:id="rId60"/>
    <p:sldId id="295" r:id="rId61"/>
    <p:sldId id="347" r:id="rId62"/>
    <p:sldId id="349" r:id="rId63"/>
    <p:sldId id="348" r:id="rId64"/>
    <p:sldId id="297" r:id="rId65"/>
    <p:sldId id="298" r:id="rId66"/>
    <p:sldId id="299" r:id="rId67"/>
    <p:sldId id="302" r:id="rId68"/>
  </p:sldIdLst>
  <p:sldSz cx="12192000" cy="6858000"/>
  <p:notesSz cx="9928225" cy="679767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972" autoAdjust="0"/>
  </p:normalViewPr>
  <p:slideViewPr>
    <p:cSldViewPr snapToGrid="0">
      <p:cViewPr varScale="1">
        <p:scale>
          <a:sx n="100" d="100"/>
          <a:sy n="100" d="100"/>
        </p:scale>
        <p:origin x="96" y="576"/>
      </p:cViewPr>
      <p:guideLst/>
    </p:cSldViewPr>
  </p:slideViewPr>
  <p:notesTextViewPr>
    <p:cViewPr>
      <p:scale>
        <a:sx n="1" d="1"/>
        <a:sy n="1" d="1"/>
      </p:scale>
      <p:origin x="0" y="0"/>
    </p:cViewPr>
  </p:notesTextViewPr>
  <p:sorterViewPr>
    <p:cViewPr>
      <p:scale>
        <a:sx n="87" d="100"/>
        <a:sy n="87" d="100"/>
      </p:scale>
      <p:origin x="0" y="-3204"/>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302231" cy="341064"/>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5623697" y="1"/>
            <a:ext cx="4302231" cy="341064"/>
          </a:xfrm>
          <a:prstGeom prst="rect">
            <a:avLst/>
          </a:prstGeom>
        </p:spPr>
        <p:txBody>
          <a:bodyPr vert="horz" lIns="91440" tIns="45720" rIns="91440" bIns="45720" rtlCol="0"/>
          <a:lstStyle>
            <a:lvl1pPr algn="r">
              <a:defRPr sz="1200"/>
            </a:lvl1pPr>
          </a:lstStyle>
          <a:p>
            <a:fld id="{414E9C92-C4B9-42C0-8F85-DA972BB014F9}" type="datetimeFigureOut">
              <a:rPr lang="zh-CN" altLang="en-US" smtClean="0"/>
              <a:t>2020/6/13 Saturday</a:t>
            </a:fld>
            <a:endParaRPr lang="zh-CN" altLang="en-US"/>
          </a:p>
        </p:txBody>
      </p:sp>
      <p:sp>
        <p:nvSpPr>
          <p:cNvPr id="4" name="页脚占位符 3"/>
          <p:cNvSpPr>
            <a:spLocks noGrp="1"/>
          </p:cNvSpPr>
          <p:nvPr>
            <p:ph type="ftr" sz="quarter" idx="2"/>
          </p:nvPr>
        </p:nvSpPr>
        <p:spPr>
          <a:xfrm>
            <a:off x="0" y="6456612"/>
            <a:ext cx="4302231" cy="341063"/>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5623697" y="6456612"/>
            <a:ext cx="4302231" cy="341063"/>
          </a:xfrm>
          <a:prstGeom prst="rect">
            <a:avLst/>
          </a:prstGeom>
        </p:spPr>
        <p:txBody>
          <a:bodyPr vert="horz" lIns="91440" tIns="45720" rIns="91440" bIns="45720" rtlCol="0" anchor="b"/>
          <a:lstStyle>
            <a:lvl1pPr algn="r">
              <a:defRPr sz="1200"/>
            </a:lvl1pPr>
          </a:lstStyle>
          <a:p>
            <a:fld id="{DAB9DBFE-1436-427B-AA7C-A48C11620EBC}" type="slidenum">
              <a:rPr lang="zh-CN" altLang="en-US" smtClean="0"/>
              <a:t>‹#›</a:t>
            </a:fld>
            <a:endParaRPr lang="zh-CN" altLang="en-US"/>
          </a:p>
        </p:txBody>
      </p:sp>
    </p:spTree>
    <p:extLst>
      <p:ext uri="{BB962C8B-B14F-4D97-AF65-F5344CB8AC3E}">
        <p14:creationId xmlns:p14="http://schemas.microsoft.com/office/powerpoint/2010/main" val="2968652933"/>
      </p:ext>
    </p:extLst>
  </p:cSld>
  <p:clrMap bg1="lt1" tx1="dk1" bg2="lt2" tx2="dk2" accent1="accent1" accent2="accent2" accent3="accent3" accent4="accent4" accent5="accent5" accent6="accent6" hlink="hlink" folHlink="folHlink"/>
</p:handoutMaster>
</file>

<file path=ppt/media/image1.png>
</file>

<file path=ppt/media/image14.png>
</file>

<file path=ppt/media/image18.png>
</file>

<file path=ppt/media/image19.png>
</file>

<file path=ppt/media/image2.png>
</file>

<file path=ppt/media/image21.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302231" cy="341064"/>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623697" y="1"/>
            <a:ext cx="4302231" cy="341064"/>
          </a:xfrm>
          <a:prstGeom prst="rect">
            <a:avLst/>
          </a:prstGeom>
        </p:spPr>
        <p:txBody>
          <a:bodyPr vert="horz" lIns="91440" tIns="45720" rIns="91440" bIns="45720" rtlCol="0"/>
          <a:lstStyle>
            <a:lvl1pPr algn="r">
              <a:defRPr sz="1200"/>
            </a:lvl1pPr>
          </a:lstStyle>
          <a:p>
            <a:fld id="{8F1F969C-290D-4AF7-9D1F-D9365819CC59}" type="datetimeFigureOut">
              <a:rPr lang="zh-CN" altLang="en-US" smtClean="0"/>
              <a:t>2020/6/13 Saturday</a:t>
            </a:fld>
            <a:endParaRPr lang="zh-CN" altLang="en-US"/>
          </a:p>
        </p:txBody>
      </p:sp>
      <p:sp>
        <p:nvSpPr>
          <p:cNvPr id="4" name="幻灯片图像占位符 3"/>
          <p:cNvSpPr>
            <a:spLocks noGrp="1" noRot="1" noChangeAspect="1"/>
          </p:cNvSpPr>
          <p:nvPr>
            <p:ph type="sldImg" idx="2"/>
          </p:nvPr>
        </p:nvSpPr>
        <p:spPr>
          <a:xfrm>
            <a:off x="2925763" y="849313"/>
            <a:ext cx="4076700" cy="2293937"/>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92823" y="3271381"/>
            <a:ext cx="7942580" cy="2676585"/>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6456612"/>
            <a:ext cx="4302231" cy="3410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623697" y="6456612"/>
            <a:ext cx="4302231" cy="341063"/>
          </a:xfrm>
          <a:prstGeom prst="rect">
            <a:avLst/>
          </a:prstGeom>
        </p:spPr>
        <p:txBody>
          <a:bodyPr vert="horz" lIns="91440" tIns="45720" rIns="91440" bIns="45720" rtlCol="0" anchor="b"/>
          <a:lstStyle>
            <a:lvl1pPr algn="r">
              <a:defRPr sz="1200"/>
            </a:lvl1pPr>
          </a:lstStyle>
          <a:p>
            <a:fld id="{3BB21687-B0A7-4083-A9B7-8BE7ECAB6D13}" type="slidenum">
              <a:rPr lang="zh-CN" altLang="en-US" smtClean="0"/>
              <a:t>‹#›</a:t>
            </a:fld>
            <a:endParaRPr lang="zh-CN" altLang="en-US"/>
          </a:p>
        </p:txBody>
      </p:sp>
    </p:spTree>
    <p:extLst>
      <p:ext uri="{BB962C8B-B14F-4D97-AF65-F5344CB8AC3E}">
        <p14:creationId xmlns:p14="http://schemas.microsoft.com/office/powerpoint/2010/main" val="4040972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dirty="0" smtClean="0"/>
              <a:t>分离编译的概念</a:t>
            </a:r>
            <a:endParaRPr lang="en-US" altLang="zh-CN" dirty="0" smtClean="0"/>
          </a:p>
          <a:p>
            <a:pPr eaLnBrk="1" hangingPunct="1">
              <a:spcBef>
                <a:spcPct val="0"/>
              </a:spcBef>
            </a:pPr>
            <a:endParaRPr lang="en-US" altLang="zh-CN" dirty="0" smtClean="0"/>
          </a:p>
          <a:p>
            <a:pPr eaLnBrk="1" hangingPunct="1">
              <a:spcBef>
                <a:spcPct val="0"/>
              </a:spcBef>
            </a:pPr>
            <a:r>
              <a:rPr lang="zh-CN" altLang="en-US" dirty="0" smtClean="0"/>
              <a:t>提示：注意结合系统</a:t>
            </a:r>
            <a:r>
              <a:rPr lang="en-US" altLang="zh-CN" dirty="0" smtClean="0"/>
              <a:t>1</a:t>
            </a:r>
            <a:r>
              <a:rPr lang="zh-CN" altLang="en-US" dirty="0" smtClean="0"/>
              <a:t>的知识，两遍扫瞄</a:t>
            </a:r>
          </a:p>
        </p:txBody>
      </p:sp>
      <p:sp>
        <p:nvSpPr>
          <p:cNvPr id="51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C4465181-E0DB-4F68-B6CD-8DE283401434}" type="slidenum">
              <a:rPr lang="zh-CN" altLang="en-US" smtClean="0">
                <a:latin typeface="Arial" panose="020B0604020202020204" pitchFamily="34" charset="0"/>
              </a:rPr>
              <a:pPr>
                <a:spcBef>
                  <a:spcPct val="0"/>
                </a:spcBef>
              </a:pPr>
              <a:t>1</a:t>
            </a:fld>
            <a:endParaRPr lang="zh-CN" altLang="en-US" smtClean="0">
              <a:latin typeface="Arial" panose="020B0604020202020204" pitchFamily="34" charset="0"/>
            </a:endParaRPr>
          </a:p>
        </p:txBody>
      </p:sp>
    </p:spTree>
    <p:extLst>
      <p:ext uri="{BB962C8B-B14F-4D97-AF65-F5344CB8AC3E}">
        <p14:creationId xmlns:p14="http://schemas.microsoft.com/office/powerpoint/2010/main" val="42772402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符号表由汇编器生成，局部变量是不生成链接器符号的（编译器和调试器符号还是有的）</a:t>
            </a:r>
            <a:endParaRPr lang="en-US" altLang="zh-CN" dirty="0" smtClean="0"/>
          </a:p>
          <a:p>
            <a:endParaRPr lang="en-US" altLang="zh-CN" dirty="0" smtClean="0"/>
          </a:p>
          <a:p>
            <a:r>
              <a:rPr lang="zh-CN" altLang="en-US" dirty="0" smtClean="0"/>
              <a:t>静态函数仅在本</a:t>
            </a:r>
            <a:r>
              <a:rPr lang="zh-CN" altLang="en-US" b="1" dirty="0" smtClean="0"/>
              <a:t>编译单位（</a:t>
            </a:r>
            <a:r>
              <a:rPr lang="zh-CN" altLang="en-US" dirty="0" smtClean="0"/>
              <a:t>本源代码文件</a:t>
            </a:r>
            <a:r>
              <a:rPr lang="en-US" altLang="zh-CN" dirty="0" smtClean="0"/>
              <a:t>/</a:t>
            </a:r>
            <a:r>
              <a:rPr lang="zh-CN" altLang="en-US" dirty="0" smtClean="0"/>
              <a:t>本模块）内有效</a:t>
            </a:r>
            <a:endParaRPr lang="en-US" altLang="zh-CN" dirty="0" smtClean="0"/>
          </a:p>
          <a:p>
            <a:r>
              <a:rPr lang="zh-CN" altLang="en-US" dirty="0" smtClean="0"/>
              <a:t>静态全局变量仅在本编译单位内可见</a:t>
            </a:r>
            <a:endParaRPr lang="en-US" altLang="zh-CN" dirty="0" smtClean="0"/>
          </a:p>
          <a:p>
            <a:r>
              <a:rPr lang="zh-CN" altLang="en-US" dirty="0" smtClean="0"/>
              <a:t>静态局部变量反而又是链接器感兴趣的</a:t>
            </a:r>
            <a:r>
              <a:rPr lang="en-US" altLang="zh-CN" dirty="0" smtClean="0"/>
              <a:t>——</a:t>
            </a:r>
            <a:r>
              <a:rPr lang="zh-CN" altLang="en-US" dirty="0" smtClean="0"/>
              <a:t>虽然不会被其他模块引用，但是在</a:t>
            </a:r>
            <a:r>
              <a:rPr lang="en-US" altLang="zh-CN" dirty="0" smtClean="0"/>
              <a:t>.data</a:t>
            </a:r>
            <a:r>
              <a:rPr lang="zh-CN" altLang="en-US" dirty="0" smtClean="0"/>
              <a:t>节的布局上需要考虑（间接与其他模块相关）</a:t>
            </a:r>
            <a:endParaRPr lang="en-US" altLang="zh-CN" dirty="0" smtClean="0"/>
          </a:p>
          <a:p>
            <a:endParaRPr lang="en-US" altLang="zh-CN" dirty="0" smtClean="0"/>
          </a:p>
          <a:p>
            <a:r>
              <a:rPr lang="zh-CN" altLang="en-US" dirty="0" smtClean="0"/>
              <a:t>小结时：注意区分存储属性和作用域的区别</a:t>
            </a:r>
            <a:r>
              <a:rPr lang="en-US" altLang="zh-CN" dirty="0" smtClean="0"/>
              <a:t>——</a:t>
            </a:r>
            <a:r>
              <a:rPr lang="zh-CN" altLang="en-US" dirty="0" smtClean="0"/>
              <a:t>全局变量、静态全局变量、静态局部变量、局部变量。</a:t>
            </a:r>
            <a:endParaRPr lang="en-US" altLang="zh-CN" dirty="0" smtClean="0"/>
          </a:p>
          <a:p>
            <a:r>
              <a:rPr lang="en-US" altLang="zh-CN" dirty="0" smtClean="0"/>
              <a:t>	</a:t>
            </a:r>
            <a:r>
              <a:rPr lang="zh-CN" altLang="en-US" dirty="0" smtClean="0"/>
              <a:t>堆上存储（全局变量、静态局部变量、静态全局变量）</a:t>
            </a:r>
            <a:endParaRPr lang="en-US" altLang="zh-CN" dirty="0" smtClean="0"/>
          </a:p>
          <a:p>
            <a:r>
              <a:rPr lang="en-US" altLang="zh-CN" dirty="0" smtClean="0"/>
              <a:t>	</a:t>
            </a:r>
            <a:r>
              <a:rPr lang="zh-CN" altLang="en-US" dirty="0" smtClean="0"/>
              <a:t>栈上存储（局部变量）</a:t>
            </a:r>
            <a:endParaRPr lang="en-US" altLang="zh-CN" dirty="0" smtClean="0"/>
          </a:p>
          <a:p>
            <a:r>
              <a:rPr lang="en-US" altLang="zh-CN" dirty="0" smtClean="0"/>
              <a:t>	</a:t>
            </a:r>
            <a:r>
              <a:rPr lang="zh-CN" altLang="en-US" dirty="0" smtClean="0"/>
              <a:t>全局作用（全局变量）</a:t>
            </a:r>
            <a:endParaRPr lang="en-US" altLang="zh-CN" dirty="0" smtClean="0"/>
          </a:p>
          <a:p>
            <a:r>
              <a:rPr lang="en-US" altLang="zh-CN" dirty="0" smtClean="0"/>
              <a:t>	</a:t>
            </a:r>
            <a:r>
              <a:rPr lang="zh-CN" altLang="en-US" dirty="0" smtClean="0"/>
              <a:t>局部作用（静态全局变量、静态局部变量、局部变量）</a:t>
            </a:r>
            <a:endParaRPr lang="en-US" altLang="zh-CN" dirty="0" smtClean="0"/>
          </a:p>
          <a:p>
            <a:endParaRPr lang="en-US" altLang="zh-CN" dirty="0" smtClean="0"/>
          </a:p>
          <a:p>
            <a:r>
              <a:rPr lang="en-US" altLang="zh-CN" dirty="0" smtClean="0"/>
              <a:t>static</a:t>
            </a:r>
            <a:r>
              <a:rPr lang="zh-CN" altLang="en-US" dirty="0" smtClean="0"/>
              <a:t>对全局变量和函数的“隐藏”作用</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15</a:t>
            </a:fld>
            <a:endParaRPr lang="zh-CN" altLang="en-US"/>
          </a:p>
        </p:txBody>
      </p:sp>
    </p:spTree>
    <p:extLst>
      <p:ext uri="{BB962C8B-B14F-4D97-AF65-F5344CB8AC3E}">
        <p14:creationId xmlns:p14="http://schemas.microsoft.com/office/powerpoint/2010/main" val="5598589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Rectangle 2"/>
          <p:cNvSpPr>
            <a:spLocks noGrp="1" noRot="1" noChangeAspect="1" noChangeArrowheads="1" noTextEdit="1"/>
          </p:cNvSpPr>
          <p:nvPr>
            <p:ph type="sldImg"/>
          </p:nvPr>
        </p:nvSpPr>
        <p:spPr>
          <a:xfrm>
            <a:off x="393700" y="692150"/>
            <a:ext cx="6072188" cy="3416300"/>
          </a:xfrm>
          <a:ln/>
        </p:spPr>
      </p:sp>
      <p:sp>
        <p:nvSpPr>
          <p:cNvPr id="595971" name="Rectangle 3"/>
          <p:cNvSpPr>
            <a:spLocks noGrp="1" noChangeArrowheads="1"/>
          </p:cNvSpPr>
          <p:nvPr>
            <p:ph type="body" idx="1"/>
          </p:nvPr>
        </p:nvSpPr>
        <p:spPr>
          <a:xfrm>
            <a:off x="930275" y="4360863"/>
            <a:ext cx="5008563" cy="4070350"/>
          </a:xfrm>
          <a:noFill/>
          <a:ln/>
        </p:spPr>
        <p:txBody>
          <a:bodyPr lIns="86630" tIns="43315" rIns="86630" bIns="43315"/>
          <a:lstStyle/>
          <a:p>
            <a:r>
              <a:rPr lang="zh-CN" altLang="en-US" dirty="0" smtClean="0">
                <a:latin typeface="Arial" pitchFamily="34" charset="0"/>
              </a:rPr>
              <a:t>注意区分编译符号和链接符号，这里说的</a:t>
            </a:r>
            <a:r>
              <a:rPr lang="en-US" altLang="zh-CN" dirty="0" smtClean="0">
                <a:latin typeface="Arial" pitchFamily="34" charset="0"/>
              </a:rPr>
              <a:t>temp</a:t>
            </a:r>
            <a:r>
              <a:rPr lang="zh-CN" altLang="en-US" dirty="0" smtClean="0">
                <a:latin typeface="Arial" pitchFamily="34" charset="0"/>
              </a:rPr>
              <a:t>是编译符号，不是链接符号。</a:t>
            </a:r>
            <a:endParaRPr lang="en-US" altLang="zh-CN" dirty="0" smtClean="0">
              <a:latin typeface="Arial" pitchFamily="34" charset="0"/>
            </a:endParaRPr>
          </a:p>
          <a:p>
            <a:r>
              <a:rPr lang="zh-CN" altLang="en-US" dirty="0" smtClean="0">
                <a:latin typeface="Arial" pitchFamily="34" charset="0"/>
              </a:rPr>
              <a:t>这里所说的</a:t>
            </a:r>
            <a:r>
              <a:rPr lang="en-US" altLang="zh-CN" dirty="0" smtClean="0">
                <a:latin typeface="Arial" pitchFamily="34" charset="0"/>
              </a:rPr>
              <a:t>temp</a:t>
            </a:r>
            <a:r>
              <a:rPr lang="zh-CN" altLang="en-US" dirty="0" smtClean="0">
                <a:latin typeface="Arial" pitchFamily="34" charset="0"/>
              </a:rPr>
              <a:t>不是符号定义，指的是“不是编译符号”</a:t>
            </a:r>
            <a:endParaRPr lang="en-US" altLang="zh-CN" dirty="0" smtClean="0">
              <a:latin typeface="Arial" pitchFamily="34" charset="0"/>
            </a:endParaRPr>
          </a:p>
        </p:txBody>
      </p:sp>
    </p:spTree>
    <p:extLst>
      <p:ext uri="{BB962C8B-B14F-4D97-AF65-F5344CB8AC3E}">
        <p14:creationId xmlns:p14="http://schemas.microsoft.com/office/powerpoint/2010/main" val="37197649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Ndx</a:t>
            </a:r>
            <a:r>
              <a:rPr lang="zh-CN" altLang="en-US" dirty="0" smtClean="0"/>
              <a:t>是节号，</a:t>
            </a:r>
            <a:endParaRPr lang="en-US" altLang="zh-CN" dirty="0" smtClean="0"/>
          </a:p>
          <a:p>
            <a:r>
              <a:rPr lang="en-US" altLang="zh-CN" dirty="0" err="1" smtClean="0"/>
              <a:t>Objdump</a:t>
            </a:r>
            <a:r>
              <a:rPr lang="zh-CN" altLang="en-US" dirty="0" smtClean="0"/>
              <a:t> </a:t>
            </a:r>
            <a:r>
              <a:rPr lang="en-US" altLang="zh-CN" dirty="0" smtClean="0"/>
              <a:t>–t</a:t>
            </a:r>
            <a:r>
              <a:rPr lang="zh-CN" altLang="en-US" dirty="0" smtClean="0"/>
              <a:t>命令也是查看符号表</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17</a:t>
            </a:fld>
            <a:endParaRPr lang="zh-CN" altLang="en-US"/>
          </a:p>
        </p:txBody>
      </p:sp>
    </p:spTree>
    <p:extLst>
      <p:ext uri="{BB962C8B-B14F-4D97-AF65-F5344CB8AC3E}">
        <p14:creationId xmlns:p14="http://schemas.microsoft.com/office/powerpoint/2010/main" val="3633674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Ndx</a:t>
            </a:r>
            <a:r>
              <a:rPr lang="zh-CN" altLang="en-US" dirty="0" smtClean="0"/>
              <a:t>是节号，</a:t>
            </a:r>
            <a:endParaRPr lang="en-US" altLang="zh-CN" dirty="0" smtClean="0"/>
          </a:p>
          <a:p>
            <a:r>
              <a:rPr lang="en-US" altLang="zh-CN" dirty="0" err="1" smtClean="0"/>
              <a:t>Objdump</a:t>
            </a:r>
            <a:r>
              <a:rPr lang="zh-CN" altLang="en-US" dirty="0" smtClean="0"/>
              <a:t> </a:t>
            </a:r>
            <a:r>
              <a:rPr lang="en-US" altLang="zh-CN" dirty="0" smtClean="0"/>
              <a:t>–t</a:t>
            </a:r>
            <a:r>
              <a:rPr lang="zh-CN" altLang="en-US" dirty="0" smtClean="0"/>
              <a:t>命令也是查看符号表</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18</a:t>
            </a:fld>
            <a:endParaRPr lang="zh-CN" altLang="en-US"/>
          </a:p>
        </p:txBody>
      </p:sp>
    </p:spTree>
    <p:extLst>
      <p:ext uri="{BB962C8B-B14F-4D97-AF65-F5344CB8AC3E}">
        <p14:creationId xmlns:p14="http://schemas.microsoft.com/office/powerpoint/2010/main" val="11728700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ASB/UNDEF/COMMON</a:t>
            </a:r>
            <a:r>
              <a:rPr lang="zh-CN" altLang="en-US" dirty="0" smtClean="0"/>
              <a:t>三个节，</a:t>
            </a:r>
            <a:r>
              <a:rPr lang="en-US" altLang="zh-CN" dirty="0" smtClean="0"/>
              <a:t>ABS</a:t>
            </a:r>
            <a:r>
              <a:rPr lang="zh-CN" altLang="en-US" dirty="0" smtClean="0"/>
              <a:t>标识符号不应该被修改重定位，</a:t>
            </a:r>
            <a:r>
              <a:rPr lang="en-US" altLang="zh-CN" dirty="0" smtClean="0"/>
              <a:t>UND</a:t>
            </a:r>
            <a:r>
              <a:rPr lang="zh-CN" altLang="en-US" dirty="0" smtClean="0"/>
              <a:t>表示不在本模块内定义，</a:t>
            </a:r>
            <a:r>
              <a:rPr lang="en-US" altLang="zh-CN" dirty="0" smtClean="0"/>
              <a:t>COMMON</a:t>
            </a:r>
            <a:r>
              <a:rPr lang="zh-CN" altLang="en-US" dirty="0" smtClean="0"/>
              <a:t>表示还未分配位置的未初始化数据（此时</a:t>
            </a:r>
            <a:r>
              <a:rPr lang="en-US" altLang="zh-CN" dirty="0" smtClean="0"/>
              <a:t>value</a:t>
            </a:r>
            <a:r>
              <a:rPr lang="zh-CN" altLang="en-US" dirty="0" smtClean="0"/>
              <a:t>是对齐要求，</a:t>
            </a:r>
            <a:r>
              <a:rPr lang="en-US" altLang="zh-CN" dirty="0" smtClean="0"/>
              <a:t>size</a:t>
            </a:r>
            <a:r>
              <a:rPr lang="zh-CN" altLang="en-US" dirty="0" smtClean="0"/>
              <a:t>是最小空间）</a:t>
            </a:r>
            <a:endParaRPr lang="en-US" altLang="zh-CN" dirty="0" smtClean="0"/>
          </a:p>
          <a:p>
            <a:endParaRPr lang="en-US" altLang="zh-CN" dirty="0" smtClean="0"/>
          </a:p>
          <a:p>
            <a:r>
              <a:rPr lang="en-US" altLang="zh-CN" dirty="0" smtClean="0"/>
              <a:t>Name</a:t>
            </a:r>
            <a:r>
              <a:rPr lang="zh-CN" altLang="en-US" dirty="0" smtClean="0"/>
              <a:t>用的是“指针</a:t>
            </a:r>
            <a:r>
              <a:rPr lang="en-US" altLang="zh-CN" dirty="0" smtClean="0"/>
              <a:t>/</a:t>
            </a:r>
            <a:r>
              <a:rPr lang="zh-CN" altLang="en-US" dirty="0" smtClean="0"/>
              <a:t>索引”，因此</a:t>
            </a:r>
            <a:r>
              <a:rPr lang="en-US" altLang="zh-CN" dirty="0" err="1" smtClean="0"/>
              <a:t>Elf_Symbol</a:t>
            </a:r>
            <a:r>
              <a:rPr lang="zh-CN" altLang="en-US" dirty="0" smtClean="0"/>
              <a:t>的结构体是定长的。</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19</a:t>
            </a:fld>
            <a:endParaRPr lang="zh-CN" altLang="en-US"/>
          </a:p>
        </p:txBody>
      </p:sp>
    </p:spTree>
    <p:extLst>
      <p:ext uri="{BB962C8B-B14F-4D97-AF65-F5344CB8AC3E}">
        <p14:creationId xmlns:p14="http://schemas.microsoft.com/office/powerpoint/2010/main" val="25479283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用</a:t>
            </a:r>
            <a:r>
              <a:rPr lang="en-US" altLang="zh-CN" dirty="0" err="1" smtClean="0"/>
              <a:t>objdump</a:t>
            </a:r>
            <a:r>
              <a:rPr lang="zh-CN" altLang="en-US" dirty="0" smtClean="0"/>
              <a:t>查看符号时，标志位中可以给出</a:t>
            </a:r>
            <a:r>
              <a:rPr lang="en-US" altLang="zh-CN" dirty="0" smtClean="0"/>
              <a:t>’</a:t>
            </a:r>
            <a:r>
              <a:rPr lang="en-US" altLang="zh-CN" baseline="0" dirty="0" smtClean="0"/>
              <a:t> ‘</a:t>
            </a:r>
            <a:r>
              <a:rPr lang="zh-CN" altLang="en-US" baseline="0" dirty="0" smtClean="0"/>
              <a:t>空格表示强符号，</a:t>
            </a:r>
            <a:r>
              <a:rPr lang="en-US" altLang="zh-CN" dirty="0" smtClean="0"/>
              <a:t>w</a:t>
            </a:r>
            <a:r>
              <a:rPr lang="zh-CN" altLang="en-US" dirty="0" smtClean="0"/>
              <a:t>表示弱符号</a:t>
            </a:r>
            <a:endParaRPr lang="en-US" altLang="zh-CN" dirty="0" smtClean="0"/>
          </a:p>
          <a:p>
            <a:r>
              <a:rPr lang="zh-CN" altLang="en-US" dirty="0" smtClean="0"/>
              <a:t>多重定义时，若符号会引出类型不一致的情况，这是</a:t>
            </a:r>
            <a:r>
              <a:rPr lang="en-US" altLang="zh-CN" dirty="0" smtClean="0"/>
              <a:t>c</a:t>
            </a:r>
            <a:r>
              <a:rPr lang="zh-CN" altLang="en-US" dirty="0" smtClean="0"/>
              <a:t>语言的固有问题，除非改标准。</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22</a:t>
            </a:fld>
            <a:endParaRPr lang="zh-CN" altLang="en-US"/>
          </a:p>
        </p:txBody>
      </p:sp>
    </p:spTree>
    <p:extLst>
      <p:ext uri="{BB962C8B-B14F-4D97-AF65-F5344CB8AC3E}">
        <p14:creationId xmlns:p14="http://schemas.microsoft.com/office/powerpoint/2010/main" val="8646845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用</a:t>
            </a:r>
            <a:r>
              <a:rPr lang="en-US" altLang="zh-CN" dirty="0" err="1" smtClean="0"/>
              <a:t>objdump</a:t>
            </a:r>
            <a:r>
              <a:rPr lang="zh-CN" altLang="en-US" dirty="0" smtClean="0"/>
              <a:t>查看符号时，标志位中可以给出</a:t>
            </a:r>
            <a:r>
              <a:rPr lang="en-US" altLang="zh-CN" dirty="0" smtClean="0"/>
              <a:t>’</a:t>
            </a:r>
            <a:r>
              <a:rPr lang="en-US" altLang="zh-CN" baseline="0" dirty="0" smtClean="0"/>
              <a:t> ‘</a:t>
            </a:r>
            <a:r>
              <a:rPr lang="zh-CN" altLang="en-US" baseline="0" dirty="0" smtClean="0"/>
              <a:t>空格表示强符号，</a:t>
            </a:r>
            <a:r>
              <a:rPr lang="en-US" altLang="zh-CN" dirty="0" smtClean="0"/>
              <a:t>w</a:t>
            </a:r>
            <a:r>
              <a:rPr lang="zh-CN" altLang="en-US" dirty="0" smtClean="0"/>
              <a:t>表示弱符号</a:t>
            </a:r>
            <a:endParaRPr lang="en-US" altLang="zh-CN" dirty="0" smtClean="0"/>
          </a:p>
          <a:p>
            <a:r>
              <a:rPr lang="zh-CN" altLang="en-US" dirty="0" smtClean="0"/>
              <a:t>多重定义时，若符号会引出类型不一致的情况，这是</a:t>
            </a:r>
            <a:r>
              <a:rPr lang="en-US" altLang="zh-CN" dirty="0" smtClean="0"/>
              <a:t>c</a:t>
            </a:r>
            <a:r>
              <a:rPr lang="zh-CN" altLang="en-US" dirty="0" smtClean="0"/>
              <a:t>语言的固有问题，除非改标准。</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23</a:t>
            </a:fld>
            <a:endParaRPr lang="zh-CN" altLang="en-US"/>
          </a:p>
        </p:txBody>
      </p:sp>
    </p:spTree>
    <p:extLst>
      <p:ext uri="{BB962C8B-B14F-4D97-AF65-F5344CB8AC3E}">
        <p14:creationId xmlns:p14="http://schemas.microsoft.com/office/powerpoint/2010/main" val="4070545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25</a:t>
            </a:fld>
            <a:endParaRPr lang="zh-CN" altLang="en-US"/>
          </a:p>
        </p:txBody>
      </p:sp>
    </p:spTree>
    <p:extLst>
      <p:ext uri="{BB962C8B-B14F-4D97-AF65-F5344CB8AC3E}">
        <p14:creationId xmlns:p14="http://schemas.microsoft.com/office/powerpoint/2010/main" val="7191211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26</a:t>
            </a:fld>
            <a:endParaRPr lang="zh-CN" altLang="en-US"/>
          </a:p>
        </p:txBody>
      </p:sp>
    </p:spTree>
    <p:extLst>
      <p:ext uri="{BB962C8B-B14F-4D97-AF65-F5344CB8AC3E}">
        <p14:creationId xmlns:p14="http://schemas.microsoft.com/office/powerpoint/2010/main" val="5158044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pPr>
                <a:defRPr/>
              </a:pPr>
              <a:t>27</a:t>
            </a:fld>
            <a:endParaRPr lang="en-US" altLang="zh-CN"/>
          </a:p>
        </p:txBody>
      </p:sp>
    </p:spTree>
    <p:extLst>
      <p:ext uri="{BB962C8B-B14F-4D97-AF65-F5344CB8AC3E}">
        <p14:creationId xmlns:p14="http://schemas.microsoft.com/office/powerpoint/2010/main" val="2681728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让学生注意到不同</a:t>
            </a:r>
            <a:r>
              <a:rPr lang="en-US" altLang="zh-CN" dirty="0" smtClean="0"/>
              <a:t>C</a:t>
            </a:r>
            <a:r>
              <a:rPr lang="zh-CN" altLang="en-US" dirty="0" smtClean="0"/>
              <a:t>代码文件中的交叉引用现象；</a:t>
            </a:r>
            <a:endParaRPr lang="en-US" altLang="zh-CN" dirty="0" smtClean="0"/>
          </a:p>
          <a:p>
            <a:r>
              <a:rPr lang="zh-CN" altLang="en-US" dirty="0" smtClean="0"/>
              <a:t>提出编写时各自独立进行，编译也希望各自独立开展，减少相互间的交互制约。</a:t>
            </a:r>
            <a:endParaRPr lang="en-US" altLang="zh-CN" dirty="0" smtClean="0"/>
          </a:p>
          <a:p>
            <a:endParaRPr lang="en-US" altLang="zh-CN" dirty="0" smtClean="0"/>
          </a:p>
          <a:p>
            <a:r>
              <a:rPr lang="zh-CN" altLang="en-US" dirty="0" smtClean="0"/>
              <a:t>提问：</a:t>
            </a:r>
            <a:r>
              <a:rPr lang="en-US" altLang="zh-CN" dirty="0" smtClean="0"/>
              <a:t>swap()</a:t>
            </a:r>
            <a:r>
              <a:rPr lang="zh-CN" altLang="en-US" dirty="0" smtClean="0"/>
              <a:t>中的</a:t>
            </a:r>
            <a:r>
              <a:rPr lang="en-US" altLang="zh-CN" dirty="0" smtClean="0"/>
              <a:t>temp</a:t>
            </a:r>
            <a:r>
              <a:rPr lang="zh-CN" altLang="en-US" dirty="0" smtClean="0"/>
              <a:t>与链接有关吗？或者与其他代码有关吗？ </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2</a:t>
            </a:fld>
            <a:endParaRPr lang="zh-CN" altLang="en-US"/>
          </a:p>
        </p:txBody>
      </p:sp>
    </p:spTree>
    <p:extLst>
      <p:ext uri="{BB962C8B-B14F-4D97-AF65-F5344CB8AC3E}">
        <p14:creationId xmlns:p14="http://schemas.microsoft.com/office/powerpoint/2010/main" val="18291452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026" name="Rectangle 2"/>
          <p:cNvSpPr>
            <a:spLocks noGrp="1" noRot="1" noChangeAspect="1" noChangeArrowheads="1" noTextEdit="1"/>
          </p:cNvSpPr>
          <p:nvPr>
            <p:ph type="sldImg"/>
          </p:nvPr>
        </p:nvSpPr>
        <p:spPr>
          <a:xfrm>
            <a:off x="393700" y="692150"/>
            <a:ext cx="6072188" cy="3416300"/>
          </a:xfrm>
          <a:ln/>
        </p:spPr>
      </p:sp>
      <p:sp>
        <p:nvSpPr>
          <p:cNvPr id="641027" name="Rectangle 3"/>
          <p:cNvSpPr>
            <a:spLocks noGrp="1" noChangeArrowheads="1"/>
          </p:cNvSpPr>
          <p:nvPr>
            <p:ph type="body" idx="1"/>
          </p:nvPr>
        </p:nvSpPr>
        <p:spPr>
          <a:xfrm>
            <a:off x="930275" y="4360863"/>
            <a:ext cx="5008563" cy="4070350"/>
          </a:xfrm>
          <a:noFill/>
          <a:ln/>
        </p:spPr>
        <p:txBody>
          <a:bodyPr lIns="86630" tIns="43315" rIns="86630" bIns="43315"/>
          <a:lstStyle/>
          <a:p>
            <a:r>
              <a:rPr lang="zh-CN" altLang="en-US" dirty="0" smtClean="0">
                <a:latin typeface="Arial" pitchFamily="34" charset="0"/>
              </a:rPr>
              <a:t>该页和下一页，不在课本中，可以删除</a:t>
            </a:r>
            <a:endParaRPr lang="en-US" altLang="zh-CN" dirty="0" smtClean="0">
              <a:latin typeface="Arial" pitchFamily="34" charset="0"/>
            </a:endParaRPr>
          </a:p>
        </p:txBody>
      </p:sp>
    </p:spTree>
    <p:extLst>
      <p:ext uri="{BB962C8B-B14F-4D97-AF65-F5344CB8AC3E}">
        <p14:creationId xmlns:p14="http://schemas.microsoft.com/office/powerpoint/2010/main" val="36877546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874" name="Rectangle 2"/>
          <p:cNvSpPr>
            <a:spLocks noGrp="1" noRot="1" noChangeAspect="1" noChangeArrowheads="1" noTextEdit="1"/>
          </p:cNvSpPr>
          <p:nvPr>
            <p:ph type="sldImg"/>
          </p:nvPr>
        </p:nvSpPr>
        <p:spPr>
          <a:xfrm>
            <a:off x="393700" y="692150"/>
            <a:ext cx="6072188" cy="3416300"/>
          </a:xfrm>
          <a:ln/>
        </p:spPr>
      </p:sp>
      <p:sp>
        <p:nvSpPr>
          <p:cNvPr id="719875" name="Rectangle 3"/>
          <p:cNvSpPr>
            <a:spLocks noGrp="1" noChangeArrowheads="1"/>
          </p:cNvSpPr>
          <p:nvPr>
            <p:ph type="body" idx="1"/>
          </p:nvPr>
        </p:nvSpPr>
        <p:spPr>
          <a:xfrm>
            <a:off x="930275" y="4360863"/>
            <a:ext cx="5008563" cy="4070350"/>
          </a:xfrm>
          <a:noFill/>
          <a:ln/>
        </p:spPr>
        <p:txBody>
          <a:bodyPr lIns="86630" tIns="43315" rIns="86630" bIns="43315"/>
          <a:lstStyle/>
          <a:p>
            <a:endParaRPr lang="en-US" altLang="zh-CN" dirty="0" smtClean="0">
              <a:latin typeface="Arial" pitchFamily="34" charset="0"/>
            </a:endParaRPr>
          </a:p>
        </p:txBody>
      </p:sp>
    </p:spTree>
    <p:extLst>
      <p:ext uri="{BB962C8B-B14F-4D97-AF65-F5344CB8AC3E}">
        <p14:creationId xmlns:p14="http://schemas.microsoft.com/office/powerpoint/2010/main" val="25438996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Libc.a</a:t>
            </a:r>
            <a:r>
              <a:rPr lang="zh-CN" altLang="en-US" dirty="0" smtClean="0"/>
              <a:t>大约</a:t>
            </a:r>
            <a:r>
              <a:rPr lang="en-US" altLang="zh-CN" dirty="0" smtClean="0"/>
              <a:t>8MB</a:t>
            </a:r>
          </a:p>
          <a:p>
            <a:r>
              <a:rPr lang="en-US" altLang="zh-CN" dirty="0" err="1" smtClean="0"/>
              <a:t>Libm.a</a:t>
            </a:r>
            <a:r>
              <a:rPr lang="zh-CN" altLang="en-US" dirty="0" smtClean="0"/>
              <a:t>大约</a:t>
            </a:r>
            <a:r>
              <a:rPr lang="en-US" altLang="zh-CN" dirty="0" smtClean="0"/>
              <a:t>1MB</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33</a:t>
            </a:fld>
            <a:endParaRPr lang="zh-CN" altLang="en-US"/>
          </a:p>
        </p:txBody>
      </p:sp>
    </p:spTree>
    <p:extLst>
      <p:ext uri="{BB962C8B-B14F-4D97-AF65-F5344CB8AC3E}">
        <p14:creationId xmlns:p14="http://schemas.microsoft.com/office/powerpoint/2010/main" val="24831074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Multvec.o</a:t>
            </a:r>
            <a:r>
              <a:rPr lang="zh-CN" altLang="en-US" dirty="0" smtClean="0"/>
              <a:t>就不链接进来了</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34</a:t>
            </a:fld>
            <a:endParaRPr lang="zh-CN" altLang="en-US"/>
          </a:p>
        </p:txBody>
      </p:sp>
    </p:spTree>
    <p:extLst>
      <p:ext uri="{BB962C8B-B14F-4D97-AF65-F5344CB8AC3E}">
        <p14:creationId xmlns:p14="http://schemas.microsoft.com/office/powerpoint/2010/main" val="17968308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ar</a:t>
            </a:r>
            <a:r>
              <a:rPr lang="zh-CN" altLang="en-US" dirty="0" smtClean="0"/>
              <a:t>参数中   </a:t>
            </a:r>
            <a:r>
              <a:rPr lang="en-US" altLang="zh-CN" dirty="0" smtClean="0"/>
              <a:t>r</a:t>
            </a:r>
            <a:r>
              <a:rPr lang="zh-CN" altLang="en-US" dirty="0" smtClean="0"/>
              <a:t>表示用后面的</a:t>
            </a:r>
            <a:r>
              <a:rPr lang="en-US" altLang="zh-CN" dirty="0" smtClean="0"/>
              <a:t>.o</a:t>
            </a:r>
            <a:r>
              <a:rPr lang="zh-CN" altLang="en-US" dirty="0" smtClean="0"/>
              <a:t>替代</a:t>
            </a:r>
            <a:r>
              <a:rPr lang="en-US" altLang="zh-CN" dirty="0" err="1" smtClean="0"/>
              <a:t>mylib.a</a:t>
            </a:r>
            <a:r>
              <a:rPr lang="zh-CN" altLang="en-US" dirty="0" smtClean="0"/>
              <a:t>文件包中的文件  </a:t>
            </a:r>
            <a:r>
              <a:rPr lang="en-US" altLang="zh-CN" dirty="0" smtClean="0"/>
              <a:t>c</a:t>
            </a:r>
            <a:r>
              <a:rPr lang="zh-CN" altLang="en-US" dirty="0" smtClean="0"/>
              <a:t>表示无提示模式 </a:t>
            </a:r>
            <a:r>
              <a:rPr lang="en-US" altLang="zh-CN" dirty="0" smtClean="0"/>
              <a:t>s</a:t>
            </a:r>
            <a:r>
              <a:rPr lang="zh-CN" altLang="en-US" dirty="0" smtClean="0"/>
              <a:t>表示强制生成文件包的符号表</a:t>
            </a:r>
            <a:endParaRPr lang="en-US" altLang="zh-CN" dirty="0" smtClean="0"/>
          </a:p>
          <a:p>
            <a:endParaRPr lang="en-US" altLang="zh-CN" dirty="0" smtClean="0"/>
          </a:p>
          <a:p>
            <a:r>
              <a:rPr lang="en-US" altLang="zh-CN" dirty="0" err="1" smtClean="0"/>
              <a:t>gcc</a:t>
            </a:r>
            <a:r>
              <a:rPr lang="en-US" altLang="zh-CN" dirty="0" smtClean="0"/>
              <a:t> –static  </a:t>
            </a:r>
            <a:r>
              <a:rPr lang="zh-CN" altLang="en-US" dirty="0" smtClean="0"/>
              <a:t>表示引用静态库完成链接</a:t>
            </a:r>
            <a:r>
              <a:rPr lang="en-US" altLang="zh-CN" dirty="0" smtClean="0"/>
              <a:t>——</a:t>
            </a:r>
            <a:r>
              <a:rPr lang="zh-CN" altLang="en-US" dirty="0" smtClean="0"/>
              <a:t>因此</a:t>
            </a:r>
            <a:r>
              <a:rPr lang="en-US" altLang="zh-CN" dirty="0" err="1" smtClean="0"/>
              <a:t>myproc</a:t>
            </a:r>
            <a:r>
              <a:rPr lang="zh-CN" altLang="en-US" dirty="0" smtClean="0"/>
              <a:t>可执行文件没有未确定</a:t>
            </a:r>
            <a:r>
              <a:rPr lang="en-US" altLang="zh-CN" dirty="0" smtClean="0"/>
              <a:t>/</a:t>
            </a:r>
            <a:r>
              <a:rPr lang="zh-CN" altLang="en-US" dirty="0" smtClean="0"/>
              <a:t>未解析的符号引用（例如需要运行时的动态引用）</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pPr>
                <a:defRPr/>
              </a:pPr>
              <a:t>36</a:t>
            </a:fld>
            <a:endParaRPr lang="en-US" altLang="zh-CN"/>
          </a:p>
        </p:txBody>
      </p:sp>
    </p:spTree>
    <p:extLst>
      <p:ext uri="{BB962C8B-B14F-4D97-AF65-F5344CB8AC3E}">
        <p14:creationId xmlns:p14="http://schemas.microsoft.com/office/powerpoint/2010/main" val="38306218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pPr>
                <a:defRPr/>
              </a:pPr>
              <a:t>38</a:t>
            </a:fld>
            <a:endParaRPr lang="en-US" altLang="zh-CN"/>
          </a:p>
        </p:txBody>
      </p:sp>
    </p:spTree>
    <p:extLst>
      <p:ext uri="{BB962C8B-B14F-4D97-AF65-F5344CB8AC3E}">
        <p14:creationId xmlns:p14="http://schemas.microsoft.com/office/powerpoint/2010/main" val="37439176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pPr>
                <a:defRPr/>
              </a:pPr>
              <a:t>39</a:t>
            </a:fld>
            <a:endParaRPr lang="en-US" altLang="zh-CN"/>
          </a:p>
        </p:txBody>
      </p:sp>
    </p:spTree>
    <p:extLst>
      <p:ext uri="{BB962C8B-B14F-4D97-AF65-F5344CB8AC3E}">
        <p14:creationId xmlns:p14="http://schemas.microsoft.com/office/powerpoint/2010/main" val="18812163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经常会出现“明明把库加进去了，编译器还是说找不到这个符号”的现象，</a:t>
            </a:r>
            <a:endParaRPr lang="en-US" altLang="zh-CN" dirty="0" smtClean="0"/>
          </a:p>
          <a:p>
            <a:r>
              <a:rPr lang="zh-CN" altLang="en-US" dirty="0" smtClean="0"/>
              <a:t>这是就应该考虑库在编译命令中出现的的顺序问题</a:t>
            </a:r>
            <a:endParaRPr lang="en-US" altLang="zh-CN" dirty="0" smtClean="0"/>
          </a:p>
          <a:p>
            <a:endParaRPr lang="en-US" altLang="zh-CN" dirty="0" smtClean="0"/>
          </a:p>
          <a:p>
            <a:r>
              <a:rPr lang="zh-CN" altLang="en-US" dirty="0" smtClean="0"/>
              <a:t>书中</a:t>
            </a:r>
            <a:r>
              <a:rPr lang="en-US" altLang="zh-CN" dirty="0" smtClean="0"/>
              <a:t>7.6.3</a:t>
            </a:r>
            <a:r>
              <a:rPr lang="zh-CN" altLang="en-US" dirty="0" smtClean="0"/>
              <a:t>亦指出“如果定义一个符号的库出现在引用这个符号的目标文件之前，那么引用就可能不能被正确解释” 出现链接失败</a:t>
            </a:r>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pPr>
                <a:defRPr/>
              </a:pPr>
              <a:t>40</a:t>
            </a:fld>
            <a:endParaRPr lang="en-US" altLang="zh-CN"/>
          </a:p>
        </p:txBody>
      </p:sp>
    </p:spTree>
    <p:extLst>
      <p:ext uri="{BB962C8B-B14F-4D97-AF65-F5344CB8AC3E}">
        <p14:creationId xmlns:p14="http://schemas.microsoft.com/office/powerpoint/2010/main" val="27211903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根据调用关系， </a:t>
            </a:r>
            <a:r>
              <a:rPr lang="en-US" altLang="zh-CN" dirty="0" err="1" smtClean="0"/>
              <a:t>func.o</a:t>
            </a:r>
            <a:r>
              <a:rPr lang="zh-CN" altLang="en-US" dirty="0" smtClean="0"/>
              <a:t>要在</a:t>
            </a:r>
            <a:r>
              <a:rPr lang="en-US" altLang="zh-CN" dirty="0" err="1" smtClean="0"/>
              <a:t>libx.a</a:t>
            </a:r>
            <a:r>
              <a:rPr lang="zh-CN" altLang="en-US" dirty="0" smtClean="0"/>
              <a:t>和</a:t>
            </a:r>
            <a:r>
              <a:rPr lang="en-US" altLang="zh-CN" dirty="0" err="1" smtClean="0"/>
              <a:t>liby.a</a:t>
            </a:r>
            <a:r>
              <a:rPr lang="zh-CN" altLang="en-US" dirty="0" smtClean="0"/>
              <a:t>之前</a:t>
            </a:r>
            <a:endParaRPr lang="en-US" altLang="zh-CN" dirty="0" smtClean="0"/>
          </a:p>
          <a:p>
            <a:r>
              <a:rPr lang="en-US" altLang="zh-CN" dirty="0" err="1" smtClean="0"/>
              <a:t>Libx.a</a:t>
            </a:r>
            <a:r>
              <a:rPr lang="zh-CN" altLang="en-US" dirty="0" smtClean="0"/>
              <a:t>要在</a:t>
            </a:r>
            <a:r>
              <a:rPr lang="en-US" altLang="zh-CN" dirty="0" err="1" smtClean="0"/>
              <a:t>libz.a</a:t>
            </a:r>
            <a:r>
              <a:rPr lang="zh-CN" altLang="en-US" dirty="0" smtClean="0"/>
              <a:t>之前</a:t>
            </a:r>
            <a:endParaRPr lang="en-US" altLang="zh-CN" dirty="0" smtClean="0"/>
          </a:p>
          <a:p>
            <a:r>
              <a:rPr lang="zh-CN" altLang="en-US" dirty="0" smtClean="0"/>
              <a:t>其他次序没有要求</a:t>
            </a:r>
            <a:endParaRPr lang="en-US" altLang="zh-CN" dirty="0" smtClean="0"/>
          </a:p>
          <a:p>
            <a:endParaRPr lang="en-US" altLang="zh-CN"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第二个例子中，</a:t>
            </a:r>
            <a:r>
              <a:rPr lang="en-US" altLang="zh-CN" dirty="0" err="1" smtClean="0"/>
              <a:t>func.o</a:t>
            </a:r>
            <a:r>
              <a:rPr lang="zh-CN" altLang="en-US" dirty="0" smtClean="0"/>
              <a:t>要在</a:t>
            </a:r>
            <a:r>
              <a:rPr lang="en-US" altLang="zh-CN" dirty="0" err="1" smtClean="0"/>
              <a:t>libx.a</a:t>
            </a:r>
            <a:r>
              <a:rPr lang="zh-CN" altLang="en-US" dirty="0" smtClean="0"/>
              <a:t>和</a:t>
            </a:r>
            <a:r>
              <a:rPr lang="en-US" altLang="zh-CN" dirty="0" err="1" smtClean="0"/>
              <a:t>liby.a</a:t>
            </a:r>
            <a:r>
              <a:rPr lang="zh-CN" altLang="en-US" dirty="0" smtClean="0"/>
              <a:t>之前</a:t>
            </a:r>
            <a:endParaRPr lang="en-US" altLang="zh-CN"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由于</a:t>
            </a:r>
            <a:r>
              <a:rPr lang="en-US" altLang="zh-CN" dirty="0" err="1" smtClean="0"/>
              <a:t>libx.a</a:t>
            </a:r>
            <a:r>
              <a:rPr lang="zh-CN" altLang="en-US" dirty="0" smtClean="0"/>
              <a:t>和</a:t>
            </a:r>
            <a:r>
              <a:rPr lang="en-US" altLang="zh-CN" dirty="0" err="1" smtClean="0"/>
              <a:t>liby.a</a:t>
            </a:r>
            <a:r>
              <a:rPr lang="zh-CN" altLang="en-US" dirty="0" smtClean="0"/>
              <a:t>相互引用，因此命令行中将</a:t>
            </a:r>
            <a:r>
              <a:rPr lang="en-US" altLang="zh-CN" dirty="0" err="1" smtClean="0"/>
              <a:t>libx</a:t>
            </a:r>
            <a:r>
              <a:rPr lang="zh-CN" altLang="en-US" dirty="0" smtClean="0"/>
              <a:t>写了两边，以便满足</a:t>
            </a:r>
            <a:r>
              <a:rPr lang="en-US" altLang="zh-CN" dirty="0" err="1" smtClean="0"/>
              <a:t>libx.a</a:t>
            </a:r>
            <a:r>
              <a:rPr lang="zh-CN" altLang="en-US" dirty="0" smtClean="0"/>
              <a:t>在</a:t>
            </a:r>
            <a:r>
              <a:rPr lang="en-US" altLang="zh-CN" dirty="0" err="1" smtClean="0"/>
              <a:t>liby.a</a:t>
            </a:r>
            <a:r>
              <a:rPr lang="zh-CN" altLang="en-US" dirty="0" smtClean="0"/>
              <a:t>之前而且</a:t>
            </a:r>
            <a:r>
              <a:rPr lang="en-US" altLang="zh-CN" dirty="0" err="1" smtClean="0"/>
              <a:t>liby.a</a:t>
            </a:r>
            <a:r>
              <a:rPr lang="zh-CN" altLang="en-US" dirty="0" smtClean="0"/>
              <a:t>又在</a:t>
            </a:r>
            <a:r>
              <a:rPr lang="en-US" altLang="zh-CN" dirty="0" err="1" smtClean="0"/>
              <a:t>libx</a:t>
            </a:r>
            <a:r>
              <a:rPr lang="en-US" altLang="zh-CN" dirty="0" smtClean="0"/>
              <a:t>.</a:t>
            </a:r>
            <a:r>
              <a:rPr lang="zh-CN" altLang="en-US" dirty="0" smtClean="0"/>
              <a:t>之前</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pPr>
                <a:defRPr/>
              </a:pPr>
              <a:t>41</a:t>
            </a:fld>
            <a:endParaRPr lang="en-US" altLang="zh-CN"/>
          </a:p>
        </p:txBody>
      </p:sp>
    </p:spTree>
    <p:extLst>
      <p:ext uri="{BB962C8B-B14F-4D97-AF65-F5344CB8AC3E}">
        <p14:creationId xmlns:p14="http://schemas.microsoft.com/office/powerpoint/2010/main" val="18545135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43</a:t>
            </a:fld>
            <a:endParaRPr lang="zh-CN" altLang="en-US"/>
          </a:p>
        </p:txBody>
      </p:sp>
    </p:spTree>
    <p:extLst>
      <p:ext uri="{BB962C8B-B14F-4D97-AF65-F5344CB8AC3E}">
        <p14:creationId xmlns:p14="http://schemas.microsoft.com/office/powerpoint/2010/main" val="2292585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其中预处理部分很简单；</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cc1</a:t>
            </a:r>
            <a:r>
              <a:rPr lang="zh-CN" altLang="en-US" dirty="0" smtClean="0"/>
              <a:t>和</a:t>
            </a:r>
            <a:r>
              <a:rPr lang="en-US" altLang="zh-CN" dirty="0" smtClean="0"/>
              <a:t>as</a:t>
            </a:r>
            <a:r>
              <a:rPr lang="zh-CN" altLang="en-US" dirty="0" smtClean="0"/>
              <a:t>在第三章程序结构中已经简单讨论过（蓝圈部分）；</a:t>
            </a:r>
            <a:endParaRPr lang="en-US" altLang="zh-CN" dirty="0" smtClean="0"/>
          </a:p>
          <a:p>
            <a:r>
              <a:rPr lang="en-US" altLang="zh-CN" dirty="0" err="1" smtClean="0"/>
              <a:t>ld</a:t>
            </a:r>
            <a:r>
              <a:rPr lang="zh-CN" altLang="en-US" dirty="0" smtClean="0"/>
              <a:t>和可执行程序为本章讨论内容（红圈部分）。</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3</a:t>
            </a:fld>
            <a:endParaRPr lang="zh-CN" altLang="en-US"/>
          </a:p>
        </p:txBody>
      </p:sp>
    </p:spTree>
    <p:extLst>
      <p:ext uri="{BB962C8B-B14F-4D97-AF65-F5344CB8AC3E}">
        <p14:creationId xmlns:p14="http://schemas.microsoft.com/office/powerpoint/2010/main" val="20122957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其实这个例子应该是用</a:t>
            </a:r>
            <a:r>
              <a:rPr lang="en-US" altLang="zh-CN" dirty="0" smtClean="0"/>
              <a:t>main()</a:t>
            </a:r>
            <a:r>
              <a:rPr lang="zh-CN" altLang="en-US" dirty="0" smtClean="0"/>
              <a:t>函数的代码才比较好，因为</a:t>
            </a:r>
            <a:r>
              <a:rPr lang="en-US" altLang="zh-CN" dirty="0" smtClean="0"/>
              <a:t>main</a:t>
            </a:r>
            <a:r>
              <a:rPr lang="zh-CN" altLang="en-US" dirty="0" smtClean="0"/>
              <a:t>函数在目标文件中的时候</a:t>
            </a:r>
            <a:r>
              <a:rPr lang="en-US" altLang="zh-CN" dirty="0" smtClean="0"/>
              <a:t>add</a:t>
            </a:r>
            <a:r>
              <a:rPr lang="zh-CN" altLang="en-US" dirty="0" smtClean="0"/>
              <a:t>地址是</a:t>
            </a:r>
            <a:r>
              <a:rPr lang="en-US" altLang="zh-CN" dirty="0" smtClean="0"/>
              <a:t>00</a:t>
            </a:r>
            <a:r>
              <a:rPr lang="zh-CN" altLang="en-US" dirty="0" smtClean="0"/>
              <a:t>，</a:t>
            </a:r>
            <a:endParaRPr lang="en-US" altLang="zh-CN" dirty="0" smtClean="0"/>
          </a:p>
          <a:p>
            <a:r>
              <a:rPr lang="zh-CN" altLang="en-US" dirty="0" smtClean="0"/>
              <a:t>而可执行文件中</a:t>
            </a:r>
            <a:r>
              <a:rPr lang="en-US" altLang="zh-CN" dirty="0" smtClean="0"/>
              <a:t>main</a:t>
            </a:r>
            <a:r>
              <a:rPr lang="zh-CN" altLang="en-US" dirty="0" smtClean="0"/>
              <a:t>函数执行</a:t>
            </a:r>
            <a:r>
              <a:rPr lang="en-US" altLang="zh-CN" dirty="0" smtClean="0"/>
              <a:t>call</a:t>
            </a:r>
            <a:r>
              <a:rPr lang="zh-CN" altLang="en-US" dirty="0" smtClean="0"/>
              <a:t>语句时将使用将是</a:t>
            </a:r>
            <a:r>
              <a:rPr lang="en-US" altLang="zh-CN" dirty="0" smtClean="0"/>
              <a:t>0x80483d4</a:t>
            </a:r>
            <a:r>
              <a:rPr lang="zh-CN" altLang="en-US" dirty="0" smtClean="0"/>
              <a:t>（</a:t>
            </a:r>
            <a:r>
              <a:rPr lang="en-US" altLang="zh-CN" dirty="0" smtClean="0"/>
              <a:t>add</a:t>
            </a:r>
            <a:r>
              <a:rPr lang="zh-CN" altLang="en-US" dirty="0" smtClean="0"/>
              <a:t>函数的起点）</a:t>
            </a:r>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pPr>
                <a:defRPr/>
              </a:pPr>
              <a:t>44</a:t>
            </a:fld>
            <a:endParaRPr lang="en-US" altLang="zh-CN">
              <a:solidFill>
                <a:srgbClr val="000000"/>
              </a:solidFill>
            </a:endParaRPr>
          </a:p>
        </p:txBody>
      </p:sp>
    </p:spTree>
    <p:extLst>
      <p:ext uri="{BB962C8B-B14F-4D97-AF65-F5344CB8AC3E}">
        <p14:creationId xmlns:p14="http://schemas.microsoft.com/office/powerpoint/2010/main" val="8531249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Objdmp</a:t>
            </a:r>
            <a:r>
              <a:rPr lang="en-US" altLang="zh-CN" dirty="0" smtClean="0"/>
              <a:t> –d</a:t>
            </a:r>
            <a:r>
              <a:rPr lang="zh-CN" altLang="en-US" dirty="0" smtClean="0"/>
              <a:t>可以反汇编</a:t>
            </a:r>
            <a:r>
              <a:rPr lang="en-US" altLang="zh-CN" dirty="0" smtClean="0"/>
              <a:t>.o</a:t>
            </a:r>
            <a:r>
              <a:rPr lang="zh-CN" altLang="en-US" dirty="0" smtClean="0"/>
              <a:t>文件，我们的</a:t>
            </a:r>
            <a:r>
              <a:rPr lang="en-US" altLang="zh-CN" dirty="0" smtClean="0"/>
              <a:t>64</a:t>
            </a:r>
            <a:r>
              <a:rPr lang="zh-CN" altLang="en-US" dirty="0" smtClean="0"/>
              <a:t>位系统上不再使用</a:t>
            </a:r>
            <a:r>
              <a:rPr lang="en-US" altLang="zh-CN" dirty="0" smtClean="0"/>
              <a:t>”fc </a:t>
            </a:r>
            <a:r>
              <a:rPr lang="en-US" altLang="zh-CN" dirty="0" err="1" smtClean="0"/>
              <a:t>ff</a:t>
            </a:r>
            <a:r>
              <a:rPr lang="en-US" altLang="zh-CN" dirty="0" smtClean="0"/>
              <a:t> </a:t>
            </a:r>
            <a:r>
              <a:rPr lang="en-US" altLang="zh-CN" dirty="0" err="1" smtClean="0"/>
              <a:t>ff</a:t>
            </a:r>
            <a:r>
              <a:rPr lang="en-US" altLang="zh-CN" dirty="0" smtClean="0"/>
              <a:t> </a:t>
            </a:r>
            <a:r>
              <a:rPr lang="en-US" altLang="zh-CN" dirty="0" err="1" smtClean="0"/>
              <a:t>ff</a:t>
            </a:r>
            <a:r>
              <a:rPr lang="en-US" altLang="zh-CN" dirty="0" smtClean="0"/>
              <a:t> ”</a:t>
            </a:r>
            <a:r>
              <a:rPr lang="zh-CN" altLang="en-US" dirty="0" smtClean="0"/>
              <a:t>而是直接使用</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p>
          <a:p>
            <a:endParaRPr lang="en-US" altLang="zh-CN" dirty="0" smtClean="0"/>
          </a:p>
          <a:p>
            <a:r>
              <a:rPr lang="zh-CN" altLang="en-US" dirty="0" smtClean="0"/>
              <a:t>关键是要将引用地址转换成</a:t>
            </a:r>
            <a:r>
              <a:rPr lang="en-US" altLang="zh-CN" dirty="0" smtClean="0"/>
              <a:t>PC</a:t>
            </a:r>
            <a:r>
              <a:rPr lang="zh-CN" altLang="en-US" dirty="0" smtClean="0"/>
              <a:t>地址，因此会有上面的</a:t>
            </a:r>
            <a:r>
              <a:rPr lang="en-US" altLang="zh-CN" dirty="0" smtClean="0"/>
              <a:t>*</a:t>
            </a:r>
            <a:r>
              <a:rPr lang="en-US" altLang="zh-CN" dirty="0" err="1" smtClean="0"/>
              <a:t>refptr</a:t>
            </a:r>
            <a:r>
              <a:rPr lang="en-US" altLang="zh-CN" dirty="0" smtClean="0"/>
              <a:t>=</a:t>
            </a:r>
            <a:r>
              <a:rPr lang="zh-CN" altLang="en-US" dirty="0" smtClean="0"/>
              <a:t>（</a:t>
            </a:r>
            <a:r>
              <a:rPr lang="en-US" altLang="zh-CN" dirty="0" smtClean="0"/>
              <a:t>-4</a:t>
            </a:r>
            <a:r>
              <a:rPr lang="zh-CN" altLang="en-US" dirty="0" smtClean="0"/>
              <a:t>）的初值</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47</a:t>
            </a:fld>
            <a:endParaRPr lang="zh-CN" altLang="en-US"/>
          </a:p>
        </p:txBody>
      </p:sp>
    </p:spTree>
    <p:extLst>
      <p:ext uri="{BB962C8B-B14F-4D97-AF65-F5344CB8AC3E}">
        <p14:creationId xmlns:p14="http://schemas.microsoft.com/office/powerpoint/2010/main" val="42394119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Objdmp</a:t>
            </a:r>
            <a:r>
              <a:rPr lang="en-US" altLang="zh-CN" dirty="0" smtClean="0"/>
              <a:t> –d</a:t>
            </a:r>
            <a:r>
              <a:rPr lang="zh-CN" altLang="en-US" dirty="0" smtClean="0"/>
              <a:t>可以反汇编</a:t>
            </a:r>
            <a:r>
              <a:rPr lang="en-US" altLang="zh-CN" dirty="0" smtClean="0"/>
              <a:t>.o</a:t>
            </a:r>
            <a:r>
              <a:rPr lang="zh-CN" altLang="en-US" dirty="0" smtClean="0"/>
              <a:t>文件，我们的</a:t>
            </a:r>
            <a:r>
              <a:rPr lang="en-US" altLang="zh-CN" dirty="0" smtClean="0"/>
              <a:t>64</a:t>
            </a:r>
            <a:r>
              <a:rPr lang="zh-CN" altLang="en-US" dirty="0" smtClean="0"/>
              <a:t>位系统上不再使用</a:t>
            </a:r>
            <a:r>
              <a:rPr lang="en-US" altLang="zh-CN" dirty="0" smtClean="0"/>
              <a:t>”fc </a:t>
            </a:r>
            <a:r>
              <a:rPr lang="en-US" altLang="zh-CN" dirty="0" err="1" smtClean="0"/>
              <a:t>ff</a:t>
            </a:r>
            <a:r>
              <a:rPr lang="en-US" altLang="zh-CN" dirty="0" smtClean="0"/>
              <a:t> </a:t>
            </a:r>
            <a:r>
              <a:rPr lang="en-US" altLang="zh-CN" dirty="0" err="1" smtClean="0"/>
              <a:t>ff</a:t>
            </a:r>
            <a:r>
              <a:rPr lang="en-US" altLang="zh-CN" dirty="0" smtClean="0"/>
              <a:t> </a:t>
            </a:r>
            <a:r>
              <a:rPr lang="en-US" altLang="zh-CN" dirty="0" err="1" smtClean="0"/>
              <a:t>ff</a:t>
            </a:r>
            <a:r>
              <a:rPr lang="en-US" altLang="zh-CN" dirty="0" smtClean="0"/>
              <a:t> ”</a:t>
            </a:r>
            <a:r>
              <a:rPr lang="zh-CN" altLang="en-US" dirty="0" smtClean="0"/>
              <a:t>而是直接使用</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p>
          <a:p>
            <a:endParaRPr lang="en-US" altLang="zh-CN" dirty="0" smtClean="0"/>
          </a:p>
          <a:p>
            <a:r>
              <a:rPr lang="zh-CN" altLang="en-US" dirty="0" smtClean="0"/>
              <a:t>关键是要将引用地址转换成</a:t>
            </a:r>
            <a:r>
              <a:rPr lang="en-US" altLang="zh-CN" dirty="0" smtClean="0"/>
              <a:t>PC</a:t>
            </a:r>
            <a:r>
              <a:rPr lang="zh-CN" altLang="en-US" dirty="0" smtClean="0"/>
              <a:t>地址，因此会有上面的</a:t>
            </a:r>
            <a:r>
              <a:rPr lang="en-US" altLang="zh-CN" dirty="0" smtClean="0"/>
              <a:t>*</a:t>
            </a:r>
            <a:r>
              <a:rPr lang="en-US" altLang="zh-CN" dirty="0" err="1" smtClean="0"/>
              <a:t>refptr</a:t>
            </a:r>
            <a:r>
              <a:rPr lang="en-US" altLang="zh-CN" dirty="0" smtClean="0"/>
              <a:t>=</a:t>
            </a:r>
            <a:r>
              <a:rPr lang="zh-CN" altLang="en-US" dirty="0" smtClean="0"/>
              <a:t>（</a:t>
            </a:r>
            <a:r>
              <a:rPr lang="en-US" altLang="zh-CN" dirty="0" smtClean="0"/>
              <a:t>-4</a:t>
            </a:r>
            <a:r>
              <a:rPr lang="zh-CN" altLang="en-US" dirty="0" smtClean="0"/>
              <a:t>）的初值</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48</a:t>
            </a:fld>
            <a:endParaRPr lang="zh-CN" altLang="en-US"/>
          </a:p>
        </p:txBody>
      </p:sp>
    </p:spTree>
    <p:extLst>
      <p:ext uri="{BB962C8B-B14F-4D97-AF65-F5344CB8AC3E}">
        <p14:creationId xmlns:p14="http://schemas.microsoft.com/office/powerpoint/2010/main" val="28637735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Objdmp</a:t>
            </a:r>
            <a:r>
              <a:rPr lang="en-US" altLang="zh-CN" dirty="0" smtClean="0"/>
              <a:t> –d</a:t>
            </a:r>
            <a:r>
              <a:rPr lang="zh-CN" altLang="en-US" dirty="0" smtClean="0"/>
              <a:t>可以反汇编</a:t>
            </a:r>
            <a:r>
              <a:rPr lang="en-US" altLang="zh-CN" dirty="0" smtClean="0"/>
              <a:t>.o</a:t>
            </a:r>
            <a:r>
              <a:rPr lang="zh-CN" altLang="en-US" dirty="0" smtClean="0"/>
              <a:t>文件，我们的</a:t>
            </a:r>
            <a:r>
              <a:rPr lang="en-US" altLang="zh-CN" dirty="0" smtClean="0"/>
              <a:t>64</a:t>
            </a:r>
            <a:r>
              <a:rPr lang="zh-CN" altLang="en-US" dirty="0" smtClean="0"/>
              <a:t>位系统上不再使用</a:t>
            </a:r>
            <a:r>
              <a:rPr lang="en-US" altLang="zh-CN" dirty="0" smtClean="0"/>
              <a:t>”fc </a:t>
            </a:r>
            <a:r>
              <a:rPr lang="en-US" altLang="zh-CN" dirty="0" err="1" smtClean="0"/>
              <a:t>ff</a:t>
            </a:r>
            <a:r>
              <a:rPr lang="en-US" altLang="zh-CN" dirty="0" smtClean="0"/>
              <a:t> </a:t>
            </a:r>
            <a:r>
              <a:rPr lang="en-US" altLang="zh-CN" dirty="0" err="1" smtClean="0"/>
              <a:t>ff</a:t>
            </a:r>
            <a:r>
              <a:rPr lang="en-US" altLang="zh-CN" dirty="0" smtClean="0"/>
              <a:t> </a:t>
            </a:r>
            <a:r>
              <a:rPr lang="en-US" altLang="zh-CN" dirty="0" err="1" smtClean="0"/>
              <a:t>ff</a:t>
            </a:r>
            <a:r>
              <a:rPr lang="en-US" altLang="zh-CN" dirty="0" smtClean="0"/>
              <a:t> ”</a:t>
            </a:r>
            <a:r>
              <a:rPr lang="zh-CN" altLang="en-US" dirty="0" smtClean="0"/>
              <a:t>而是直接使用</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p>
          <a:p>
            <a:endParaRPr lang="en-US" altLang="zh-CN" dirty="0" smtClean="0"/>
          </a:p>
          <a:p>
            <a:r>
              <a:rPr lang="zh-CN" altLang="en-US" dirty="0" smtClean="0"/>
              <a:t>关键是要将引用地址转换成</a:t>
            </a:r>
            <a:r>
              <a:rPr lang="en-US" altLang="zh-CN" dirty="0" smtClean="0"/>
              <a:t>PC</a:t>
            </a:r>
            <a:r>
              <a:rPr lang="zh-CN" altLang="en-US" dirty="0" smtClean="0"/>
              <a:t>地址，因此会有上面的</a:t>
            </a:r>
            <a:r>
              <a:rPr lang="en-US" altLang="zh-CN" dirty="0" smtClean="0"/>
              <a:t>*</a:t>
            </a:r>
            <a:r>
              <a:rPr lang="en-US" altLang="zh-CN" dirty="0" err="1" smtClean="0"/>
              <a:t>refptr</a:t>
            </a:r>
            <a:r>
              <a:rPr lang="en-US" altLang="zh-CN" dirty="0" smtClean="0"/>
              <a:t>=</a:t>
            </a:r>
            <a:r>
              <a:rPr lang="zh-CN" altLang="en-US" dirty="0" smtClean="0"/>
              <a:t>（</a:t>
            </a:r>
            <a:r>
              <a:rPr lang="en-US" altLang="zh-CN" dirty="0" smtClean="0"/>
              <a:t>-4</a:t>
            </a:r>
            <a:r>
              <a:rPr lang="zh-CN" altLang="en-US" dirty="0" smtClean="0"/>
              <a:t>）的初值</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49</a:t>
            </a:fld>
            <a:endParaRPr lang="zh-CN" altLang="en-US"/>
          </a:p>
        </p:txBody>
      </p:sp>
    </p:spTree>
    <p:extLst>
      <p:ext uri="{BB962C8B-B14F-4D97-AF65-F5344CB8AC3E}">
        <p14:creationId xmlns:p14="http://schemas.microsoft.com/office/powerpoint/2010/main" val="39011060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Objdmp</a:t>
            </a:r>
            <a:r>
              <a:rPr lang="en-US" altLang="zh-CN" dirty="0" smtClean="0"/>
              <a:t> –d</a:t>
            </a:r>
            <a:r>
              <a:rPr lang="zh-CN" altLang="en-US" dirty="0" smtClean="0"/>
              <a:t>可以反汇编</a:t>
            </a:r>
            <a:r>
              <a:rPr lang="en-US" altLang="zh-CN" dirty="0" smtClean="0"/>
              <a:t>.o</a:t>
            </a:r>
            <a:r>
              <a:rPr lang="zh-CN" altLang="en-US" dirty="0" smtClean="0"/>
              <a:t>文件，我们的</a:t>
            </a:r>
            <a:r>
              <a:rPr lang="en-US" altLang="zh-CN" dirty="0" smtClean="0"/>
              <a:t>64</a:t>
            </a:r>
            <a:r>
              <a:rPr lang="zh-CN" altLang="en-US" dirty="0" smtClean="0"/>
              <a:t>位系统上不再使用</a:t>
            </a:r>
            <a:r>
              <a:rPr lang="en-US" altLang="zh-CN" dirty="0" smtClean="0"/>
              <a:t>”fc </a:t>
            </a:r>
            <a:r>
              <a:rPr lang="en-US" altLang="zh-CN" dirty="0" err="1" smtClean="0"/>
              <a:t>ff</a:t>
            </a:r>
            <a:r>
              <a:rPr lang="en-US" altLang="zh-CN" dirty="0" smtClean="0"/>
              <a:t> </a:t>
            </a:r>
            <a:r>
              <a:rPr lang="en-US" altLang="zh-CN" dirty="0" err="1" smtClean="0"/>
              <a:t>ff</a:t>
            </a:r>
            <a:r>
              <a:rPr lang="en-US" altLang="zh-CN" dirty="0" smtClean="0"/>
              <a:t> </a:t>
            </a:r>
            <a:r>
              <a:rPr lang="en-US" altLang="zh-CN" dirty="0" err="1" smtClean="0"/>
              <a:t>ff</a:t>
            </a:r>
            <a:r>
              <a:rPr lang="en-US" altLang="zh-CN" dirty="0" smtClean="0"/>
              <a:t> ”</a:t>
            </a:r>
            <a:r>
              <a:rPr lang="zh-CN" altLang="en-US" dirty="0" smtClean="0"/>
              <a:t>而是直接使用</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p>
          <a:p>
            <a:endParaRPr lang="en-US" altLang="zh-CN" dirty="0" smtClean="0"/>
          </a:p>
          <a:p>
            <a:r>
              <a:rPr lang="zh-CN" altLang="en-US" dirty="0" smtClean="0"/>
              <a:t>关键是要将引用地址转换成</a:t>
            </a:r>
            <a:r>
              <a:rPr lang="en-US" altLang="zh-CN" dirty="0" smtClean="0"/>
              <a:t>PC</a:t>
            </a:r>
            <a:r>
              <a:rPr lang="zh-CN" altLang="en-US" dirty="0" smtClean="0"/>
              <a:t>地址，因此会有上面的</a:t>
            </a:r>
            <a:r>
              <a:rPr lang="en-US" altLang="zh-CN" dirty="0" smtClean="0"/>
              <a:t>*</a:t>
            </a:r>
            <a:r>
              <a:rPr lang="en-US" altLang="zh-CN" dirty="0" err="1" smtClean="0"/>
              <a:t>refptr</a:t>
            </a:r>
            <a:r>
              <a:rPr lang="en-US" altLang="zh-CN" dirty="0" smtClean="0"/>
              <a:t>=</a:t>
            </a:r>
            <a:r>
              <a:rPr lang="zh-CN" altLang="en-US" dirty="0" smtClean="0"/>
              <a:t>（</a:t>
            </a:r>
            <a:r>
              <a:rPr lang="en-US" altLang="zh-CN" dirty="0" smtClean="0"/>
              <a:t>-4</a:t>
            </a:r>
            <a:r>
              <a:rPr lang="zh-CN" altLang="en-US" dirty="0" smtClean="0"/>
              <a:t>）的初值</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50</a:t>
            </a:fld>
            <a:endParaRPr lang="zh-CN" altLang="en-US"/>
          </a:p>
        </p:txBody>
      </p:sp>
    </p:spTree>
    <p:extLst>
      <p:ext uri="{BB962C8B-B14F-4D97-AF65-F5344CB8AC3E}">
        <p14:creationId xmlns:p14="http://schemas.microsoft.com/office/powerpoint/2010/main" val="13557305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59</a:t>
            </a:fld>
            <a:endParaRPr lang="zh-CN" altLang="en-US"/>
          </a:p>
        </p:txBody>
      </p:sp>
    </p:spTree>
    <p:extLst>
      <p:ext uri="{BB962C8B-B14F-4D97-AF65-F5344CB8AC3E}">
        <p14:creationId xmlns:p14="http://schemas.microsoft.com/office/powerpoint/2010/main" val="42123348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静态连接过程时间开销、磁盘空间开销、内存开销如何？</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60</a:t>
            </a:fld>
            <a:endParaRPr lang="zh-CN" altLang="en-US"/>
          </a:p>
        </p:txBody>
      </p:sp>
    </p:spTree>
    <p:extLst>
      <p:ext uri="{BB962C8B-B14F-4D97-AF65-F5344CB8AC3E}">
        <p14:creationId xmlns:p14="http://schemas.microsoft.com/office/powerpoint/2010/main" val="36278081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61</a:t>
            </a:fld>
            <a:endParaRPr lang="zh-CN" altLang="en-US"/>
          </a:p>
        </p:txBody>
      </p:sp>
    </p:spTree>
    <p:extLst>
      <p:ext uri="{BB962C8B-B14F-4D97-AF65-F5344CB8AC3E}">
        <p14:creationId xmlns:p14="http://schemas.microsoft.com/office/powerpoint/2010/main" val="33094157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共享库在两个时间点上参与：</a:t>
            </a:r>
            <a:endParaRPr lang="en-US" altLang="zh-CN" dirty="0" smtClean="0"/>
          </a:p>
          <a:p>
            <a:r>
              <a:rPr lang="en-US" altLang="zh-CN" dirty="0" smtClean="0"/>
              <a:t>1</a:t>
            </a:r>
            <a:r>
              <a:rPr lang="zh-CN" altLang="en-US" dirty="0" smtClean="0"/>
              <a:t>）编译的时候，使用其符号表；</a:t>
            </a:r>
            <a:endParaRPr lang="en-US" altLang="zh-CN" dirty="0" smtClean="0"/>
          </a:p>
          <a:p>
            <a:r>
              <a:rPr lang="en-US" altLang="zh-CN" dirty="0" smtClean="0"/>
              <a:t>2</a:t>
            </a:r>
            <a:r>
              <a:rPr lang="zh-CN" altLang="en-US" dirty="0" smtClean="0"/>
              <a:t>）装入时，利用</a:t>
            </a:r>
            <a:r>
              <a:rPr lang="en-US" altLang="zh-CN" dirty="0" smtClean="0"/>
              <a:t>1</a:t>
            </a:r>
            <a:r>
              <a:rPr lang="zh-CN" altLang="en-US" dirty="0" smtClean="0"/>
              <a:t>）的符号解析，将数据</a:t>
            </a:r>
            <a:r>
              <a:rPr lang="en-US" altLang="zh-CN" dirty="0" smtClean="0"/>
              <a:t>/</a:t>
            </a:r>
            <a:r>
              <a:rPr lang="zh-CN" altLang="en-US" dirty="0" smtClean="0"/>
              <a:t>代码转入进程空间，此工作由动态链接器完成</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pPr>
              <a:defRPr/>
            </a:pPr>
            <a:fld id="{0E8494D9-B349-46E4-A2CE-F2FD4AC710D0}" type="slidenum">
              <a:rPr lang="en-US" altLang="zh-CN" smtClean="0"/>
              <a:pPr>
                <a:defRPr/>
              </a:pPr>
              <a:t>62</a:t>
            </a:fld>
            <a:endParaRPr lang="en-US" altLang="zh-CN"/>
          </a:p>
        </p:txBody>
      </p:sp>
    </p:spTree>
    <p:extLst>
      <p:ext uri="{BB962C8B-B14F-4D97-AF65-F5344CB8AC3E}">
        <p14:creationId xmlns:p14="http://schemas.microsoft.com/office/powerpoint/2010/main" val="6289132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共享库在两个时间点上参与：</a:t>
            </a:r>
            <a:endParaRPr lang="en-US" altLang="zh-CN" dirty="0" smtClean="0"/>
          </a:p>
          <a:p>
            <a:r>
              <a:rPr lang="en-US" altLang="zh-CN" dirty="0" smtClean="0"/>
              <a:t>1</a:t>
            </a:r>
            <a:r>
              <a:rPr lang="zh-CN" altLang="en-US" dirty="0" smtClean="0"/>
              <a:t>）编译的时候，使用其符号表；</a:t>
            </a:r>
            <a:endParaRPr lang="en-US" altLang="zh-CN" dirty="0" smtClean="0"/>
          </a:p>
          <a:p>
            <a:r>
              <a:rPr lang="en-US" altLang="zh-CN" dirty="0" smtClean="0"/>
              <a:t>2</a:t>
            </a:r>
            <a:r>
              <a:rPr lang="zh-CN" altLang="en-US" dirty="0" smtClean="0"/>
              <a:t>）装入时，利用</a:t>
            </a:r>
            <a:r>
              <a:rPr lang="en-US" altLang="zh-CN" dirty="0" smtClean="0"/>
              <a:t>1</a:t>
            </a:r>
            <a:r>
              <a:rPr lang="zh-CN" altLang="en-US" dirty="0" smtClean="0"/>
              <a:t>）的符号解析，将数据</a:t>
            </a:r>
            <a:r>
              <a:rPr lang="en-US" altLang="zh-CN" dirty="0" smtClean="0"/>
              <a:t>/</a:t>
            </a:r>
            <a:r>
              <a:rPr lang="zh-CN" altLang="en-US" dirty="0" smtClean="0"/>
              <a:t>代码转入进程空间，此工作由动态链接器完成</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pPr>
              <a:defRPr/>
            </a:pPr>
            <a:fld id="{0E8494D9-B349-46E4-A2CE-F2FD4AC710D0}" type="slidenum">
              <a:rPr lang="en-US" altLang="zh-CN" smtClean="0"/>
              <a:pPr>
                <a:defRPr/>
              </a:pPr>
              <a:t>63</a:t>
            </a:fld>
            <a:endParaRPr lang="en-US" altLang="zh-CN"/>
          </a:p>
        </p:txBody>
      </p:sp>
    </p:spTree>
    <p:extLst>
      <p:ext uri="{BB962C8B-B14F-4D97-AF65-F5344CB8AC3E}">
        <p14:creationId xmlns:p14="http://schemas.microsoft.com/office/powerpoint/2010/main" val="1006160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节</a:t>
            </a:r>
            <a:r>
              <a:rPr lang="en-US" altLang="zh-CN" dirty="0" smtClean="0"/>
              <a:t>——</a:t>
            </a:r>
            <a:r>
              <a:rPr lang="zh-CN" altLang="en-US" dirty="0" smtClean="0"/>
              <a:t>一个目标文件的节就是本模块上某种属性的代码或数据</a:t>
            </a:r>
            <a:endParaRPr lang="en-US" altLang="zh-CN" dirty="0" smtClean="0"/>
          </a:p>
          <a:p>
            <a:endParaRPr lang="en-US" altLang="zh-CN" dirty="0" smtClean="0"/>
          </a:p>
          <a:p>
            <a:r>
              <a:rPr lang="zh-CN" altLang="en-US" dirty="0" smtClean="0"/>
              <a:t>符号引用和定义的联系</a:t>
            </a:r>
            <a:r>
              <a:rPr lang="en-US" altLang="zh-CN" dirty="0" smtClean="0"/>
              <a:t>——</a:t>
            </a:r>
            <a:r>
              <a:rPr lang="zh-CN" altLang="en-US" dirty="0" smtClean="0"/>
              <a:t>用前一页的</a:t>
            </a:r>
            <a:r>
              <a:rPr lang="en-US" altLang="zh-CN" dirty="0" err="1" smtClean="0"/>
              <a:t>ppt</a:t>
            </a:r>
            <a:r>
              <a:rPr lang="zh-CN" altLang="en-US" dirty="0" smtClean="0"/>
              <a:t>中的例子</a:t>
            </a:r>
            <a:r>
              <a:rPr lang="en-US" altLang="zh-CN" dirty="0" smtClean="0"/>
              <a:t>——</a:t>
            </a:r>
            <a:r>
              <a:rPr lang="zh-CN" altLang="en-US" dirty="0" smtClean="0"/>
              <a:t>说明必须要获得地址（唯一引用方法）</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4</a:t>
            </a:fld>
            <a:endParaRPr lang="zh-CN" altLang="en-US"/>
          </a:p>
        </p:txBody>
      </p:sp>
    </p:spTree>
    <p:extLst>
      <p:ext uri="{BB962C8B-B14F-4D97-AF65-F5344CB8AC3E}">
        <p14:creationId xmlns:p14="http://schemas.microsoft.com/office/powerpoint/2010/main" val="341395059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可以通过</a:t>
            </a:r>
            <a:r>
              <a:rPr lang="en-US" altLang="zh-CN" dirty="0" err="1" smtClean="0"/>
              <a:t>objdump</a:t>
            </a:r>
            <a:r>
              <a:rPr lang="zh-CN" altLang="en-US" dirty="0" smtClean="0"/>
              <a:t> </a:t>
            </a:r>
            <a:r>
              <a:rPr lang="en-US" altLang="zh-CN" dirty="0" smtClean="0"/>
              <a:t>–s</a:t>
            </a:r>
            <a:r>
              <a:rPr lang="zh-CN" altLang="en-US" dirty="0" smtClean="0"/>
              <a:t> 察看</a:t>
            </a:r>
            <a:r>
              <a:rPr lang="en-US" altLang="zh-CN" dirty="0" smtClean="0"/>
              <a:t>.</a:t>
            </a:r>
            <a:r>
              <a:rPr lang="en-US" altLang="zh-CN" dirty="0" err="1" smtClean="0"/>
              <a:t>interp</a:t>
            </a:r>
            <a:r>
              <a:rPr lang="zh-CN" altLang="en-US" dirty="0" smtClean="0"/>
              <a:t>的内容，就是“</a:t>
            </a:r>
            <a:r>
              <a:rPr lang="en-US" altLang="zh-CN" dirty="0" smtClean="0"/>
              <a:t>/lib/ld-linux.so.2.</a:t>
            </a:r>
            <a:r>
              <a:rPr lang="zh-CN" altLang="en-US" dirty="0" smtClean="0"/>
              <a:t>”  运行时在程序之前获得运行</a:t>
            </a:r>
            <a:endParaRPr lang="en-US" altLang="zh-CN" dirty="0" smtClean="0"/>
          </a:p>
          <a:p>
            <a:r>
              <a:rPr lang="en-US" altLang="zh-CN" dirty="0" err="1" smtClean="0"/>
              <a:t>Readelf</a:t>
            </a:r>
            <a:r>
              <a:rPr lang="zh-CN" altLang="en-US" dirty="0" smtClean="0"/>
              <a:t> </a:t>
            </a:r>
            <a:r>
              <a:rPr lang="en-US" altLang="zh-CN" dirty="0" smtClean="0"/>
              <a:t>–l</a:t>
            </a:r>
            <a:r>
              <a:rPr lang="zh-CN" altLang="en-US" dirty="0" smtClean="0"/>
              <a:t> 也能查看到相同的信息</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64</a:t>
            </a:fld>
            <a:endParaRPr lang="zh-CN" altLang="en-US"/>
          </a:p>
        </p:txBody>
      </p:sp>
    </p:spTree>
    <p:extLst>
      <p:ext uri="{BB962C8B-B14F-4D97-AF65-F5344CB8AC3E}">
        <p14:creationId xmlns:p14="http://schemas.microsoft.com/office/powerpoint/2010/main" val="39260521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指出</a:t>
            </a:r>
            <a:r>
              <a:rPr lang="en-US" altLang="zh-CN" dirty="0" smtClean="0"/>
              <a:t>.got</a:t>
            </a:r>
            <a:r>
              <a:rPr lang="zh-CN" altLang="en-US" dirty="0" smtClean="0"/>
              <a:t>和</a:t>
            </a:r>
            <a:r>
              <a:rPr lang="en-US" altLang="zh-CN" dirty="0" err="1" smtClean="0"/>
              <a:t>got.plt</a:t>
            </a:r>
            <a:r>
              <a:rPr lang="zh-CN" altLang="en-US" dirty="0" smtClean="0"/>
              <a:t>在数据</a:t>
            </a:r>
            <a:r>
              <a:rPr lang="en-US" altLang="zh-CN" dirty="0" smtClean="0"/>
              <a:t>data/</a:t>
            </a:r>
            <a:r>
              <a:rPr lang="en-US" altLang="zh-CN" dirty="0" err="1" smtClean="0"/>
              <a:t>bss</a:t>
            </a:r>
            <a:r>
              <a:rPr lang="zh-CN" altLang="en-US" dirty="0" smtClean="0"/>
              <a:t>之前，一同处于</a:t>
            </a:r>
            <a:r>
              <a:rPr lang="en-US" altLang="zh-CN" dirty="0" smtClean="0"/>
              <a:t>03</a:t>
            </a:r>
            <a:r>
              <a:rPr lang="zh-CN" altLang="en-US" dirty="0" smtClean="0"/>
              <a:t>号数据段中</a:t>
            </a:r>
            <a:endParaRPr lang="en-US" altLang="zh-CN" dirty="0" smtClean="0"/>
          </a:p>
          <a:p>
            <a:r>
              <a:rPr lang="en-US" altLang="zh-CN" dirty="0" smtClean="0"/>
              <a:t>02</a:t>
            </a:r>
            <a:r>
              <a:rPr lang="zh-CN" altLang="en-US" dirty="0" smtClean="0"/>
              <a:t>段是代码段，有</a:t>
            </a:r>
            <a:r>
              <a:rPr lang="en-US" altLang="zh-CN" dirty="0" err="1" smtClean="0"/>
              <a:t>init</a:t>
            </a:r>
            <a:r>
              <a:rPr lang="en-US" altLang="zh-CN" dirty="0" smtClean="0"/>
              <a:t>/text</a:t>
            </a:r>
            <a:r>
              <a:rPr lang="zh-CN" altLang="en-US" dirty="0" smtClean="0"/>
              <a:t>等节构成</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67</a:t>
            </a:fld>
            <a:endParaRPr lang="zh-CN" altLang="en-US"/>
          </a:p>
        </p:txBody>
      </p:sp>
    </p:spTree>
    <p:extLst>
      <p:ext uri="{BB962C8B-B14F-4D97-AF65-F5344CB8AC3E}">
        <p14:creationId xmlns:p14="http://schemas.microsoft.com/office/powerpoint/2010/main" val="209645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提前给出</a:t>
            </a:r>
            <a:endParaRPr lang="en-US" altLang="zh-CN" dirty="0" smtClean="0"/>
          </a:p>
          <a:p>
            <a:endParaRPr lang="en-US" altLang="zh-CN" dirty="0" smtClean="0"/>
          </a:p>
          <a:p>
            <a:r>
              <a:rPr lang="en-US" altLang="zh-CN" dirty="0" smtClean="0"/>
              <a:t>.o</a:t>
            </a:r>
            <a:r>
              <a:rPr lang="zh-CN" altLang="en-US" dirty="0" smtClean="0"/>
              <a:t>文件的各个节的起点都是</a:t>
            </a:r>
            <a:r>
              <a:rPr lang="en-US" altLang="zh-CN" dirty="0" smtClean="0"/>
              <a:t>0</a:t>
            </a:r>
            <a:r>
              <a:rPr lang="zh-CN" altLang="en-US" dirty="0" smtClean="0"/>
              <a:t>，打开文件看一下</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5</a:t>
            </a:fld>
            <a:endParaRPr lang="zh-CN" altLang="en-US"/>
          </a:p>
        </p:txBody>
      </p:sp>
    </p:spTree>
    <p:extLst>
      <p:ext uri="{BB962C8B-B14F-4D97-AF65-F5344CB8AC3E}">
        <p14:creationId xmlns:p14="http://schemas.microsoft.com/office/powerpoint/2010/main" val="3537184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让学生注意到不同</a:t>
            </a:r>
            <a:r>
              <a:rPr lang="en-US" altLang="zh-CN" dirty="0" smtClean="0"/>
              <a:t>C</a:t>
            </a:r>
            <a:r>
              <a:rPr lang="zh-CN" altLang="en-US" dirty="0" smtClean="0"/>
              <a:t>代码文件中的交叉引用现象；</a:t>
            </a:r>
            <a:endParaRPr lang="en-US" altLang="zh-CN" dirty="0" smtClean="0"/>
          </a:p>
          <a:p>
            <a:r>
              <a:rPr lang="zh-CN" altLang="en-US" dirty="0" smtClean="0"/>
              <a:t>提出编写时各自独立进行，编译也希望各自独立开展，减少相互间的交互制约。</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9</a:t>
            </a:fld>
            <a:endParaRPr lang="zh-CN" altLang="en-US"/>
          </a:p>
        </p:txBody>
      </p:sp>
    </p:spTree>
    <p:extLst>
      <p:ext uri="{BB962C8B-B14F-4D97-AF65-F5344CB8AC3E}">
        <p14:creationId xmlns:p14="http://schemas.microsoft.com/office/powerpoint/2010/main" val="594806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11</a:t>
            </a:fld>
            <a:endParaRPr lang="zh-CN" altLang="en-US"/>
          </a:p>
        </p:txBody>
      </p:sp>
    </p:spTree>
    <p:extLst>
      <p:ext uri="{BB962C8B-B14F-4D97-AF65-F5344CB8AC3E}">
        <p14:creationId xmlns:p14="http://schemas.microsoft.com/office/powerpoint/2010/main" val="2252524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115715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042485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smtClean="0"/>
            </a:lvl1pPr>
          </a:lstStyle>
          <a:p>
            <a:pPr>
              <a:defRPr/>
            </a:pPr>
            <a:fld id="{22715368-1108-4622-9707-1302AF29C5F4}" type="datetime1">
              <a:rPr lang="zh-CN" altLang="en-US"/>
              <a:pPr>
                <a:defRPr/>
              </a:pPr>
              <a:t>2020/6/13 Saturday</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r>
              <a:rPr lang="en-US" altLang="zh-CN"/>
              <a:t>Parallel Programming with  Intel Parallel Studio XE </a:t>
            </a:r>
            <a:fld id="{4EC9487D-EDE6-4240-988C-9B3801F6C3FE}" type="slidenum">
              <a:rPr lang="zh-CN" altLang="en-US"/>
              <a:pPr>
                <a:defRPr/>
              </a:pPr>
              <a:t>‹#›</a:t>
            </a:fld>
            <a:endParaRPr lang="zh-CN" altLang="en-US"/>
          </a:p>
        </p:txBody>
      </p:sp>
    </p:spTree>
    <p:extLst>
      <p:ext uri="{BB962C8B-B14F-4D97-AF65-F5344CB8AC3E}">
        <p14:creationId xmlns:p14="http://schemas.microsoft.com/office/powerpoint/2010/main" val="11084962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C840575C-E412-4327-A2D3-6A3689C503B1}" type="datetime1">
              <a:rPr lang="zh-CN" altLang="en-US"/>
              <a:pPr>
                <a:defRPr/>
              </a:pPr>
              <a:t>2020/6/13 Saturday</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10BBFE60-31ED-427F-A1F2-3D69A70E3895}" type="slidenum">
              <a:rPr lang="zh-CN" altLang="en-US"/>
              <a:pPr>
                <a:defRPr/>
              </a:pPr>
              <a:t>‹#›</a:t>
            </a:fld>
            <a:endParaRPr lang="zh-CN" altLang="en-US"/>
          </a:p>
        </p:txBody>
      </p:sp>
    </p:spTree>
    <p:extLst>
      <p:ext uri="{BB962C8B-B14F-4D97-AF65-F5344CB8AC3E}">
        <p14:creationId xmlns:p14="http://schemas.microsoft.com/office/powerpoint/2010/main" val="3351290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432D07A6-638C-4D27-B6AB-268E34B0E210}" type="datetime1">
              <a:rPr lang="zh-CN" altLang="en-US"/>
              <a:pPr>
                <a:defRPr/>
              </a:pPr>
              <a:t>2020/6/13 Saturday</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DC89239F-357D-482E-918D-3ED5A6357549}" type="slidenum">
              <a:rPr lang="zh-CN" altLang="en-US"/>
              <a:pPr>
                <a:defRPr/>
              </a:pPr>
              <a:t>‹#›</a:t>
            </a:fld>
            <a:endParaRPr lang="zh-CN" altLang="en-US"/>
          </a:p>
        </p:txBody>
      </p:sp>
    </p:spTree>
    <p:extLst>
      <p:ext uri="{BB962C8B-B14F-4D97-AF65-F5344CB8AC3E}">
        <p14:creationId xmlns:p14="http://schemas.microsoft.com/office/powerpoint/2010/main" val="989674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078122B3-86C5-44B2-A31D-101270A77D2F}" type="datetime1">
              <a:rPr lang="zh-CN" altLang="en-US"/>
              <a:pPr>
                <a:defRPr/>
              </a:pPr>
              <a:t>2020/6/13 Saturday</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92EB7A3-68BD-4CAE-8C14-8063AF6D8FB4}" type="slidenum">
              <a:rPr lang="zh-CN" altLang="en-US"/>
              <a:pPr>
                <a:defRPr/>
              </a:pPr>
              <a:t>‹#›</a:t>
            </a:fld>
            <a:endParaRPr lang="zh-CN" altLang="en-US"/>
          </a:p>
        </p:txBody>
      </p:sp>
    </p:spTree>
    <p:extLst>
      <p:ext uri="{BB962C8B-B14F-4D97-AF65-F5344CB8AC3E}">
        <p14:creationId xmlns:p14="http://schemas.microsoft.com/office/powerpoint/2010/main" val="2997495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CECE3F79-A974-43C6-80E9-65454845AAAF}" type="datetime1">
              <a:rPr lang="zh-CN" altLang="en-US"/>
              <a:pPr>
                <a:defRPr/>
              </a:pPr>
              <a:t>2020/6/13 Saturday</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60CEB1A0-3023-43F0-97EE-02504FA71AA0}" type="slidenum">
              <a:rPr lang="zh-CN" altLang="en-US"/>
              <a:pPr>
                <a:defRPr/>
              </a:pPr>
              <a:t>‹#›</a:t>
            </a:fld>
            <a:endParaRPr lang="zh-CN" altLang="en-US"/>
          </a:p>
        </p:txBody>
      </p:sp>
    </p:spTree>
    <p:extLst>
      <p:ext uri="{BB962C8B-B14F-4D97-AF65-F5344CB8AC3E}">
        <p14:creationId xmlns:p14="http://schemas.microsoft.com/office/powerpoint/2010/main" val="3369564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E1F5DBBD-6995-4DED-8717-653520402F37}" type="datetime1">
              <a:rPr lang="zh-CN" altLang="en-US"/>
              <a:pPr>
                <a:defRPr/>
              </a:pPr>
              <a:t>2020/6/13 Saturday</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8FE5A321-DC3E-40F3-9C40-B0DC3FC0A8DA}" type="slidenum">
              <a:rPr lang="zh-CN" altLang="en-US"/>
              <a:pPr>
                <a:defRPr/>
              </a:pPr>
              <a:t>‹#›</a:t>
            </a:fld>
            <a:endParaRPr lang="zh-CN" altLang="en-US"/>
          </a:p>
        </p:txBody>
      </p:sp>
    </p:spTree>
    <p:extLst>
      <p:ext uri="{BB962C8B-B14F-4D97-AF65-F5344CB8AC3E}">
        <p14:creationId xmlns:p14="http://schemas.microsoft.com/office/powerpoint/2010/main" val="2071979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EED07E25-5B42-4525-91B6-BC4BA244FC14}" type="datetime1">
              <a:rPr lang="zh-CN" altLang="en-US"/>
              <a:pPr>
                <a:defRPr/>
              </a:pPr>
              <a:t>2020/6/13 Saturday</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1D7F7AEF-DFB1-4D8E-A0AD-E22BEDE34580}" type="slidenum">
              <a:rPr lang="zh-CN" altLang="en-US"/>
              <a:pPr>
                <a:defRPr/>
              </a:pPr>
              <a:t>‹#›</a:t>
            </a:fld>
            <a:endParaRPr lang="zh-CN" altLang="en-US"/>
          </a:p>
        </p:txBody>
      </p:sp>
    </p:spTree>
    <p:extLst>
      <p:ext uri="{BB962C8B-B14F-4D97-AF65-F5344CB8AC3E}">
        <p14:creationId xmlns:p14="http://schemas.microsoft.com/office/powerpoint/2010/main" val="1837367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日期占位符 3"/>
          <p:cNvSpPr>
            <a:spLocks noGrp="1"/>
          </p:cNvSpPr>
          <p:nvPr>
            <p:ph type="dt" sz="half" idx="10"/>
          </p:nvPr>
        </p:nvSpPr>
        <p:spPr/>
        <p:txBody>
          <a:bodyPr/>
          <a:lstStyle>
            <a:lvl1pPr>
              <a:defRPr/>
            </a:lvl1pPr>
          </a:lstStyle>
          <a:p>
            <a:pPr>
              <a:defRPr/>
            </a:pPr>
            <a:fld id="{9405611B-78D8-4A61-96EF-510306F2C2E5}" type="datetime1">
              <a:rPr lang="zh-CN" altLang="en-US"/>
              <a:pPr>
                <a:defRPr/>
              </a:pPr>
              <a:t>2020/6/13 Saturday</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D307BB3E-743D-4008-8225-7E363631CBD4}" type="slidenum">
              <a:rPr lang="zh-CN" altLang="en-US"/>
              <a:pPr>
                <a:defRPr/>
              </a:pPr>
              <a:t>‹#›</a:t>
            </a:fld>
            <a:endParaRPr lang="zh-CN" altLang="en-US"/>
          </a:p>
        </p:txBody>
      </p:sp>
    </p:spTree>
    <p:extLst>
      <p:ext uri="{BB962C8B-B14F-4D97-AF65-F5344CB8AC3E}">
        <p14:creationId xmlns:p14="http://schemas.microsoft.com/office/powerpoint/2010/main" val="4058956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9FE8C386-04D6-401E-ABEB-7F953EC0AE82}" type="datetime1">
              <a:rPr lang="zh-CN" altLang="en-US"/>
              <a:pPr>
                <a:defRPr/>
              </a:pPr>
              <a:t>2020/6/13 Saturday</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891184C0-916E-4CCA-8FFE-169A3289BBF6}" type="slidenum">
              <a:rPr lang="zh-CN" altLang="en-US"/>
              <a:pPr>
                <a:defRPr/>
              </a:pPr>
              <a:t>‹#›</a:t>
            </a:fld>
            <a:endParaRPr lang="zh-CN" altLang="en-US"/>
          </a:p>
        </p:txBody>
      </p:sp>
    </p:spTree>
    <p:extLst>
      <p:ext uri="{BB962C8B-B14F-4D97-AF65-F5344CB8AC3E}">
        <p14:creationId xmlns:p14="http://schemas.microsoft.com/office/powerpoint/2010/main" val="2024566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102C302E-8084-463D-98EB-665EE57F03FE}" type="datetime1">
              <a:rPr lang="zh-CN" altLang="en-US"/>
              <a:pPr>
                <a:defRPr/>
              </a:pPr>
              <a:t>2020/6/13 Saturday</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5EC31BE3-27E6-45A3-9FD0-D6D377DA906F}" type="slidenum">
              <a:rPr lang="zh-CN" altLang="en-US"/>
              <a:pPr>
                <a:defRPr/>
              </a:pPr>
              <a:t>‹#›</a:t>
            </a:fld>
            <a:endParaRPr lang="zh-CN" altLang="en-US"/>
          </a:p>
        </p:txBody>
      </p:sp>
    </p:spTree>
    <p:extLst>
      <p:ext uri="{BB962C8B-B14F-4D97-AF65-F5344CB8AC3E}">
        <p14:creationId xmlns:p14="http://schemas.microsoft.com/office/powerpoint/2010/main" val="262529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57668163-2CD8-4BB8-820C-0D53A8BFBD48}" type="datetime1">
              <a:rPr lang="zh-CN" altLang="en-US"/>
              <a:pPr>
                <a:defRPr/>
              </a:pPr>
              <a:t>2020/6/13 Saturday</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53531243-DBEA-4109-85A3-E82E485F61DF}" type="slidenum">
              <a:rPr lang="zh-CN" altLang="en-US"/>
              <a:pPr>
                <a:defRPr/>
              </a:pPr>
              <a:t>‹#›</a:t>
            </a:fld>
            <a:endParaRPr lang="zh-CN" altLang="en-US"/>
          </a:p>
        </p:txBody>
      </p:sp>
    </p:spTree>
    <p:extLst>
      <p:ext uri="{BB962C8B-B14F-4D97-AF65-F5344CB8AC3E}">
        <p14:creationId xmlns:p14="http://schemas.microsoft.com/office/powerpoint/2010/main" val="2501985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schemeClr val="tx1">
                    <a:tint val="75000"/>
                  </a:schemeClr>
                </a:solidFill>
                <a:latin typeface="+mn-lt"/>
                <a:ea typeface="+mn-ea"/>
              </a:defRPr>
            </a:lvl1pPr>
          </a:lstStyle>
          <a:p>
            <a:pPr>
              <a:defRPr/>
            </a:pPr>
            <a:fld id="{F3A08E8D-C396-42F6-A6A4-94EA64FE17C5}" type="datetime1">
              <a:rPr lang="zh-CN" altLang="en-US"/>
              <a:pPr>
                <a:defRPr/>
              </a:pPr>
              <a:t>2020/6/13 Saturday</a:t>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defRPr>
            </a:lvl1pPr>
          </a:lstStyle>
          <a:p>
            <a:pPr>
              <a:defRPr/>
            </a:pPr>
            <a:fld id="{541F4F0B-1E44-4A40-8C56-CF8BFA97AA04}" type="slidenum">
              <a:rPr lang="zh-CN" altLang="en-US"/>
              <a:pPr>
                <a:defRPr/>
              </a:pPr>
              <a:t>‹#›</a:t>
            </a:fld>
            <a:endParaRPr lang="zh-CN" altLang="en-US"/>
          </a:p>
        </p:txBody>
      </p:sp>
    </p:spTree>
    <p:extLst>
      <p:ext uri="{BB962C8B-B14F-4D97-AF65-F5344CB8AC3E}">
        <p14:creationId xmlns:p14="http://schemas.microsoft.com/office/powerpoint/2010/main" val="17729963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9.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emf"/></Relationships>
</file>

<file path=ppt/slides/_rels/slide5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 name="灯片编号占位符 1"/>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4604BEF5-A037-4E21-B91C-9683FF4C0271}" type="slidenum">
              <a:rPr lang="zh-CN" altLang="en-US" smtClean="0">
                <a:solidFill>
                  <a:srgbClr val="898989"/>
                </a:solidFill>
                <a:latin typeface="Calibri" panose="020F0502020204030204" pitchFamily="34" charset="0"/>
              </a:rPr>
              <a:pPr/>
              <a:t>1</a:t>
            </a:fld>
            <a:endParaRPr lang="zh-CN" altLang="en-US" dirty="0" smtClean="0">
              <a:solidFill>
                <a:srgbClr val="898989"/>
              </a:solidFill>
              <a:latin typeface="Calibri" panose="020F0502020204030204" pitchFamily="34" charset="0"/>
            </a:endParaRPr>
          </a:p>
        </p:txBody>
      </p:sp>
      <p:sp>
        <p:nvSpPr>
          <p:cNvPr id="4098" name="标题 1"/>
          <p:cNvSpPr>
            <a:spLocks noGrp="1"/>
          </p:cNvSpPr>
          <p:nvPr>
            <p:ph type="ctrTitle" idx="4294967295"/>
          </p:nvPr>
        </p:nvSpPr>
        <p:spPr>
          <a:xfrm>
            <a:off x="1016000" y="183242"/>
            <a:ext cx="9144000" cy="898394"/>
          </a:xfrm>
        </p:spPr>
        <p:txBody>
          <a:bodyPr/>
          <a:lstStyle/>
          <a:p>
            <a:pPr eaLnBrk="1" hangingPunct="1"/>
            <a:r>
              <a:rPr lang="en-US" altLang="zh-CN" dirty="0" smtClean="0"/>
              <a:t>Chapter 7 </a:t>
            </a:r>
            <a:r>
              <a:rPr lang="zh-CN" altLang="en-US" dirty="0" smtClean="0"/>
              <a:t>链接</a:t>
            </a:r>
            <a:r>
              <a:rPr lang="en-US" altLang="zh-CN" dirty="0" smtClean="0"/>
              <a:t> </a:t>
            </a:r>
            <a:endParaRPr lang="zh-CN" altLang="en-US" dirty="0" smtClean="0"/>
          </a:p>
        </p:txBody>
      </p:sp>
      <p:sp>
        <p:nvSpPr>
          <p:cNvPr id="3" name="副标题 2"/>
          <p:cNvSpPr>
            <a:spLocks noGrp="1"/>
          </p:cNvSpPr>
          <p:nvPr>
            <p:ph type="subTitle" idx="4294967295"/>
          </p:nvPr>
        </p:nvSpPr>
        <p:spPr>
          <a:xfrm>
            <a:off x="1347537" y="1107343"/>
            <a:ext cx="9375238" cy="5249008"/>
          </a:xfrm>
        </p:spPr>
        <p:txBody>
          <a:bodyPr rtlCol="0">
            <a:noAutofit/>
          </a:bodyPr>
          <a:lstStyle/>
          <a:p>
            <a:pPr>
              <a:buFont typeface="Wingdings" panose="05000000000000000000" pitchFamily="2" charset="2"/>
              <a:buChar char="n"/>
              <a:defRPr/>
            </a:pPr>
            <a:r>
              <a:rPr lang="en-US" altLang="zh-CN" sz="2800" dirty="0" smtClean="0"/>
              <a:t>7.1 </a:t>
            </a:r>
            <a:r>
              <a:rPr lang="zh-CN" altLang="en-US" sz="2800" dirty="0" smtClean="0"/>
              <a:t>编译器驱动程序</a:t>
            </a:r>
            <a:endParaRPr lang="en-US" altLang="zh-CN" sz="2800" dirty="0" smtClean="0"/>
          </a:p>
          <a:p>
            <a:pPr>
              <a:buFont typeface="Wingdings" panose="05000000000000000000" pitchFamily="2" charset="2"/>
              <a:buChar char="n"/>
              <a:defRPr/>
            </a:pPr>
            <a:r>
              <a:rPr lang="en-US" altLang="zh-CN" sz="2800" dirty="0" smtClean="0"/>
              <a:t>7.3 </a:t>
            </a:r>
            <a:r>
              <a:rPr lang="zh-CN" altLang="en-US" sz="2800" dirty="0" smtClean="0"/>
              <a:t>目标文件</a:t>
            </a:r>
            <a:endParaRPr lang="en-US" altLang="zh-CN" sz="2800" dirty="0" smtClean="0"/>
          </a:p>
          <a:p>
            <a:pPr>
              <a:buFont typeface="Wingdings" panose="05000000000000000000" pitchFamily="2" charset="2"/>
              <a:buChar char="n"/>
              <a:defRPr/>
            </a:pPr>
            <a:r>
              <a:rPr lang="en-US" altLang="zh-CN" sz="2800" dirty="0" smtClean="0"/>
              <a:t>7.4 </a:t>
            </a:r>
            <a:r>
              <a:rPr lang="zh-CN" altLang="en-US" sz="2800" dirty="0" smtClean="0"/>
              <a:t>可重定位目标文件</a:t>
            </a:r>
            <a:endParaRPr lang="en-US" altLang="zh-CN" sz="2800" dirty="0" smtClean="0"/>
          </a:p>
          <a:p>
            <a:pPr>
              <a:buFont typeface="Wingdings" panose="05000000000000000000" pitchFamily="2" charset="2"/>
              <a:buChar char="n"/>
              <a:defRPr/>
            </a:pPr>
            <a:r>
              <a:rPr lang="en-US" altLang="zh-CN" sz="2800" dirty="0" smtClean="0"/>
              <a:t>7.5 </a:t>
            </a:r>
            <a:r>
              <a:rPr lang="zh-CN" altLang="en-US" sz="2800" dirty="0" smtClean="0"/>
              <a:t>符号和符号表</a:t>
            </a:r>
            <a:endParaRPr lang="en-US" altLang="zh-CN" sz="2800" dirty="0" smtClean="0"/>
          </a:p>
          <a:p>
            <a:pPr>
              <a:buFont typeface="Wingdings" panose="05000000000000000000" pitchFamily="2" charset="2"/>
              <a:buChar char="n"/>
              <a:defRPr/>
            </a:pPr>
            <a:r>
              <a:rPr lang="en-US" altLang="zh-CN" sz="2800" dirty="0" smtClean="0"/>
              <a:t>7.6 </a:t>
            </a:r>
            <a:r>
              <a:rPr lang="zh-CN" altLang="en-US" sz="2800" dirty="0" smtClean="0"/>
              <a:t>符号解释</a:t>
            </a:r>
            <a:endParaRPr lang="en-US" altLang="zh-CN" sz="2800" dirty="0" smtClean="0"/>
          </a:p>
          <a:p>
            <a:pPr>
              <a:buFont typeface="Wingdings" panose="05000000000000000000" pitchFamily="2" charset="2"/>
              <a:buChar char="n"/>
              <a:defRPr/>
            </a:pPr>
            <a:r>
              <a:rPr lang="en-US" altLang="zh-CN" sz="2800" dirty="0" smtClean="0"/>
              <a:t>7.7 </a:t>
            </a:r>
            <a:r>
              <a:rPr lang="zh-CN" altLang="en-US" sz="2800" dirty="0" smtClean="0"/>
              <a:t>重定位</a:t>
            </a:r>
            <a:endParaRPr lang="en-US" altLang="zh-CN" sz="2800" dirty="0" smtClean="0"/>
          </a:p>
          <a:p>
            <a:pPr>
              <a:buFont typeface="Wingdings" panose="05000000000000000000" pitchFamily="2" charset="2"/>
              <a:buChar char="n"/>
              <a:defRPr/>
            </a:pPr>
            <a:r>
              <a:rPr lang="en-US" altLang="zh-CN" sz="2800" dirty="0" smtClean="0"/>
              <a:t>7.8 </a:t>
            </a:r>
            <a:r>
              <a:rPr lang="zh-CN" altLang="en-US" sz="2800" dirty="0" smtClean="0"/>
              <a:t>可执行目标文件</a:t>
            </a:r>
            <a:endParaRPr lang="en-US" altLang="zh-CN" sz="2800" dirty="0" smtClean="0"/>
          </a:p>
          <a:p>
            <a:pPr>
              <a:buFont typeface="Wingdings" panose="05000000000000000000" pitchFamily="2" charset="2"/>
              <a:buChar char="n"/>
              <a:defRPr/>
            </a:pPr>
            <a:r>
              <a:rPr lang="en-US" altLang="zh-CN" sz="2800" dirty="0" smtClean="0"/>
              <a:t>7.9 </a:t>
            </a:r>
            <a:r>
              <a:rPr lang="zh-CN" altLang="en-US" sz="2800" dirty="0" smtClean="0"/>
              <a:t>加载可执行目标文件</a:t>
            </a:r>
            <a:endParaRPr lang="en-US" altLang="zh-CN" sz="2800" dirty="0" smtClean="0"/>
          </a:p>
          <a:p>
            <a:pPr>
              <a:buFont typeface="Wingdings" panose="05000000000000000000" pitchFamily="2" charset="2"/>
              <a:buChar char="n"/>
              <a:defRPr/>
            </a:pPr>
            <a:r>
              <a:rPr lang="en-US" altLang="zh-CN" sz="2800" dirty="0" smtClean="0"/>
              <a:t>7.10</a:t>
            </a:r>
            <a:r>
              <a:rPr lang="zh-CN" altLang="en-US" sz="2800" dirty="0" smtClean="0"/>
              <a:t>动态链接共享库</a:t>
            </a:r>
            <a:endParaRPr lang="en-US" altLang="zh-CN" sz="2800" dirty="0"/>
          </a:p>
          <a:p>
            <a:pPr>
              <a:buFont typeface="Wingdings" panose="05000000000000000000" pitchFamily="2" charset="2"/>
              <a:buChar char="n"/>
              <a:defRPr/>
            </a:pPr>
            <a:r>
              <a:rPr lang="en-US" altLang="zh-CN" sz="2800" dirty="0" smtClean="0"/>
              <a:t>7.11</a:t>
            </a:r>
            <a:r>
              <a:rPr lang="zh-CN" altLang="en-US" sz="2800" dirty="0" smtClean="0"/>
              <a:t>从应用程序中加载和链接共享库</a:t>
            </a:r>
            <a:endParaRPr lang="en-US" altLang="zh-CN" sz="2800" dirty="0" smtClean="0"/>
          </a:p>
        </p:txBody>
      </p:sp>
    </p:spTree>
    <p:extLst>
      <p:ext uri="{BB962C8B-B14F-4D97-AF65-F5344CB8AC3E}">
        <p14:creationId xmlns:p14="http://schemas.microsoft.com/office/powerpoint/2010/main" val="415879254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474237" y="582295"/>
            <a:ext cx="7934960" cy="706755"/>
          </a:xfrm>
          <a:prstGeom prst="rect">
            <a:avLst/>
          </a:prstGeom>
        </p:spPr>
        <p:txBody>
          <a:bodyPr wrap="square">
            <a:spAutoFit/>
          </a:bodyPr>
          <a:lstStyle/>
          <a:p>
            <a:r>
              <a:rPr lang="zh-CN" altLang="en-US" sz="4000" u="dashLong" dirty="0">
                <a:solidFill>
                  <a:schemeClr val="accent2"/>
                </a:solidFill>
              </a:rPr>
              <a:t>可执行与可链接格式（</a:t>
            </a:r>
            <a:r>
              <a:rPr lang="en-US" altLang="zh-CN" sz="4000" u="dashLong" dirty="0">
                <a:solidFill>
                  <a:schemeClr val="accent2"/>
                </a:solidFill>
              </a:rPr>
              <a:t>ELF</a:t>
            </a:r>
            <a:r>
              <a:rPr lang="zh-CN" altLang="en-US" sz="4000" u="dashLong" dirty="0">
                <a:solidFill>
                  <a:schemeClr val="accent2"/>
                </a:solidFill>
              </a:rPr>
              <a:t>）</a:t>
            </a:r>
          </a:p>
        </p:txBody>
      </p:sp>
      <p:sp>
        <p:nvSpPr>
          <p:cNvPr id="198659" name="Rectangle 3"/>
          <p:cNvSpPr>
            <a:spLocks noGrp="1" noChangeArrowheads="1"/>
          </p:cNvSpPr>
          <p:nvPr/>
        </p:nvSpPr>
        <p:spPr>
          <a:xfrm>
            <a:off x="379379" y="1717067"/>
            <a:ext cx="11225719" cy="3545597"/>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r>
              <a:rPr lang="en-US" dirty="0"/>
              <a:t>对象文件的标准二进制格式</a:t>
            </a:r>
          </a:p>
          <a:p>
            <a:endParaRPr lang="en-US" dirty="0"/>
          </a:p>
          <a:p>
            <a:r>
              <a:rPr lang="en-US" dirty="0"/>
              <a:t>统一格式 </a:t>
            </a:r>
          </a:p>
          <a:p>
            <a:pPr lvl="1"/>
            <a:r>
              <a:rPr lang="en-US" sz="2400" dirty="0"/>
              <a:t>可重定位对象文件 (</a:t>
            </a:r>
            <a:r>
              <a:rPr lang="en-US" sz="2400" dirty="0">
                <a:latin typeface="Courier New" panose="02070309020205020404"/>
                <a:cs typeface="Courier New" panose="02070309020205020404"/>
              </a:rPr>
              <a:t>.o</a:t>
            </a:r>
            <a:r>
              <a:rPr lang="en-US" sz="2400" dirty="0"/>
              <a:t>), </a:t>
            </a:r>
          </a:p>
          <a:p>
            <a:pPr lvl="1"/>
            <a:r>
              <a:rPr lang="en-US" sz="2400" dirty="0"/>
              <a:t>可执行对象文件 </a:t>
            </a:r>
            <a:r>
              <a:rPr lang="en-US" sz="2400" dirty="0">
                <a:latin typeface="Courier New" panose="02070309020205020404"/>
                <a:cs typeface="Courier New" panose="02070309020205020404"/>
              </a:rPr>
              <a:t>(</a:t>
            </a:r>
            <a:r>
              <a:rPr lang="en-US" sz="2400" dirty="0" err="1">
                <a:latin typeface="Courier New" panose="02070309020205020404"/>
                <a:cs typeface="Courier New" panose="02070309020205020404"/>
              </a:rPr>
              <a:t>a.out</a:t>
            </a:r>
            <a:r>
              <a:rPr lang="en-US" sz="2400" dirty="0"/>
              <a:t>)</a:t>
            </a:r>
          </a:p>
          <a:p>
            <a:pPr lvl="1"/>
            <a:r>
              <a:rPr lang="en-US" sz="2400" dirty="0"/>
              <a:t>共享对象文件 (</a:t>
            </a:r>
            <a:r>
              <a:rPr lang="en-US" sz="2400" dirty="0">
                <a:latin typeface="Courier New" panose="02070309020205020404"/>
                <a:cs typeface="Courier New" panose="02070309020205020404"/>
              </a:rPr>
              <a:t>.so</a:t>
            </a:r>
            <a:r>
              <a:rPr lang="en-US" sz="2400" dirty="0"/>
              <a:t>)</a:t>
            </a:r>
          </a:p>
          <a:p>
            <a:pPr lvl="1"/>
            <a:endParaRPr lang="en-US" sz="2400" dirty="0"/>
          </a:p>
          <a:p>
            <a:r>
              <a:rPr lang="en-US" dirty="0"/>
              <a:t>通用名称：ELF二进制文件</a:t>
            </a:r>
          </a:p>
        </p:txBody>
      </p:sp>
    </p:spTree>
    <p:extLst>
      <p:ext uri="{BB962C8B-B14F-4D97-AF65-F5344CB8AC3E}">
        <p14:creationId xmlns:p14="http://schemas.microsoft.com/office/powerpoint/2010/main" val="3586150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46129" y="285187"/>
            <a:ext cx="10972800" cy="608845"/>
          </a:xfrm>
        </p:spPr>
        <p:txBody>
          <a:bodyPr/>
          <a:lstStyle/>
          <a:p>
            <a:pPr marL="0" indent="0">
              <a:buNone/>
            </a:pPr>
            <a:r>
              <a:rPr lang="en-US" altLang="zh-CN" dirty="0" smtClean="0"/>
              <a:t>7.4 </a:t>
            </a:r>
            <a:r>
              <a:rPr lang="zh-CN" altLang="en-US" dirty="0" smtClean="0"/>
              <a:t>可重定位目标文件</a:t>
            </a:r>
            <a:endParaRPr lang="en-US" altLang="zh-CN" dirty="0" smtClean="0"/>
          </a:p>
          <a:p>
            <a:pPr marL="457200" lvl="1" indent="0">
              <a:buNone/>
            </a:pPr>
            <a:r>
              <a:rPr lang="en-US" altLang="zh-CN" i="1" dirty="0" smtClean="0"/>
              <a:t>	</a:t>
            </a:r>
            <a:endParaRPr lang="en-US" altLang="zh-CN" dirty="0" smtClean="0"/>
          </a:p>
        </p:txBody>
      </p:sp>
      <p:sp>
        <p:nvSpPr>
          <p:cNvPr id="4" name="灯片编号占位符 3"/>
          <p:cNvSpPr>
            <a:spLocks noGrp="1"/>
          </p:cNvSpPr>
          <p:nvPr>
            <p:ph type="sldNum" sz="quarter" idx="12"/>
          </p:nvPr>
        </p:nvSpPr>
        <p:spPr/>
        <p:txBody>
          <a:bodyPr/>
          <a:lstStyle/>
          <a:p>
            <a:pPr>
              <a:defRPr/>
            </a:pPr>
            <a:fld id="{392EB7A3-68BD-4CAE-8C14-8063AF6D8FB4}" type="slidenum">
              <a:rPr lang="zh-CN" altLang="en-US" smtClean="0"/>
              <a:pPr>
                <a:defRPr/>
              </a:pPr>
              <a:t>11</a:t>
            </a:fld>
            <a:endParaRPr lang="zh-CN" altLang="en-US"/>
          </a:p>
        </p:txBody>
      </p:sp>
      <p:grpSp>
        <p:nvGrpSpPr>
          <p:cNvPr id="9" name="Group 19"/>
          <p:cNvGrpSpPr/>
          <p:nvPr/>
        </p:nvGrpSpPr>
        <p:grpSpPr bwMode="auto">
          <a:xfrm>
            <a:off x="8311975" y="653515"/>
            <a:ext cx="3079115" cy="5822950"/>
            <a:chOff x="3693" y="912"/>
            <a:chExt cx="2054" cy="3104"/>
          </a:xfrm>
        </p:grpSpPr>
        <p:sp>
          <p:nvSpPr>
            <p:cNvPr id="10" name="Rectangle 3"/>
            <p:cNvSpPr>
              <a:spLocks noChangeArrowheads="1"/>
            </p:cNvSpPr>
            <p:nvPr/>
          </p:nvSpPr>
          <p:spPr bwMode="auto">
            <a:xfrm>
              <a:off x="3696" y="1008"/>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ELF </a:t>
              </a:r>
              <a:r>
                <a:rPr lang="zh-CN" altLang="en-GB" sz="2000" b="1">
                  <a:latin typeface="微软雅黑" panose="020B0503020204020204" pitchFamily="34" charset="-122"/>
                  <a:ea typeface="微软雅黑" panose="020B0503020204020204" pitchFamily="34" charset="-122"/>
                  <a:cs typeface="msgothic"/>
                </a:rPr>
                <a:t>头</a:t>
              </a:r>
            </a:p>
          </p:txBody>
        </p:sp>
        <p:sp>
          <p:nvSpPr>
            <p:cNvPr id="11" name="Rectangle 5"/>
            <p:cNvSpPr>
              <a:spLocks noChangeArrowheads="1"/>
            </p:cNvSpPr>
            <p:nvPr/>
          </p:nvSpPr>
          <p:spPr bwMode="auto">
            <a:xfrm>
              <a:off x="3696" y="123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.text </a:t>
              </a:r>
              <a:r>
                <a:rPr lang="zh-CN" altLang="en-GB" sz="2000" b="1">
                  <a:latin typeface="微软雅黑" panose="020B0503020204020204" pitchFamily="34" charset="-122"/>
                  <a:ea typeface="微软雅黑" panose="020B0503020204020204" pitchFamily="34" charset="-122"/>
                  <a:cs typeface="msgothic"/>
                </a:rPr>
                <a:t>节</a:t>
              </a:r>
            </a:p>
          </p:txBody>
        </p:sp>
        <p:sp>
          <p:nvSpPr>
            <p:cNvPr id="12" name="Rectangle 6"/>
            <p:cNvSpPr>
              <a:spLocks noChangeArrowheads="1"/>
            </p:cNvSpPr>
            <p:nvPr/>
          </p:nvSpPr>
          <p:spPr bwMode="auto">
            <a:xfrm>
              <a:off x="3696" y="147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.rodata </a:t>
              </a:r>
              <a:r>
                <a:rPr lang="zh-CN" altLang="en-GB" sz="2000" b="1">
                  <a:latin typeface="微软雅黑" panose="020B0503020204020204" pitchFamily="34" charset="-122"/>
                  <a:ea typeface="微软雅黑" panose="020B0503020204020204" pitchFamily="34" charset="-122"/>
                  <a:cs typeface="msgothic"/>
                </a:rPr>
                <a:t>节</a:t>
              </a:r>
            </a:p>
          </p:txBody>
        </p:sp>
        <p:sp>
          <p:nvSpPr>
            <p:cNvPr id="15" name="Rectangle 7"/>
            <p:cNvSpPr>
              <a:spLocks noChangeArrowheads="1"/>
            </p:cNvSpPr>
            <p:nvPr/>
          </p:nvSpPr>
          <p:spPr bwMode="auto">
            <a:xfrm>
              <a:off x="3696" y="195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.bss </a:t>
              </a:r>
              <a:r>
                <a:rPr lang="zh-CN" altLang="en-GB" sz="2000" b="1">
                  <a:latin typeface="微软雅黑" panose="020B0503020204020204" pitchFamily="34" charset="-122"/>
                  <a:ea typeface="微软雅黑" panose="020B0503020204020204" pitchFamily="34" charset="-122"/>
                  <a:cs typeface="msgothic"/>
                </a:rPr>
                <a:t>节</a:t>
              </a:r>
            </a:p>
          </p:txBody>
        </p:sp>
        <p:sp>
          <p:nvSpPr>
            <p:cNvPr id="16" name="Rectangle 8"/>
            <p:cNvSpPr>
              <a:spLocks noChangeArrowheads="1"/>
            </p:cNvSpPr>
            <p:nvPr/>
          </p:nvSpPr>
          <p:spPr bwMode="auto">
            <a:xfrm>
              <a:off x="3696" y="219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.symtab </a:t>
              </a:r>
              <a:r>
                <a:rPr lang="zh-CN" altLang="en-GB" sz="2000" b="1">
                  <a:latin typeface="微软雅黑" panose="020B0503020204020204" pitchFamily="34" charset="-122"/>
                  <a:ea typeface="微软雅黑" panose="020B0503020204020204" pitchFamily="34" charset="-122"/>
                  <a:cs typeface="msgothic"/>
                </a:rPr>
                <a:t>节</a:t>
              </a:r>
            </a:p>
          </p:txBody>
        </p:sp>
        <p:sp>
          <p:nvSpPr>
            <p:cNvPr id="18" name="Rectangle 9"/>
            <p:cNvSpPr>
              <a:spLocks noChangeArrowheads="1"/>
            </p:cNvSpPr>
            <p:nvPr/>
          </p:nvSpPr>
          <p:spPr bwMode="auto">
            <a:xfrm>
              <a:off x="3696" y="243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.rel.txt </a:t>
              </a:r>
              <a:r>
                <a:rPr lang="zh-CN" altLang="en-GB" sz="2000" b="1">
                  <a:latin typeface="微软雅黑" panose="020B0503020204020204" pitchFamily="34" charset="-122"/>
                  <a:ea typeface="微软雅黑" panose="020B0503020204020204" pitchFamily="34" charset="-122"/>
                  <a:cs typeface="msgothic"/>
                </a:rPr>
                <a:t>节</a:t>
              </a:r>
            </a:p>
          </p:txBody>
        </p:sp>
        <p:sp>
          <p:nvSpPr>
            <p:cNvPr id="20" name="Rectangle 10"/>
            <p:cNvSpPr>
              <a:spLocks noChangeArrowheads="1"/>
            </p:cNvSpPr>
            <p:nvPr/>
          </p:nvSpPr>
          <p:spPr bwMode="auto">
            <a:xfrm>
              <a:off x="3696" y="267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.rel.data </a:t>
              </a:r>
              <a:r>
                <a:rPr lang="zh-CN" altLang="en-GB" sz="2000" b="1">
                  <a:latin typeface="微软雅黑" panose="020B0503020204020204" pitchFamily="34" charset="-122"/>
                  <a:ea typeface="微软雅黑" panose="020B0503020204020204" pitchFamily="34" charset="-122"/>
                  <a:cs typeface="msgothic"/>
                </a:rPr>
                <a:t>节</a:t>
              </a:r>
            </a:p>
          </p:txBody>
        </p:sp>
        <p:sp>
          <p:nvSpPr>
            <p:cNvPr id="21" name="Rectangle 11"/>
            <p:cNvSpPr>
              <a:spLocks noChangeArrowheads="1"/>
            </p:cNvSpPr>
            <p:nvPr/>
          </p:nvSpPr>
          <p:spPr bwMode="auto">
            <a:xfrm>
              <a:off x="3696" y="291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Courier New" panose="02070309020205020404" pitchFamily="49" charset="0"/>
                  <a:ea typeface="msgothic"/>
                  <a:cs typeface="msgothic"/>
                </a:rPr>
                <a:t>.</a:t>
              </a:r>
              <a:r>
                <a:rPr lang="en-GB" altLang="zh-CN" sz="2000" b="1">
                  <a:latin typeface="微软雅黑" panose="020B0503020204020204" pitchFamily="34" charset="-122"/>
                  <a:ea typeface="微软雅黑" panose="020B0503020204020204" pitchFamily="34" charset="-122"/>
                  <a:cs typeface="msgothic"/>
                </a:rPr>
                <a:t>debug </a:t>
              </a:r>
              <a:r>
                <a:rPr lang="zh-CN" altLang="en-GB" sz="2000" b="1">
                  <a:latin typeface="微软雅黑" panose="020B0503020204020204" pitchFamily="34" charset="-122"/>
                  <a:ea typeface="微软雅黑" panose="020B0503020204020204" pitchFamily="34" charset="-122"/>
                  <a:cs typeface="msgothic"/>
                </a:rPr>
                <a:t>节</a:t>
              </a:r>
            </a:p>
          </p:txBody>
        </p:sp>
        <p:sp>
          <p:nvSpPr>
            <p:cNvPr id="22"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Section header table</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anose="020B0503020204020204" pitchFamily="34" charset="-122"/>
                  <a:ea typeface="微软雅黑" panose="020B0503020204020204" pitchFamily="34" charset="-122"/>
                  <a:cs typeface="msgothic"/>
                </a:rPr>
                <a:t>（节头表</a:t>
              </a:r>
              <a:r>
                <a:rPr lang="zh-CN" altLang="en-GB" sz="2000" b="1">
                  <a:latin typeface="微软雅黑" panose="020B0503020204020204" pitchFamily="34" charset="-122"/>
                  <a:ea typeface="微软雅黑" panose="020B0503020204020204" pitchFamily="34" charset="-122"/>
                  <a:cs typeface="msgothic"/>
                </a:rPr>
                <a:t>）</a:t>
              </a:r>
            </a:p>
          </p:txBody>
        </p:sp>
        <p:sp>
          <p:nvSpPr>
            <p:cNvPr id="23" name="Text Box 13"/>
            <p:cNvSpPr txBox="1">
              <a:spLocks noChangeArrowheads="1"/>
            </p:cNvSpPr>
            <p:nvPr/>
          </p:nvSpPr>
          <p:spPr bwMode="auto">
            <a:xfrm>
              <a:off x="5568" y="912"/>
              <a:ext cx="179" cy="178"/>
            </a:xfrm>
            <a:prstGeom prst="rect">
              <a:avLst/>
            </a:prstGeom>
            <a:noFill/>
            <a:ln w="9525">
              <a:noFill/>
              <a:round/>
            </a:ln>
          </p:spPr>
          <p:txBody>
            <a:bodyPr wrap="squar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anose="020F0502020204030204" pitchFamily="34" charset="0"/>
                  <a:ea typeface="msgothic"/>
                  <a:cs typeface="msgothic"/>
                </a:rPr>
                <a:t>0</a:t>
              </a:r>
            </a:p>
          </p:txBody>
        </p:sp>
        <p:sp>
          <p:nvSpPr>
            <p:cNvPr id="24" name="Rectangle 6"/>
            <p:cNvSpPr>
              <a:spLocks noChangeArrowheads="1"/>
            </p:cNvSpPr>
            <p:nvPr/>
          </p:nvSpPr>
          <p:spPr bwMode="auto">
            <a:xfrm>
              <a:off x="3696" y="171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.data </a:t>
              </a:r>
              <a:r>
                <a:rPr lang="zh-CN" altLang="en-GB" sz="2000" b="1">
                  <a:latin typeface="微软雅黑" panose="020B0503020204020204" pitchFamily="34" charset="-122"/>
                  <a:ea typeface="微软雅黑" panose="020B0503020204020204" pitchFamily="34" charset="-122"/>
                  <a:cs typeface="msgothic"/>
                </a:rPr>
                <a:t>节</a:t>
              </a:r>
            </a:p>
          </p:txBody>
        </p:sp>
        <p:sp>
          <p:nvSpPr>
            <p:cNvPr id="25"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.strtab </a:t>
              </a:r>
              <a:r>
                <a:rPr lang="zh-CN" altLang="en-GB" sz="2000" b="1">
                  <a:latin typeface="微软雅黑" panose="020B0503020204020204" pitchFamily="34" charset="-122"/>
                  <a:ea typeface="微软雅黑" panose="020B0503020204020204" pitchFamily="34" charset="-122"/>
                  <a:cs typeface="msgothic"/>
                </a:rPr>
                <a:t>节</a:t>
              </a:r>
            </a:p>
          </p:txBody>
        </p:sp>
        <p:sp>
          <p:nvSpPr>
            <p:cNvPr id="26"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.line </a:t>
              </a:r>
              <a:r>
                <a:rPr lang="zh-CN" altLang="en-GB" sz="2000" b="1">
                  <a:latin typeface="微软雅黑" panose="020B0503020204020204" pitchFamily="34" charset="-122"/>
                  <a:ea typeface="微软雅黑" panose="020B0503020204020204" pitchFamily="34" charset="-122"/>
                  <a:cs typeface="msgothic"/>
                </a:rPr>
                <a:t>节</a:t>
              </a:r>
            </a:p>
          </p:txBody>
        </p:sp>
      </p:grpSp>
      <p:sp>
        <p:nvSpPr>
          <p:cNvPr id="27" name="Rectangle 2"/>
          <p:cNvSpPr>
            <a:spLocks noGrp="1" noChangeArrowheads="1"/>
          </p:cNvSpPr>
          <p:nvPr/>
        </p:nvSpPr>
        <p:spPr>
          <a:xfrm>
            <a:off x="446129" y="903412"/>
            <a:ext cx="8080157" cy="5472112"/>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pPr>
              <a:lnSpc>
                <a:spcPct val="71000"/>
              </a:lnSpc>
              <a:spcBef>
                <a:spcPts val="125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smtClean="0">
                <a:latin typeface="Courier New" panose="02070309020205020404" pitchFamily="49" charset="0"/>
              </a:rPr>
              <a:t>.</a:t>
            </a:r>
            <a:r>
              <a:rPr lang="en-GB" sz="2200" dirty="0" err="1" smtClean="0">
                <a:latin typeface="Courier New" panose="02070309020205020404" pitchFamily="49" charset="0"/>
              </a:rPr>
              <a:t>symtab</a:t>
            </a:r>
            <a:r>
              <a:rPr lang="en-GB" sz="2200" dirty="0" smtClean="0"/>
              <a:t> </a:t>
            </a:r>
            <a:r>
              <a:rPr lang="zh-CN" altLang="en-GB" sz="2200" dirty="0">
                <a:ea typeface="宋体" panose="02010600030101010101" pitchFamily="2" charset="-122"/>
              </a:rPr>
              <a:t>节</a:t>
            </a:r>
            <a:endParaRPr lang="en-GB" sz="2200" dirty="0"/>
          </a:p>
          <a:p>
            <a:pPr lvl="1">
              <a:lnSpc>
                <a:spcPct val="7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t>符号表</a:t>
            </a:r>
          </a:p>
          <a:p>
            <a:pPr lvl="1">
              <a:lnSpc>
                <a:spcPct val="7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200" dirty="0"/>
              <a:t>过程和静态变量名</a:t>
            </a:r>
            <a:endParaRPr lang="en-GB" sz="2200" dirty="0"/>
          </a:p>
          <a:p>
            <a:pPr lvl="1">
              <a:lnSpc>
                <a:spcPct val="7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t>节名和位置</a:t>
            </a:r>
          </a:p>
          <a:p>
            <a:pPr>
              <a:lnSpc>
                <a:spcPct val="71000"/>
              </a:lnSpc>
              <a:spcBef>
                <a:spcPts val="125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latin typeface="Courier New" panose="02070309020205020404" pitchFamily="49" charset="0"/>
              </a:rPr>
              <a:t>.</a:t>
            </a:r>
            <a:r>
              <a:rPr lang="en-GB" sz="2200" dirty="0" err="1">
                <a:latin typeface="Courier New" panose="02070309020205020404" pitchFamily="49" charset="0"/>
              </a:rPr>
              <a:t>rel.text</a:t>
            </a:r>
            <a:r>
              <a:rPr lang="en-GB" sz="2200" dirty="0"/>
              <a:t> </a:t>
            </a:r>
            <a:r>
              <a:rPr lang="zh-CN" altLang="en-GB" sz="2200" dirty="0">
                <a:ea typeface="宋体" panose="02010600030101010101" pitchFamily="2" charset="-122"/>
              </a:rPr>
              <a:t>节</a:t>
            </a:r>
            <a:endParaRPr lang="en-GB" sz="2200" dirty="0"/>
          </a:p>
          <a:p>
            <a:pPr lvl="1">
              <a:lnSpc>
                <a:spcPct val="7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t>文本部分的重新定位信息</a:t>
            </a:r>
          </a:p>
          <a:p>
            <a:pPr lvl="1">
              <a:lnSpc>
                <a:spcPct val="7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t>在可执行文件中需要修改的指令的地址</a:t>
            </a:r>
          </a:p>
          <a:p>
            <a:pPr lvl="1">
              <a:lnSpc>
                <a:spcPct val="7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t>修改指令</a:t>
            </a:r>
          </a:p>
          <a:p>
            <a:pPr>
              <a:lnSpc>
                <a:spcPct val="71000"/>
              </a:lnSpc>
              <a:spcBef>
                <a:spcPts val="125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latin typeface="Courier New" panose="02070309020205020404" pitchFamily="49" charset="0"/>
              </a:rPr>
              <a:t>.</a:t>
            </a:r>
            <a:r>
              <a:rPr lang="en-GB" sz="2200" dirty="0" err="1">
                <a:latin typeface="Courier New" panose="02070309020205020404" pitchFamily="49" charset="0"/>
              </a:rPr>
              <a:t>rel.data</a:t>
            </a:r>
            <a:r>
              <a:rPr lang="en-GB" sz="2200" dirty="0"/>
              <a:t> </a:t>
            </a:r>
            <a:r>
              <a:rPr lang="zh-CN" altLang="en-GB" sz="2200" dirty="0">
                <a:ea typeface="宋体" panose="02010600030101010101" pitchFamily="2" charset="-122"/>
              </a:rPr>
              <a:t>节</a:t>
            </a:r>
            <a:endParaRPr lang="en-GB" sz="2200" dirty="0"/>
          </a:p>
          <a:p>
            <a:pPr lvl="1">
              <a:lnSpc>
                <a:spcPct val="7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t>数据段的重新定位信息</a:t>
            </a:r>
          </a:p>
          <a:p>
            <a:pPr lvl="1">
              <a:lnSpc>
                <a:spcPct val="7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t>在合并的可执行文件中需要修改的指针数据的地址</a:t>
            </a:r>
          </a:p>
          <a:p>
            <a:pPr>
              <a:lnSpc>
                <a:spcPct val="71000"/>
              </a:lnSpc>
              <a:spcBef>
                <a:spcPts val="125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latin typeface="Courier New" panose="02070309020205020404" pitchFamily="49" charset="0"/>
              </a:rPr>
              <a:t>.debug</a:t>
            </a:r>
            <a:r>
              <a:rPr lang="en-GB" sz="2200" dirty="0"/>
              <a:t> </a:t>
            </a:r>
            <a:r>
              <a:rPr lang="zh-CN" altLang="en-GB" sz="2200" dirty="0">
                <a:ea typeface="宋体" panose="02010600030101010101" pitchFamily="2" charset="-122"/>
              </a:rPr>
              <a:t>节</a:t>
            </a:r>
            <a:endParaRPr lang="en-GB" sz="2200" dirty="0"/>
          </a:p>
          <a:p>
            <a:pPr lvl="1">
              <a:lnSpc>
                <a:spcPct val="7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t>符号调试信息(</a:t>
            </a:r>
            <a:r>
              <a:rPr lang="en-GB" sz="2200" b="1" dirty="0" err="1">
                <a:latin typeface="Courier New" panose="02070309020205020404" pitchFamily="49" charset="0"/>
              </a:rPr>
              <a:t>gcc</a:t>
            </a:r>
            <a:r>
              <a:rPr lang="en-GB" sz="2200" b="1" dirty="0">
                <a:latin typeface="Courier New" panose="02070309020205020404" pitchFamily="49" charset="0"/>
              </a:rPr>
              <a:t> -g</a:t>
            </a:r>
            <a:r>
              <a:rPr lang="en-GB" sz="2200" dirty="0"/>
              <a:t>)</a:t>
            </a:r>
          </a:p>
          <a:p>
            <a:pPr>
              <a:lnSpc>
                <a:spcPct val="88000"/>
              </a:lnSpc>
              <a:spcBef>
                <a:spcPts val="125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200" dirty="0">
                <a:ea typeface="宋体" panose="02010600030101010101" pitchFamily="2" charset="-122"/>
              </a:rPr>
              <a:t>节头表</a:t>
            </a:r>
            <a:endParaRPr lang="en-GB" sz="2200" dirty="0"/>
          </a:p>
          <a:p>
            <a:pPr lvl="1">
              <a:lnSpc>
                <a:spcPct val="88000"/>
              </a:lnSpc>
              <a:spcBef>
                <a:spcPts val="565"/>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z="2200" dirty="0"/>
              <a:t>每节的偏移和大小</a:t>
            </a:r>
          </a:p>
        </p:txBody>
      </p:sp>
    </p:spTree>
    <p:extLst>
      <p:ext uri="{BB962C8B-B14F-4D97-AF65-F5344CB8AC3E}">
        <p14:creationId xmlns:p14="http://schemas.microsoft.com/office/powerpoint/2010/main" val="27308076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446796" y="1207098"/>
            <a:ext cx="1152525" cy="4524315"/>
          </a:xfrm>
          <a:prstGeom prst="rect">
            <a:avLst/>
          </a:prstGeom>
        </p:spPr>
        <p:txBody>
          <a:bodyPr wrap="square">
            <a:spAutoFit/>
          </a:bodyPr>
          <a:lstStyle/>
          <a:p>
            <a:r>
              <a:rPr lang="zh-CN" altLang="en-US" sz="3600" dirty="0"/>
              <a:t>可重定位目标文件</a:t>
            </a:r>
            <a:endParaRPr lang="en-US" altLang="zh-CN" sz="3600" dirty="0"/>
          </a:p>
          <a:p>
            <a:r>
              <a:rPr sz="3600" u="dashLong" dirty="0" err="1" smtClean="0">
                <a:solidFill>
                  <a:schemeClr val="accent2"/>
                </a:solidFill>
              </a:rPr>
              <a:t>ELF</a:t>
            </a:r>
            <a:r>
              <a:rPr sz="3600" u="dashLong" dirty="0" err="1">
                <a:solidFill>
                  <a:schemeClr val="accent2"/>
                </a:solidFill>
              </a:rPr>
              <a:t>文件信息举例</a:t>
            </a:r>
            <a:endParaRPr sz="3600" u="dashLong" dirty="0">
              <a:solidFill>
                <a:schemeClr val="accent2"/>
              </a:solidFill>
            </a:endParaRPr>
          </a:p>
        </p:txBody>
      </p:sp>
      <p:sp>
        <p:nvSpPr>
          <p:cNvPr id="3" name="Rectangle 3"/>
          <p:cNvSpPr>
            <a:spLocks noGrp="1" noChangeArrowheads="1"/>
          </p:cNvSpPr>
          <p:nvPr/>
        </p:nvSpPr>
        <p:spPr>
          <a:xfrm>
            <a:off x="1611387" y="212354"/>
            <a:ext cx="7004727" cy="6645646"/>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115000"/>
              </a:lnSpc>
              <a:spcBef>
                <a:spcPct val="20000"/>
              </a:spcBef>
              <a:spcAft>
                <a:spcPct val="0"/>
              </a:spcAft>
              <a:buChar char="•"/>
              <a:defRPr sz="2400" b="1">
                <a:solidFill>
                  <a:srgbClr val="000000"/>
                </a:solidFill>
                <a:latin typeface="Arial" panose="020B0604020202020204" pitchFamily="34" charset="0"/>
                <a:ea typeface="宋体" panose="02010600030101010101" pitchFamily="2" charset="-122"/>
                <a:cs typeface="+mn-ea"/>
              </a:defRPr>
            </a:lvl1pPr>
            <a:lvl2pPr marL="742950" indent="-285750" algn="l" rtl="0" eaLnBrk="0" fontAlgn="base" hangingPunct="0">
              <a:lnSpc>
                <a:spcPct val="115000"/>
              </a:lnSpc>
              <a:spcBef>
                <a:spcPct val="20000"/>
              </a:spcBef>
              <a:spcAft>
                <a:spcPct val="0"/>
              </a:spcAft>
              <a:buChar char="–"/>
              <a:defRPr sz="2000" b="1">
                <a:solidFill>
                  <a:srgbClr val="0000CC"/>
                </a:solidFill>
                <a:latin typeface="Arial" panose="020B0604020202020204" pitchFamily="34" charset="0"/>
                <a:ea typeface="宋体" panose="02010600030101010101" pitchFamily="2" charset="-122"/>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Arial" panose="020B0604020202020204" pitchFamily="34" charset="0"/>
                <a:ea typeface="宋体" panose="02010600030101010101" pitchFamily="2" charset="-122"/>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Arial" panose="020B0604020202020204" pitchFamily="34" charset="0"/>
                <a:ea typeface="宋体" panose="02010600030101010101" pitchFamily="2" charset="-122"/>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5pPr>
            <a:lvl6pPr marL="2514600" indent="-228600" algn="l" rtl="0" fontAlgn="base">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algn="l" rtl="0" fontAlgn="base">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algn="l" rtl="0" fontAlgn="base">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algn="l" rtl="0" fontAlgn="base">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lnSpc>
                <a:spcPct val="95000"/>
              </a:lnSpc>
              <a:spcBef>
                <a:spcPct val="0"/>
              </a:spcBef>
              <a:buFontTx/>
              <a:buNone/>
            </a:pPr>
            <a:r>
              <a:rPr lang="en-US" altLang="zh-CN" sz="2200" b="0" dirty="0">
                <a:solidFill>
                  <a:srgbClr val="FF0000"/>
                </a:solidFill>
                <a:latin typeface="微软雅黑" panose="020B0503020204020204" pitchFamily="34" charset="-122"/>
                <a:ea typeface="微软雅黑" panose="020B0503020204020204" pitchFamily="34" charset="-122"/>
              </a:rPr>
              <a:t>$ </a:t>
            </a:r>
            <a:r>
              <a:rPr lang="en-US" altLang="zh-CN" sz="2200" b="0" dirty="0" err="1">
                <a:solidFill>
                  <a:srgbClr val="FF0000"/>
                </a:solidFill>
                <a:latin typeface="微软雅黑" panose="020B0503020204020204" pitchFamily="34" charset="-122"/>
                <a:ea typeface="微软雅黑" panose="020B0503020204020204" pitchFamily="34" charset="-122"/>
              </a:rPr>
              <a:t>readelf</a:t>
            </a:r>
            <a:r>
              <a:rPr lang="en-US" altLang="zh-CN" sz="2200" b="0" dirty="0">
                <a:solidFill>
                  <a:srgbClr val="FF0000"/>
                </a:solidFill>
                <a:latin typeface="微软雅黑" panose="020B0503020204020204" pitchFamily="34" charset="-122"/>
                <a:ea typeface="微软雅黑" panose="020B0503020204020204" pitchFamily="34" charset="-122"/>
              </a:rPr>
              <a:t> -h </a:t>
            </a:r>
            <a:r>
              <a:rPr lang="en-US" altLang="zh-CN" sz="2200" b="0" dirty="0" err="1">
                <a:solidFill>
                  <a:srgbClr val="FF0000"/>
                </a:solidFill>
                <a:latin typeface="微软雅黑" panose="020B0503020204020204" pitchFamily="34" charset="-122"/>
                <a:ea typeface="微软雅黑" panose="020B0503020204020204" pitchFamily="34" charset="-122"/>
              </a:rPr>
              <a:t>main.o</a:t>
            </a:r>
            <a:r>
              <a:rPr lang="en-US" altLang="zh-CN" sz="2600" dirty="0">
                <a:latin typeface="微软雅黑" panose="020B0503020204020204" pitchFamily="34" charset="-122"/>
                <a:ea typeface="微软雅黑" panose="020B0503020204020204" pitchFamily="34" charset="-122"/>
              </a:rPr>
              <a:t>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ELF Header: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Magic:   </a:t>
            </a:r>
            <a:r>
              <a:rPr lang="en-US" altLang="zh-CN" sz="1800" dirty="0">
                <a:solidFill>
                  <a:srgbClr val="FF0000"/>
                </a:solidFill>
                <a:latin typeface="微软雅黑" panose="020B0503020204020204" pitchFamily="34" charset="-122"/>
                <a:ea typeface="微软雅黑" panose="020B0503020204020204" pitchFamily="34" charset="-122"/>
              </a:rPr>
              <a:t>7f </a:t>
            </a:r>
            <a:r>
              <a:rPr lang="en-US" altLang="zh-CN" sz="1800" u="sng" dirty="0">
                <a:solidFill>
                  <a:srgbClr val="FF0000"/>
                </a:solidFill>
                <a:latin typeface="微软雅黑" panose="020B0503020204020204" pitchFamily="34" charset="-122"/>
                <a:ea typeface="微软雅黑" panose="020B0503020204020204" pitchFamily="34" charset="-122"/>
              </a:rPr>
              <a:t>45 4c 46 </a:t>
            </a:r>
            <a:r>
              <a:rPr lang="en-US" altLang="zh-CN" sz="1800" dirty="0">
                <a:solidFill>
                  <a:schemeClr val="accent3">
                    <a:lumMod val="75000"/>
                  </a:schemeClr>
                </a:solidFill>
                <a:latin typeface="微软雅黑" panose="020B0503020204020204" pitchFamily="34" charset="-122"/>
                <a:ea typeface="微软雅黑" panose="020B0503020204020204" pitchFamily="34" charset="-122"/>
              </a:rPr>
              <a:t>01</a:t>
            </a:r>
            <a:r>
              <a:rPr lang="en-US" altLang="zh-CN" sz="1800" dirty="0">
                <a:latin typeface="微软雅黑" panose="020B0503020204020204" pitchFamily="34" charset="-122"/>
                <a:ea typeface="微软雅黑" panose="020B0503020204020204" pitchFamily="34" charset="-122"/>
              </a:rPr>
              <a:t> 01 01 00 00 00 00 00 00 00 00 00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Class:    ELF32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Data:      2's complement, little endian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Version: 1 (current)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OS/ABI:  UNIX - System V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ABI Version:   0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Type:    REL (Relocatable file)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Machine:   Intel 80386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Version:    0x1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Entry point address:  0x0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Start of program headers:  0 (bytes into file)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Start of section headers:   516 (bytes into file)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Flags:    0x0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Size of this header:   52 (bytes)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Size of program headers:   0 (bytes)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Number of program headers:   0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Size of section headers:    40 (bytes)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Number of section headers:  15 </a:t>
            </a:r>
          </a:p>
          <a:p>
            <a:pPr>
              <a:lnSpc>
                <a:spcPct val="100000"/>
              </a:lnSpc>
              <a:spcBef>
                <a:spcPct val="0"/>
              </a:spcBef>
              <a:buFontTx/>
              <a:buNone/>
            </a:pPr>
            <a:r>
              <a:rPr lang="en-US" altLang="zh-CN" sz="1800" dirty="0">
                <a:latin typeface="微软雅黑" panose="020B0503020204020204" pitchFamily="34" charset="-122"/>
                <a:ea typeface="微软雅黑" panose="020B0503020204020204" pitchFamily="34" charset="-122"/>
              </a:rPr>
              <a:t>  Section header string table index: 12 </a:t>
            </a:r>
            <a:endParaRPr lang="zh-CN" altLang="en-US" sz="1800" dirty="0">
              <a:latin typeface="微软雅黑" panose="020B0503020204020204" pitchFamily="34" charset="-122"/>
              <a:ea typeface="微软雅黑" panose="020B0503020204020204" pitchFamily="34" charset="-122"/>
            </a:endParaRPr>
          </a:p>
        </p:txBody>
      </p:sp>
      <p:sp>
        <p:nvSpPr>
          <p:cNvPr id="4" name="Line 4"/>
          <p:cNvSpPr>
            <a:spLocks noChangeShapeType="1"/>
          </p:cNvSpPr>
          <p:nvPr/>
        </p:nvSpPr>
        <p:spPr bwMode="auto">
          <a:xfrm>
            <a:off x="2260284" y="3113573"/>
            <a:ext cx="3730625" cy="0"/>
          </a:xfrm>
          <a:prstGeom prst="line">
            <a:avLst/>
          </a:prstGeom>
          <a:noFill/>
          <a:ln w="38100">
            <a:solidFill>
              <a:srgbClr val="FF0000"/>
            </a:solidFill>
            <a:round/>
          </a:ln>
          <a:effectLst/>
        </p:spPr>
        <p:txBody>
          <a:bodyPr/>
          <a:lstStyle/>
          <a:p>
            <a:endParaRPr lang="zh-CN" altLang="en-US"/>
          </a:p>
        </p:txBody>
      </p:sp>
      <p:sp>
        <p:nvSpPr>
          <p:cNvPr id="5" name="Line 5"/>
          <p:cNvSpPr>
            <a:spLocks noChangeShapeType="1"/>
          </p:cNvSpPr>
          <p:nvPr/>
        </p:nvSpPr>
        <p:spPr bwMode="auto">
          <a:xfrm>
            <a:off x="2217421" y="3913673"/>
            <a:ext cx="3222625" cy="0"/>
          </a:xfrm>
          <a:prstGeom prst="line">
            <a:avLst/>
          </a:prstGeom>
          <a:noFill/>
          <a:ln w="38100">
            <a:solidFill>
              <a:srgbClr val="FF0000"/>
            </a:solidFill>
            <a:round/>
          </a:ln>
          <a:effectLst/>
        </p:spPr>
        <p:txBody>
          <a:bodyPr/>
          <a:lstStyle/>
          <a:p>
            <a:endParaRPr lang="zh-CN" altLang="en-US"/>
          </a:p>
        </p:txBody>
      </p:sp>
      <p:sp>
        <p:nvSpPr>
          <p:cNvPr id="6" name="Rectangle 6"/>
          <p:cNvSpPr>
            <a:spLocks noChangeArrowheads="1"/>
          </p:cNvSpPr>
          <p:nvPr/>
        </p:nvSpPr>
        <p:spPr bwMode="auto">
          <a:xfrm>
            <a:off x="1794161" y="3948600"/>
            <a:ext cx="5395801" cy="239340"/>
          </a:xfrm>
          <a:prstGeom prst="rect">
            <a:avLst/>
          </a:prstGeom>
          <a:solidFill>
            <a:srgbClr val="BBE0E3">
              <a:alpha val="17000"/>
            </a:srgbClr>
          </a:solidFill>
          <a:ln w="9525">
            <a:solidFill>
              <a:srgbClr val="000000"/>
            </a:solidFill>
            <a:miter lim="800000"/>
          </a:ln>
          <a:effectLst/>
        </p:spPr>
        <p:txBody>
          <a:bodyPr wrap="none" anchor="ctr"/>
          <a:lstStyle/>
          <a:p>
            <a:endParaRPr lang="zh-CN" altLang="en-US"/>
          </a:p>
        </p:txBody>
      </p:sp>
      <p:sp>
        <p:nvSpPr>
          <p:cNvPr id="7" name="Rectangle 7"/>
          <p:cNvSpPr>
            <a:spLocks noChangeArrowheads="1"/>
          </p:cNvSpPr>
          <p:nvPr/>
        </p:nvSpPr>
        <p:spPr bwMode="auto">
          <a:xfrm>
            <a:off x="1803812" y="5019916"/>
            <a:ext cx="4384675" cy="538163"/>
          </a:xfrm>
          <a:prstGeom prst="rect">
            <a:avLst/>
          </a:prstGeom>
          <a:solidFill>
            <a:srgbClr val="BBE0E3">
              <a:alpha val="17000"/>
            </a:srgbClr>
          </a:solidFill>
          <a:ln w="9525">
            <a:solidFill>
              <a:srgbClr val="000000"/>
            </a:solidFill>
            <a:miter lim="800000"/>
          </a:ln>
          <a:effectLst/>
        </p:spPr>
        <p:txBody>
          <a:bodyPr wrap="none" anchor="ctr"/>
          <a:lstStyle/>
          <a:p>
            <a:endParaRPr lang="zh-CN" altLang="en-US"/>
          </a:p>
        </p:txBody>
      </p:sp>
      <p:sp>
        <p:nvSpPr>
          <p:cNvPr id="8" name="Rectangle 8"/>
          <p:cNvSpPr>
            <a:spLocks noChangeArrowheads="1"/>
          </p:cNvSpPr>
          <p:nvPr/>
        </p:nvSpPr>
        <p:spPr bwMode="auto">
          <a:xfrm>
            <a:off x="1776588" y="4218228"/>
            <a:ext cx="5413375" cy="233362"/>
          </a:xfrm>
          <a:prstGeom prst="rect">
            <a:avLst/>
          </a:prstGeom>
          <a:solidFill>
            <a:srgbClr val="FF0000">
              <a:alpha val="20000"/>
            </a:srgbClr>
          </a:solidFill>
          <a:ln w="9525">
            <a:solidFill>
              <a:srgbClr val="000000"/>
            </a:solidFill>
            <a:miter lim="800000"/>
          </a:ln>
          <a:effectLst/>
        </p:spPr>
        <p:txBody>
          <a:bodyPr wrap="none" anchor="ctr"/>
          <a:lstStyle/>
          <a:p>
            <a:endParaRPr lang="zh-CN" altLang="en-US"/>
          </a:p>
        </p:txBody>
      </p:sp>
      <p:sp>
        <p:nvSpPr>
          <p:cNvPr id="9" name="Rectangle 9"/>
          <p:cNvSpPr>
            <a:spLocks noChangeArrowheads="1"/>
          </p:cNvSpPr>
          <p:nvPr/>
        </p:nvSpPr>
        <p:spPr bwMode="auto">
          <a:xfrm>
            <a:off x="1791112" y="5583478"/>
            <a:ext cx="4397375" cy="495300"/>
          </a:xfrm>
          <a:prstGeom prst="rect">
            <a:avLst/>
          </a:prstGeom>
          <a:solidFill>
            <a:srgbClr val="FF0000">
              <a:alpha val="20000"/>
            </a:srgbClr>
          </a:solidFill>
          <a:ln w="9525">
            <a:solidFill>
              <a:srgbClr val="000000"/>
            </a:solidFill>
            <a:miter lim="800000"/>
          </a:ln>
          <a:effectLst/>
        </p:spPr>
        <p:txBody>
          <a:bodyPr wrap="none" anchor="ctr"/>
          <a:lstStyle/>
          <a:p>
            <a:endParaRPr lang="zh-CN" altLang="en-US"/>
          </a:p>
        </p:txBody>
      </p:sp>
      <p:sp>
        <p:nvSpPr>
          <p:cNvPr id="10" name="Text Box 39"/>
          <p:cNvSpPr txBox="1">
            <a:spLocks noChangeArrowheads="1"/>
          </p:cNvSpPr>
          <p:nvPr/>
        </p:nvSpPr>
        <p:spPr bwMode="auto">
          <a:xfrm>
            <a:off x="5035233" y="509215"/>
            <a:ext cx="3175000" cy="398780"/>
          </a:xfrm>
          <a:prstGeom prst="rect">
            <a:avLst/>
          </a:prstGeom>
          <a:noFill/>
          <a:ln w="9525">
            <a:noFill/>
            <a:miter lim="800000"/>
          </a:ln>
          <a:effectLst/>
        </p:spPr>
        <p:txBody>
          <a:bodyPr>
            <a:spAutoFit/>
          </a:bodyPr>
          <a:lstStyle/>
          <a:p>
            <a:pPr>
              <a:spcBef>
                <a:spcPct val="50000"/>
              </a:spcBef>
            </a:pPr>
            <a:r>
              <a:rPr lang="zh-CN" altLang="en-US" sz="2000">
                <a:solidFill>
                  <a:srgbClr val="5F5D75"/>
                </a:solidFill>
                <a:latin typeface="微软雅黑" panose="020B0503020204020204" pitchFamily="34" charset="-122"/>
                <a:ea typeface="微软雅黑" panose="020B0503020204020204" pitchFamily="34" charset="-122"/>
              </a:rPr>
              <a:t>可重定位目标文件的</a:t>
            </a:r>
            <a:r>
              <a:rPr lang="en-US" altLang="zh-CN" sz="2000">
                <a:solidFill>
                  <a:srgbClr val="5F5D75"/>
                </a:solidFill>
                <a:latin typeface="微软雅黑" panose="020B0503020204020204" pitchFamily="34" charset="-122"/>
                <a:ea typeface="微软雅黑" panose="020B0503020204020204" pitchFamily="34" charset="-122"/>
              </a:rPr>
              <a:t>ELF</a:t>
            </a:r>
            <a:r>
              <a:rPr lang="zh-CN" altLang="en-US" sz="2000">
                <a:solidFill>
                  <a:srgbClr val="5F5D75"/>
                </a:solidFill>
                <a:latin typeface="微软雅黑" panose="020B0503020204020204" pitchFamily="34" charset="-122"/>
                <a:ea typeface="微软雅黑" panose="020B0503020204020204" pitchFamily="34" charset="-122"/>
              </a:rPr>
              <a:t>头</a:t>
            </a:r>
          </a:p>
        </p:txBody>
      </p:sp>
      <p:sp>
        <p:nvSpPr>
          <p:cNvPr id="11" name="Text Box 40"/>
          <p:cNvSpPr txBox="1">
            <a:spLocks noChangeArrowheads="1"/>
          </p:cNvSpPr>
          <p:nvPr/>
        </p:nvSpPr>
        <p:spPr bwMode="auto">
          <a:xfrm>
            <a:off x="5706746" y="3228603"/>
            <a:ext cx="2028825" cy="398780"/>
          </a:xfrm>
          <a:prstGeom prst="rect">
            <a:avLst/>
          </a:prstGeom>
          <a:noFill/>
          <a:ln w="9525">
            <a:noFill/>
            <a:miter lim="800000"/>
          </a:ln>
          <a:effectLst/>
        </p:spPr>
        <p:txBody>
          <a:bodyPr>
            <a:spAutoFit/>
          </a:bodyPr>
          <a:lstStyle/>
          <a:p>
            <a:pPr>
              <a:spcBef>
                <a:spcPct val="50000"/>
              </a:spcBef>
            </a:pPr>
            <a:r>
              <a:rPr lang="zh-CN" altLang="en-US" sz="2000">
                <a:solidFill>
                  <a:srgbClr val="5F5D75"/>
                </a:solidFill>
                <a:latin typeface="微软雅黑" panose="020B0503020204020204" pitchFamily="34" charset="-122"/>
                <a:ea typeface="微软雅黑" panose="020B0503020204020204" pitchFamily="34" charset="-122"/>
              </a:rPr>
              <a:t>没有程序头表</a:t>
            </a:r>
          </a:p>
        </p:txBody>
      </p:sp>
      <p:sp>
        <p:nvSpPr>
          <p:cNvPr id="12" name="Line 41"/>
          <p:cNvSpPr>
            <a:spLocks noChangeShapeType="1"/>
          </p:cNvSpPr>
          <p:nvPr/>
        </p:nvSpPr>
        <p:spPr bwMode="auto">
          <a:xfrm>
            <a:off x="5655944" y="4377953"/>
            <a:ext cx="2960171" cy="1424964"/>
          </a:xfrm>
          <a:prstGeom prst="line">
            <a:avLst/>
          </a:prstGeom>
          <a:noFill/>
          <a:ln w="38100">
            <a:solidFill>
              <a:srgbClr val="FF0000"/>
            </a:solidFill>
            <a:round/>
            <a:tailEnd type="triangle" w="med" len="med"/>
          </a:ln>
          <a:effectLst/>
        </p:spPr>
        <p:txBody>
          <a:bodyPr/>
          <a:lstStyle/>
          <a:p>
            <a:endParaRPr lang="zh-CN" altLang="en-US"/>
          </a:p>
        </p:txBody>
      </p:sp>
      <p:grpSp>
        <p:nvGrpSpPr>
          <p:cNvPr id="767001" name="Group 25"/>
          <p:cNvGrpSpPr/>
          <p:nvPr/>
        </p:nvGrpSpPr>
        <p:grpSpPr bwMode="auto">
          <a:xfrm>
            <a:off x="8621198" y="212354"/>
            <a:ext cx="2667953" cy="6149975"/>
            <a:chOff x="3693" y="912"/>
            <a:chExt cx="2100" cy="3104"/>
          </a:xfrm>
        </p:grpSpPr>
        <p:sp>
          <p:nvSpPr>
            <p:cNvPr id="14339" name="Rectangle 3"/>
            <p:cNvSpPr>
              <a:spLocks noChangeArrowheads="1"/>
            </p:cNvSpPr>
            <p:nvPr/>
          </p:nvSpPr>
          <p:spPr bwMode="auto">
            <a:xfrm>
              <a:off x="3695" y="1008"/>
              <a:ext cx="1873" cy="240"/>
            </a:xfrm>
            <a:prstGeom prst="rect">
              <a:avLst/>
            </a:prstGeom>
            <a:solidFill>
              <a:srgbClr val="333399">
                <a:lumMod val="20000"/>
                <a:lumOff val="80000"/>
              </a:srgbClr>
            </a:solidFill>
            <a:ln w="25560">
              <a:solidFill>
                <a:srgbClr val="000000"/>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ELF </a:t>
              </a:r>
              <a:r>
                <a:rPr lang="zh-CN" altLang="en-GB" sz="2000" b="1">
                  <a:latin typeface="微软雅黑" panose="020B0503020204020204" pitchFamily="34" charset="-122"/>
                  <a:ea typeface="微软雅黑" panose="020B0503020204020204" pitchFamily="34" charset="-122"/>
                  <a:cs typeface="msgothic"/>
                </a:rPr>
                <a:t>头</a:t>
              </a:r>
            </a:p>
          </p:txBody>
        </p:sp>
        <p:sp>
          <p:nvSpPr>
            <p:cNvPr id="14341" name="Rectangle 5"/>
            <p:cNvSpPr>
              <a:spLocks noChangeArrowheads="1"/>
            </p:cNvSpPr>
            <p:nvPr/>
          </p:nvSpPr>
          <p:spPr bwMode="auto">
            <a:xfrm>
              <a:off x="3695" y="1236"/>
              <a:ext cx="1873" cy="240"/>
            </a:xfrm>
            <a:prstGeom prst="rect">
              <a:avLst/>
            </a:prstGeom>
            <a:solidFill>
              <a:srgbClr val="333399">
                <a:lumMod val="20000"/>
                <a:lumOff val="80000"/>
              </a:srgbClr>
            </a:solidFill>
            <a:ln w="25560">
              <a:solidFill>
                <a:srgbClr val="000000"/>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.text </a:t>
              </a:r>
              <a:r>
                <a:rPr lang="zh-CN" altLang="en-GB" sz="2000" b="1">
                  <a:latin typeface="微软雅黑" panose="020B0503020204020204" pitchFamily="34" charset="-122"/>
                  <a:ea typeface="微软雅黑" panose="020B0503020204020204" pitchFamily="34" charset="-122"/>
                  <a:cs typeface="msgothic"/>
                </a:rPr>
                <a:t>节</a:t>
              </a:r>
            </a:p>
          </p:txBody>
        </p:sp>
        <p:sp>
          <p:nvSpPr>
            <p:cNvPr id="14342" name="Rectangle 6"/>
            <p:cNvSpPr>
              <a:spLocks noChangeArrowheads="1"/>
            </p:cNvSpPr>
            <p:nvPr/>
          </p:nvSpPr>
          <p:spPr bwMode="auto">
            <a:xfrm>
              <a:off x="3695" y="1476"/>
              <a:ext cx="1873" cy="240"/>
            </a:xfrm>
            <a:prstGeom prst="rect">
              <a:avLst/>
            </a:prstGeom>
            <a:solidFill>
              <a:srgbClr val="333399">
                <a:lumMod val="20000"/>
                <a:lumOff val="80000"/>
              </a:srgbClr>
            </a:solidFill>
            <a:ln w="25560">
              <a:solidFill>
                <a:srgbClr val="000000"/>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.rodata </a:t>
              </a:r>
              <a:r>
                <a:rPr lang="zh-CN" altLang="en-GB" sz="2000" b="1">
                  <a:latin typeface="微软雅黑" panose="020B0503020204020204" pitchFamily="34" charset="-122"/>
                  <a:ea typeface="微软雅黑" panose="020B0503020204020204" pitchFamily="34" charset="-122"/>
                  <a:cs typeface="msgothic"/>
                </a:rPr>
                <a:t>节</a:t>
              </a:r>
            </a:p>
          </p:txBody>
        </p:sp>
        <p:sp>
          <p:nvSpPr>
            <p:cNvPr id="14343" name="Rectangle 7"/>
            <p:cNvSpPr>
              <a:spLocks noChangeArrowheads="1"/>
            </p:cNvSpPr>
            <p:nvPr/>
          </p:nvSpPr>
          <p:spPr bwMode="auto">
            <a:xfrm>
              <a:off x="3695" y="1956"/>
              <a:ext cx="1873" cy="240"/>
            </a:xfrm>
            <a:prstGeom prst="rect">
              <a:avLst/>
            </a:prstGeom>
            <a:solidFill>
              <a:srgbClr val="333399">
                <a:lumMod val="20000"/>
                <a:lumOff val="80000"/>
              </a:srgbClr>
            </a:solidFill>
            <a:ln w="25560">
              <a:solidFill>
                <a:srgbClr val="000000"/>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.bss </a:t>
              </a:r>
              <a:r>
                <a:rPr lang="zh-CN" altLang="en-GB" sz="2000" b="1">
                  <a:latin typeface="微软雅黑" panose="020B0503020204020204" pitchFamily="34" charset="-122"/>
                  <a:ea typeface="微软雅黑" panose="020B0503020204020204" pitchFamily="34" charset="-122"/>
                  <a:cs typeface="msgothic"/>
                </a:rPr>
                <a:t>节</a:t>
              </a:r>
            </a:p>
          </p:txBody>
        </p:sp>
        <p:sp>
          <p:nvSpPr>
            <p:cNvPr id="14344" name="Rectangle 8"/>
            <p:cNvSpPr>
              <a:spLocks noChangeArrowheads="1"/>
            </p:cNvSpPr>
            <p:nvPr/>
          </p:nvSpPr>
          <p:spPr bwMode="auto">
            <a:xfrm>
              <a:off x="3695" y="2196"/>
              <a:ext cx="1873" cy="24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.symtab </a:t>
              </a:r>
              <a:r>
                <a:rPr lang="zh-CN" altLang="en-GB" sz="2000" b="1">
                  <a:latin typeface="微软雅黑" panose="020B0503020204020204" pitchFamily="34" charset="-122"/>
                  <a:ea typeface="微软雅黑" panose="020B0503020204020204" pitchFamily="34" charset="-122"/>
                  <a:cs typeface="msgothic"/>
                </a:rPr>
                <a:t>节</a:t>
              </a:r>
            </a:p>
          </p:txBody>
        </p:sp>
        <p:sp>
          <p:nvSpPr>
            <p:cNvPr id="14345" name="Rectangle 9"/>
            <p:cNvSpPr>
              <a:spLocks noChangeArrowheads="1"/>
            </p:cNvSpPr>
            <p:nvPr/>
          </p:nvSpPr>
          <p:spPr bwMode="auto">
            <a:xfrm>
              <a:off x="3695" y="2436"/>
              <a:ext cx="1873" cy="24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.rel.txt </a:t>
              </a:r>
              <a:r>
                <a:rPr lang="zh-CN" altLang="en-GB" sz="2000" b="1">
                  <a:latin typeface="微软雅黑" panose="020B0503020204020204" pitchFamily="34" charset="-122"/>
                  <a:ea typeface="微软雅黑" panose="020B0503020204020204" pitchFamily="34" charset="-122"/>
                  <a:cs typeface="msgothic"/>
                </a:rPr>
                <a:t>节</a:t>
              </a:r>
            </a:p>
          </p:txBody>
        </p:sp>
        <p:sp>
          <p:nvSpPr>
            <p:cNvPr id="14346" name="Rectangle 10"/>
            <p:cNvSpPr>
              <a:spLocks noChangeArrowheads="1"/>
            </p:cNvSpPr>
            <p:nvPr/>
          </p:nvSpPr>
          <p:spPr bwMode="auto">
            <a:xfrm>
              <a:off x="3695" y="2676"/>
              <a:ext cx="1873" cy="24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.rel.data </a:t>
              </a:r>
              <a:r>
                <a:rPr lang="zh-CN" altLang="en-GB" sz="2000" b="1">
                  <a:latin typeface="微软雅黑" panose="020B0503020204020204" pitchFamily="34" charset="-122"/>
                  <a:ea typeface="微软雅黑" panose="020B0503020204020204" pitchFamily="34" charset="-122"/>
                  <a:cs typeface="msgothic"/>
                </a:rPr>
                <a:t>节</a:t>
              </a:r>
            </a:p>
          </p:txBody>
        </p:sp>
        <p:sp>
          <p:nvSpPr>
            <p:cNvPr id="14347" name="Rectangle 11"/>
            <p:cNvSpPr>
              <a:spLocks noChangeArrowheads="1"/>
            </p:cNvSpPr>
            <p:nvPr/>
          </p:nvSpPr>
          <p:spPr bwMode="auto">
            <a:xfrm>
              <a:off x="3695" y="2916"/>
              <a:ext cx="1873" cy="24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Courier New" panose="02070309020205020404" pitchFamily="49" charset="0"/>
                  <a:ea typeface="msgothic"/>
                  <a:cs typeface="msgothic"/>
                </a:rPr>
                <a:t>.</a:t>
              </a:r>
              <a:r>
                <a:rPr lang="en-GB" altLang="zh-CN" sz="2000" b="1">
                  <a:latin typeface="微软雅黑" panose="020B0503020204020204" pitchFamily="34" charset="-122"/>
                  <a:ea typeface="微软雅黑" panose="020B0503020204020204" pitchFamily="34" charset="-122"/>
                  <a:cs typeface="msgothic"/>
                </a:rPr>
                <a:t>debug </a:t>
              </a:r>
              <a:r>
                <a:rPr lang="zh-CN" altLang="en-GB" sz="2000" b="1">
                  <a:latin typeface="微软雅黑" panose="020B0503020204020204" pitchFamily="34" charset="-122"/>
                  <a:ea typeface="微软雅黑" panose="020B0503020204020204" pitchFamily="34" charset="-122"/>
                  <a:cs typeface="msgothic"/>
                </a:rPr>
                <a:t>节</a:t>
              </a:r>
            </a:p>
          </p:txBody>
        </p:sp>
        <p:sp>
          <p:nvSpPr>
            <p:cNvPr id="14348" name="Rectangle 12"/>
            <p:cNvSpPr>
              <a:spLocks noChangeArrowheads="1"/>
            </p:cNvSpPr>
            <p:nvPr/>
          </p:nvSpPr>
          <p:spPr bwMode="auto">
            <a:xfrm>
              <a:off x="3695" y="3632"/>
              <a:ext cx="1872" cy="384"/>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Section header</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anose="020B0503020204020204" pitchFamily="34" charset="-122"/>
                  <a:ea typeface="微软雅黑" panose="020B0503020204020204" pitchFamily="34" charset="-122"/>
                  <a:cs typeface="msgothic"/>
                </a:rPr>
                <a:t>（节头表</a:t>
              </a:r>
              <a:r>
                <a:rPr lang="zh-CN" altLang="en-GB" sz="2000" b="1">
                  <a:latin typeface="微软雅黑" panose="020B0503020204020204" pitchFamily="34" charset="-122"/>
                  <a:ea typeface="微软雅黑" panose="020B0503020204020204" pitchFamily="34" charset="-122"/>
                  <a:cs typeface="msgothic"/>
                </a:rPr>
                <a:t>）</a:t>
              </a:r>
            </a:p>
          </p:txBody>
        </p:sp>
        <p:sp>
          <p:nvSpPr>
            <p:cNvPr id="767011" name="Text Box 13"/>
            <p:cNvSpPr txBox="1">
              <a:spLocks noChangeArrowheads="1"/>
            </p:cNvSpPr>
            <p:nvPr/>
          </p:nvSpPr>
          <p:spPr bwMode="auto">
            <a:xfrm>
              <a:off x="5568" y="912"/>
              <a:ext cx="225" cy="169"/>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anose="020F0502020204030204" pitchFamily="34" charset="0"/>
                  <a:ea typeface="msgothic"/>
                  <a:cs typeface="msgothic"/>
                </a:rPr>
                <a:t>0</a:t>
              </a:r>
            </a:p>
          </p:txBody>
        </p:sp>
        <p:sp>
          <p:nvSpPr>
            <p:cNvPr id="15" name="Rectangle 6"/>
            <p:cNvSpPr>
              <a:spLocks noChangeArrowheads="1"/>
            </p:cNvSpPr>
            <p:nvPr/>
          </p:nvSpPr>
          <p:spPr bwMode="auto">
            <a:xfrm>
              <a:off x="3695" y="1716"/>
              <a:ext cx="1873" cy="240"/>
            </a:xfrm>
            <a:prstGeom prst="rect">
              <a:avLst/>
            </a:prstGeom>
            <a:solidFill>
              <a:srgbClr val="333399">
                <a:lumMod val="20000"/>
                <a:lumOff val="80000"/>
              </a:srgbClr>
            </a:solidFill>
            <a:ln w="25560">
              <a:solidFill>
                <a:srgbClr val="000000"/>
              </a:solidFill>
              <a:miter lim="800000"/>
            </a:ln>
            <a:effectLst/>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.data </a:t>
              </a:r>
              <a:r>
                <a:rPr lang="zh-CN" altLang="en-GB" sz="2000" b="1">
                  <a:latin typeface="微软雅黑" panose="020B0503020204020204" pitchFamily="34" charset="-122"/>
                  <a:ea typeface="微软雅黑" panose="020B0503020204020204" pitchFamily="34" charset="-122"/>
                  <a:cs typeface="msgothic"/>
                </a:rPr>
                <a:t>节</a:t>
              </a:r>
            </a:p>
          </p:txBody>
        </p:sp>
        <p:sp>
          <p:nvSpPr>
            <p:cNvPr id="13" name="Rectangle 11"/>
            <p:cNvSpPr>
              <a:spLocks noChangeArrowheads="1"/>
            </p:cNvSpPr>
            <p:nvPr/>
          </p:nvSpPr>
          <p:spPr bwMode="auto">
            <a:xfrm>
              <a:off x="3693" y="3155"/>
              <a:ext cx="1872" cy="240"/>
            </a:xfrm>
            <a:prstGeom prst="rect">
              <a:avLst/>
            </a:prstGeom>
            <a:solidFill>
              <a:srgbClr val="D6D6F5">
                <a:alpha val="19000"/>
              </a:srgbClr>
            </a:solidFill>
            <a:ln w="25527">
              <a:solidFill>
                <a:srgbClr val="000000"/>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.strtab </a:t>
              </a:r>
              <a:r>
                <a:rPr lang="zh-CN" altLang="en-GB" sz="2000" b="1">
                  <a:latin typeface="微软雅黑" panose="020B0503020204020204" pitchFamily="34" charset="-122"/>
                  <a:ea typeface="微软雅黑" panose="020B0503020204020204" pitchFamily="34" charset="-122"/>
                  <a:cs typeface="msgothic"/>
                </a:rPr>
                <a:t>节</a:t>
              </a:r>
            </a:p>
          </p:txBody>
        </p:sp>
        <p:sp>
          <p:nvSpPr>
            <p:cNvPr id="14" name="Rectangle 11"/>
            <p:cNvSpPr>
              <a:spLocks noChangeArrowheads="1"/>
            </p:cNvSpPr>
            <p:nvPr/>
          </p:nvSpPr>
          <p:spPr bwMode="auto">
            <a:xfrm>
              <a:off x="3697" y="3387"/>
              <a:ext cx="1872" cy="240"/>
            </a:xfrm>
            <a:prstGeom prst="rect">
              <a:avLst/>
            </a:prstGeom>
            <a:solidFill>
              <a:srgbClr val="D6D6F5">
                <a:alpha val="19000"/>
              </a:srgbClr>
            </a:solidFill>
            <a:ln w="25527">
              <a:solidFill>
                <a:srgbClr val="000000"/>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.line </a:t>
              </a:r>
              <a:r>
                <a:rPr lang="zh-CN" altLang="en-GB" sz="2000" b="1">
                  <a:latin typeface="微软雅黑" panose="020B0503020204020204" pitchFamily="34" charset="-122"/>
                  <a:ea typeface="微软雅黑" panose="020B0503020204020204" pitchFamily="34" charset="-122"/>
                  <a:cs typeface="msgothic"/>
                </a:rPr>
                <a:t>节</a:t>
              </a:r>
            </a:p>
          </p:txBody>
        </p:sp>
      </p:grpSp>
      <p:sp>
        <p:nvSpPr>
          <p:cNvPr id="27" name="灯片编号占位符 1"/>
          <p:cNvSpPr>
            <a:spLocks noGrp="1"/>
          </p:cNvSpPr>
          <p:nvPr>
            <p:ph type="sldNum" sz="quarter" idx="12"/>
          </p:nvPr>
        </p:nvSpPr>
        <p:spPr>
          <a:xfrm>
            <a:off x="8444351" y="6446437"/>
            <a:ext cx="2844800" cy="365125"/>
          </a:xfrm>
        </p:spPr>
        <p:txBody>
          <a:bodyPr/>
          <a:lstStyle/>
          <a:p>
            <a:pPr>
              <a:defRPr/>
            </a:pPr>
            <a:r>
              <a:rPr lang="en-US" altLang="zh-CN" dirty="0" smtClean="0"/>
              <a:t>12</a:t>
            </a:r>
            <a:endParaRPr lang="zh-CN" altLang="en-US" dirty="0"/>
          </a:p>
        </p:txBody>
      </p:sp>
      <p:sp>
        <p:nvSpPr>
          <p:cNvPr id="2" name="矩形标注 1"/>
          <p:cNvSpPr/>
          <p:nvPr/>
        </p:nvSpPr>
        <p:spPr>
          <a:xfrm>
            <a:off x="4515556" y="402559"/>
            <a:ext cx="519677" cy="365085"/>
          </a:xfrm>
          <a:prstGeom prst="wedgeRectCallout">
            <a:avLst>
              <a:gd name="adj1" fmla="val -231545"/>
              <a:gd name="adj2" fmla="val 8105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ELF</a:t>
            </a:r>
            <a:endParaRPr lang="zh-CN" altLang="en-US" dirty="0">
              <a:solidFill>
                <a:srgbClr val="FF0000"/>
              </a:solidFill>
            </a:endParaRPr>
          </a:p>
        </p:txBody>
      </p:sp>
      <p:sp>
        <p:nvSpPr>
          <p:cNvPr id="29" name="矩形标注 28"/>
          <p:cNvSpPr/>
          <p:nvPr/>
        </p:nvSpPr>
        <p:spPr>
          <a:xfrm>
            <a:off x="5113750" y="1130830"/>
            <a:ext cx="767761" cy="365085"/>
          </a:xfrm>
          <a:prstGeom prst="wedgeRectCallout">
            <a:avLst>
              <a:gd name="adj1" fmla="val -155418"/>
              <a:gd name="adj2" fmla="val -48816"/>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rgbClr val="FF0000"/>
                </a:solidFill>
              </a:rPr>
              <a:t>32</a:t>
            </a:r>
            <a:r>
              <a:rPr lang="zh-CN" altLang="en-US" dirty="0" smtClean="0">
                <a:solidFill>
                  <a:srgbClr val="FF0000"/>
                </a:solidFill>
              </a:rPr>
              <a:t>位</a:t>
            </a:r>
            <a:endParaRPr lang="zh-CN" altLang="en-US" dirty="0">
              <a:solidFill>
                <a:srgbClr val="FF0000"/>
              </a:solidFill>
            </a:endParaRPr>
          </a:p>
        </p:txBody>
      </p:sp>
    </p:spTree>
    <p:extLst>
      <p:ext uri="{BB962C8B-B14F-4D97-AF65-F5344CB8AC3E}">
        <p14:creationId xmlns:p14="http://schemas.microsoft.com/office/powerpoint/2010/main" val="25924737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359022" y="789762"/>
            <a:ext cx="733798" cy="5632311"/>
          </a:xfrm>
          <a:prstGeom prst="rect">
            <a:avLst/>
          </a:prstGeom>
        </p:spPr>
        <p:txBody>
          <a:bodyPr wrap="square">
            <a:spAutoFit/>
          </a:bodyPr>
          <a:lstStyle/>
          <a:p>
            <a:r>
              <a:rPr sz="4000" u="dashLong" dirty="0">
                <a:solidFill>
                  <a:schemeClr val="accent2"/>
                </a:solidFill>
              </a:rPr>
              <a:t>可执行目标文件格式</a:t>
            </a:r>
          </a:p>
        </p:txBody>
      </p:sp>
      <p:sp>
        <p:nvSpPr>
          <p:cNvPr id="698371" name="Rectangle 3"/>
          <p:cNvSpPr>
            <a:spLocks noGrp="1" noChangeArrowheads="1"/>
          </p:cNvSpPr>
          <p:nvPr>
            <p:ph type="body" idx="1"/>
          </p:nvPr>
        </p:nvSpPr>
        <p:spPr>
          <a:xfrm>
            <a:off x="1176662" y="695961"/>
            <a:ext cx="5549899" cy="5726112"/>
          </a:xfrm>
        </p:spPr>
        <p:txBody>
          <a:bodyPr/>
          <a:lstStyle/>
          <a:p>
            <a:pPr algn="l">
              <a:lnSpc>
                <a:spcPct val="125000"/>
              </a:lnSpc>
            </a:pPr>
            <a:r>
              <a:rPr lang="zh-CN" altLang="en-US" sz="2400" b="1" dirty="0">
                <a:latin typeface="微软雅黑" panose="020B0503020204020204" pitchFamily="34" charset="-122"/>
                <a:ea typeface="微软雅黑" panose="020B0503020204020204" pitchFamily="34" charset="-122"/>
              </a:rPr>
              <a:t>与</a:t>
            </a:r>
            <a:r>
              <a:rPr lang="en-US" altLang="zh-CN" sz="2400" b="1" dirty="0">
                <a:latin typeface="微软雅黑" panose="020B0503020204020204" pitchFamily="34" charset="-122"/>
                <a:ea typeface="微软雅黑" panose="020B0503020204020204" pitchFamily="34" charset="-122"/>
              </a:rPr>
              <a:t>.o</a:t>
            </a:r>
            <a:r>
              <a:rPr lang="zh-CN" altLang="en-US" sz="2400" b="1" dirty="0">
                <a:latin typeface="微软雅黑" panose="020B0503020204020204" pitchFamily="34" charset="-122"/>
                <a:ea typeface="微软雅黑" panose="020B0503020204020204" pitchFamily="34" charset="-122"/>
              </a:rPr>
              <a:t>文件稍有不同：</a:t>
            </a:r>
          </a:p>
          <a:p>
            <a:pPr algn="l">
              <a:lnSpc>
                <a:spcPct val="125000"/>
              </a:lnSpc>
            </a:pPr>
            <a:r>
              <a:rPr lang="en-US" altLang="zh-CN" sz="2400" dirty="0" smtClean="0">
                <a:latin typeface="微软雅黑" panose="020B0503020204020204" pitchFamily="34" charset="-122"/>
                <a:ea typeface="微软雅黑" panose="020B0503020204020204" pitchFamily="34" charset="-122"/>
              </a:rPr>
              <a:t>ELF</a:t>
            </a:r>
            <a:r>
              <a:rPr lang="zh-CN" altLang="en-US" sz="2400" dirty="0" smtClean="0">
                <a:latin typeface="微软雅黑" panose="020B0503020204020204" pitchFamily="34" charset="-122"/>
                <a:ea typeface="微软雅黑" panose="020B0503020204020204" pitchFamily="34" charset="-122"/>
              </a:rPr>
              <a:t>头中字段</a:t>
            </a:r>
            <a:r>
              <a:rPr lang="en-US" altLang="zh-CN" sz="2400" dirty="0" err="1" smtClean="0">
                <a:latin typeface="微软雅黑" panose="020B0503020204020204" pitchFamily="34" charset="-122"/>
                <a:ea typeface="微软雅黑" panose="020B0503020204020204" pitchFamily="34" charset="-122"/>
              </a:rPr>
              <a:t>e_entry</a:t>
            </a:r>
            <a:r>
              <a:rPr lang="zh-CN" altLang="en-US" sz="2400" dirty="0" smtClean="0">
                <a:solidFill>
                  <a:srgbClr val="FF3300"/>
                </a:solidFill>
                <a:latin typeface="微软雅黑" panose="020B0503020204020204" pitchFamily="34" charset="-122"/>
                <a:ea typeface="微软雅黑" panose="020B0503020204020204" pitchFamily="34" charset="-122"/>
              </a:rPr>
              <a:t>给出执行程序时第一条指令的地址</a:t>
            </a:r>
            <a:r>
              <a:rPr lang="zh-CN" altLang="en-US" sz="2400" dirty="0" smtClean="0">
                <a:latin typeface="微软雅黑" panose="020B0503020204020204" pitchFamily="34" charset="-122"/>
                <a:ea typeface="微软雅黑" panose="020B0503020204020204" pitchFamily="34" charset="-122"/>
              </a:rPr>
              <a:t>，而在</a:t>
            </a:r>
            <a:r>
              <a:rPr lang="zh-CN" altLang="en-US" sz="2400" dirty="0" smtClean="0">
                <a:solidFill>
                  <a:srgbClr val="0A6A0A"/>
                </a:solidFill>
                <a:latin typeface="微软雅黑" panose="020B0503020204020204" pitchFamily="34" charset="-122"/>
                <a:ea typeface="微软雅黑" panose="020B0503020204020204" pitchFamily="34" charset="-122"/>
              </a:rPr>
              <a:t>可重定位文件中，此字段为</a:t>
            </a:r>
            <a:r>
              <a:rPr lang="en-US" altLang="zh-CN" sz="2400" dirty="0" smtClean="0">
                <a:solidFill>
                  <a:srgbClr val="0A6A0A"/>
                </a:solidFill>
                <a:latin typeface="微软雅黑" panose="020B0503020204020204" pitchFamily="34" charset="-122"/>
                <a:ea typeface="微软雅黑" panose="020B0503020204020204" pitchFamily="34" charset="-122"/>
              </a:rPr>
              <a:t>0</a:t>
            </a:r>
            <a:endParaRPr lang="zh-CN" altLang="en-US" sz="2400" dirty="0" smtClean="0">
              <a:solidFill>
                <a:srgbClr val="0A6A0A"/>
              </a:solidFill>
              <a:latin typeface="微软雅黑" panose="020B0503020204020204" pitchFamily="34" charset="-122"/>
              <a:ea typeface="微软雅黑" panose="020B0503020204020204" pitchFamily="34" charset="-122"/>
            </a:endParaRPr>
          </a:p>
          <a:p>
            <a:pPr algn="l">
              <a:lnSpc>
                <a:spcPct val="125000"/>
              </a:lnSpc>
            </a:pPr>
            <a:r>
              <a:rPr lang="zh-CN" altLang="en-US" sz="2400" dirty="0" smtClean="0">
                <a:latin typeface="微软雅黑" panose="020B0503020204020204" pitchFamily="34" charset="-122"/>
                <a:ea typeface="微软雅黑" panose="020B0503020204020204" pitchFamily="34" charset="-122"/>
              </a:rPr>
              <a:t>多一个</a:t>
            </a:r>
            <a:r>
              <a:rPr lang="en-US" altLang="zh-CN" sz="2400" dirty="0" smtClean="0">
                <a:latin typeface="微软雅黑" panose="020B0503020204020204" pitchFamily="34" charset="-122"/>
                <a:ea typeface="微软雅黑" panose="020B0503020204020204" pitchFamily="34" charset="-122"/>
              </a:rPr>
              <a:t>.</a:t>
            </a:r>
            <a:r>
              <a:rPr lang="en-US" altLang="zh-CN" sz="2400" dirty="0" err="1" smtClean="0">
                <a:latin typeface="微软雅黑" panose="020B0503020204020204" pitchFamily="34" charset="-122"/>
                <a:ea typeface="微软雅黑" panose="020B0503020204020204" pitchFamily="34" charset="-122"/>
              </a:rPr>
              <a:t>init</a:t>
            </a:r>
            <a:r>
              <a:rPr lang="zh-CN" altLang="en-US" sz="2400" dirty="0" smtClean="0">
                <a:latin typeface="微软雅黑" panose="020B0503020204020204" pitchFamily="34" charset="-122"/>
                <a:ea typeface="微软雅黑" panose="020B0503020204020204" pitchFamily="34" charset="-122"/>
              </a:rPr>
              <a:t>节，用于定义</a:t>
            </a:r>
            <a:r>
              <a:rPr lang="en-US" altLang="zh-CN" sz="2400" dirty="0" smtClean="0">
                <a:latin typeface="微软雅黑" panose="020B0503020204020204" pitchFamily="34" charset="-122"/>
                <a:ea typeface="微软雅黑" panose="020B0503020204020204" pitchFamily="34" charset="-122"/>
              </a:rPr>
              <a:t>_</a:t>
            </a:r>
            <a:r>
              <a:rPr lang="en-US" altLang="zh-CN" sz="2400" dirty="0" err="1" smtClean="0">
                <a:latin typeface="微软雅黑" panose="020B0503020204020204" pitchFamily="34" charset="-122"/>
                <a:ea typeface="微软雅黑" panose="020B0503020204020204" pitchFamily="34" charset="-122"/>
              </a:rPr>
              <a:t>init</a:t>
            </a:r>
            <a:r>
              <a:rPr lang="zh-CN" altLang="en-US" sz="2400" dirty="0" smtClean="0">
                <a:latin typeface="微软雅黑" panose="020B0503020204020204" pitchFamily="34" charset="-122"/>
                <a:ea typeface="微软雅黑" panose="020B0503020204020204" pitchFamily="34" charset="-122"/>
              </a:rPr>
              <a:t>函数，该函数用来进行可执行目标文件开始执行时的初始化工作</a:t>
            </a:r>
          </a:p>
          <a:p>
            <a:pPr algn="l">
              <a:lnSpc>
                <a:spcPct val="125000"/>
              </a:lnSpc>
            </a:pPr>
            <a:r>
              <a:rPr lang="zh-CN" altLang="en-US" sz="2400" dirty="0" smtClean="0">
                <a:latin typeface="微软雅黑" panose="020B0503020204020204" pitchFamily="34" charset="-122"/>
                <a:ea typeface="微软雅黑" panose="020B0503020204020204" pitchFamily="34" charset="-122"/>
              </a:rPr>
              <a:t>少两</a:t>
            </a:r>
            <a:r>
              <a:rPr lang="en-US" altLang="zh-CN" sz="2400" dirty="0" smtClean="0">
                <a:latin typeface="微软雅黑" panose="020B0503020204020204" pitchFamily="34" charset="-122"/>
                <a:ea typeface="微软雅黑" panose="020B0503020204020204" pitchFamily="34" charset="-122"/>
              </a:rPr>
              <a:t>.</a:t>
            </a:r>
            <a:r>
              <a:rPr lang="en-US" altLang="zh-CN" sz="2400" dirty="0" err="1" smtClean="0">
                <a:latin typeface="微软雅黑" panose="020B0503020204020204" pitchFamily="34" charset="-122"/>
                <a:ea typeface="微软雅黑" panose="020B0503020204020204" pitchFamily="34" charset="-122"/>
              </a:rPr>
              <a:t>rel</a:t>
            </a:r>
            <a:r>
              <a:rPr lang="zh-CN" altLang="en-US" sz="2400" dirty="0" smtClean="0">
                <a:latin typeface="微软雅黑" panose="020B0503020204020204" pitchFamily="34" charset="-122"/>
                <a:ea typeface="微软雅黑" panose="020B0503020204020204" pitchFamily="34" charset="-122"/>
              </a:rPr>
              <a:t>节（无需重定位）</a:t>
            </a:r>
          </a:p>
          <a:p>
            <a:pPr algn="l">
              <a:lnSpc>
                <a:spcPct val="125000"/>
              </a:lnSpc>
            </a:pPr>
            <a:r>
              <a:rPr lang="zh-CN" altLang="en-US" sz="2400" dirty="0" smtClean="0">
                <a:latin typeface="微软雅黑" panose="020B0503020204020204" pitchFamily="34" charset="-122"/>
                <a:ea typeface="微软雅黑" panose="020B0503020204020204" pitchFamily="34" charset="-122"/>
              </a:rPr>
              <a:t>多一个</a:t>
            </a:r>
            <a:r>
              <a:rPr lang="zh-CN" altLang="en-US" sz="2400" dirty="0" smtClean="0">
                <a:solidFill>
                  <a:srgbClr val="FF0000"/>
                </a:solidFill>
                <a:latin typeface="微软雅黑" panose="020B0503020204020204" pitchFamily="34" charset="-122"/>
                <a:ea typeface="微软雅黑" panose="020B0503020204020204" pitchFamily="34" charset="-122"/>
              </a:rPr>
              <a:t>程序头表</a:t>
            </a:r>
            <a:r>
              <a:rPr lang="zh-CN" altLang="en-US" sz="2400" dirty="0" smtClean="0">
                <a:latin typeface="微软雅黑" panose="020B0503020204020204" pitchFamily="34" charset="-122"/>
                <a:ea typeface="微软雅黑" panose="020B0503020204020204" pitchFamily="34" charset="-122"/>
              </a:rPr>
              <a:t>，也称</a:t>
            </a:r>
            <a:r>
              <a:rPr lang="zh-CN" altLang="en-US" sz="2400" dirty="0" smtClean="0">
                <a:solidFill>
                  <a:srgbClr val="FF0000"/>
                </a:solidFill>
                <a:latin typeface="微软雅黑" panose="020B0503020204020204" pitchFamily="34" charset="-122"/>
                <a:ea typeface="微软雅黑" panose="020B0503020204020204" pitchFamily="34" charset="-122"/>
              </a:rPr>
              <a:t>段头表（</a:t>
            </a:r>
            <a:r>
              <a:rPr lang="en-US" altLang="zh-CN" sz="2400" dirty="0" smtClean="0">
                <a:solidFill>
                  <a:srgbClr val="FF0000"/>
                </a:solidFill>
                <a:latin typeface="微软雅黑" panose="020B0503020204020204" pitchFamily="34" charset="-122"/>
                <a:ea typeface="微软雅黑" panose="020B0503020204020204" pitchFamily="34" charset="-122"/>
              </a:rPr>
              <a:t>segment header table</a:t>
            </a:r>
            <a:r>
              <a:rPr lang="zh-CN" altLang="en-US" sz="2400" dirty="0" smtClean="0">
                <a:solidFill>
                  <a:srgbClr val="FF0000"/>
                </a:solidFill>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，是一个结构数组</a:t>
            </a:r>
          </a:p>
        </p:txBody>
      </p:sp>
      <p:pic>
        <p:nvPicPr>
          <p:cNvPr id="698372" name="Picture 4"/>
          <p:cNvPicPr>
            <a:picLocks noChangeAspect="1" noChangeArrowheads="1"/>
          </p:cNvPicPr>
          <p:nvPr/>
        </p:nvPicPr>
        <p:blipFill>
          <a:blip r:embed="rId3" cstate="print"/>
          <a:srcRect/>
          <a:stretch>
            <a:fillRect/>
          </a:stretch>
        </p:blipFill>
        <p:spPr bwMode="auto">
          <a:xfrm>
            <a:off x="7080886" y="953136"/>
            <a:ext cx="4575175" cy="5535613"/>
          </a:xfrm>
          <a:prstGeom prst="rect">
            <a:avLst/>
          </a:prstGeom>
          <a:noFill/>
        </p:spPr>
      </p:pic>
      <p:sp>
        <p:nvSpPr>
          <p:cNvPr id="698373" name="Rectangle 5"/>
          <p:cNvSpPr>
            <a:spLocks noChangeArrowheads="1"/>
          </p:cNvSpPr>
          <p:nvPr/>
        </p:nvSpPr>
        <p:spPr bwMode="auto">
          <a:xfrm>
            <a:off x="7157086" y="1037274"/>
            <a:ext cx="2278063" cy="2249487"/>
          </a:xfrm>
          <a:prstGeom prst="rect">
            <a:avLst/>
          </a:prstGeom>
          <a:solidFill>
            <a:schemeClr val="accent1">
              <a:alpha val="17999"/>
            </a:schemeClr>
          </a:solidFill>
          <a:ln w="9525">
            <a:solidFill>
              <a:schemeClr val="tx1"/>
            </a:solidFill>
            <a:miter lim="800000"/>
          </a:ln>
          <a:effectLst/>
        </p:spPr>
        <p:txBody>
          <a:bodyPr wrap="none" anchor="ctr"/>
          <a:lstStyle/>
          <a:p>
            <a:endParaRPr lang="zh-CN" altLang="en-US" sz="2400"/>
          </a:p>
        </p:txBody>
      </p:sp>
      <p:sp>
        <p:nvSpPr>
          <p:cNvPr id="698374" name="Rectangle 6"/>
          <p:cNvSpPr>
            <a:spLocks noChangeArrowheads="1"/>
          </p:cNvSpPr>
          <p:nvPr/>
        </p:nvSpPr>
        <p:spPr bwMode="auto">
          <a:xfrm>
            <a:off x="7142799" y="3270885"/>
            <a:ext cx="2306637" cy="901700"/>
          </a:xfrm>
          <a:prstGeom prst="rect">
            <a:avLst/>
          </a:prstGeom>
          <a:solidFill>
            <a:srgbClr val="FF0000">
              <a:alpha val="13000"/>
            </a:srgbClr>
          </a:solidFill>
          <a:ln w="9525">
            <a:solidFill>
              <a:schemeClr val="tx1"/>
            </a:solidFill>
            <a:miter lim="800000"/>
          </a:ln>
          <a:effectLst/>
        </p:spPr>
        <p:txBody>
          <a:bodyPr wrap="none" anchor="ctr"/>
          <a:lstStyle/>
          <a:p>
            <a:endParaRPr lang="zh-CN" altLang="en-US" sz="2400"/>
          </a:p>
        </p:txBody>
      </p:sp>
      <p:sp>
        <p:nvSpPr>
          <p:cNvPr id="698375" name="Line 7"/>
          <p:cNvSpPr>
            <a:spLocks noChangeShapeType="1"/>
          </p:cNvSpPr>
          <p:nvPr/>
        </p:nvSpPr>
        <p:spPr bwMode="auto">
          <a:xfrm flipV="1">
            <a:off x="3403600" y="1776045"/>
            <a:ext cx="3829686" cy="2872153"/>
          </a:xfrm>
          <a:prstGeom prst="line">
            <a:avLst/>
          </a:prstGeom>
          <a:noFill/>
          <a:ln w="28575">
            <a:solidFill>
              <a:srgbClr val="FF0000"/>
            </a:solidFill>
            <a:round/>
            <a:tailEnd type="triangle" w="med" len="med"/>
          </a:ln>
          <a:effectLst/>
        </p:spPr>
        <p:txBody>
          <a:bodyPr/>
          <a:lstStyle/>
          <a:p>
            <a:endParaRPr lang="zh-CN" altLang="en-US"/>
          </a:p>
        </p:txBody>
      </p:sp>
      <p:sp>
        <p:nvSpPr>
          <p:cNvPr id="698376" name="Rectangle 8"/>
          <p:cNvSpPr>
            <a:spLocks noChangeArrowheads="1"/>
          </p:cNvSpPr>
          <p:nvPr/>
        </p:nvSpPr>
        <p:spPr bwMode="auto">
          <a:xfrm>
            <a:off x="7155498" y="4172585"/>
            <a:ext cx="2265362" cy="2249488"/>
          </a:xfrm>
          <a:prstGeom prst="rect">
            <a:avLst/>
          </a:prstGeom>
          <a:solidFill>
            <a:srgbClr val="993366">
              <a:alpha val="30000"/>
            </a:srgbClr>
          </a:solidFill>
          <a:ln w="9525">
            <a:solidFill>
              <a:schemeClr val="tx1"/>
            </a:solidFill>
            <a:miter lim="800000"/>
          </a:ln>
          <a:effectLst/>
        </p:spPr>
        <p:txBody>
          <a:bodyPr wrap="none" anchor="ctr"/>
          <a:lstStyle/>
          <a:p>
            <a:endParaRPr lang="zh-CN" altLang="en-US" sz="2400"/>
          </a:p>
        </p:txBody>
      </p:sp>
      <p:sp>
        <p:nvSpPr>
          <p:cNvPr id="698377" name="Rectangle 9"/>
          <p:cNvSpPr>
            <a:spLocks noChangeArrowheads="1"/>
          </p:cNvSpPr>
          <p:nvPr/>
        </p:nvSpPr>
        <p:spPr bwMode="auto">
          <a:xfrm>
            <a:off x="7142798" y="1486536"/>
            <a:ext cx="2292350" cy="436563"/>
          </a:xfrm>
          <a:prstGeom prst="rect">
            <a:avLst/>
          </a:prstGeom>
          <a:solidFill>
            <a:srgbClr val="FFFF00">
              <a:alpha val="27000"/>
            </a:srgbClr>
          </a:solidFill>
          <a:ln w="9525">
            <a:solidFill>
              <a:schemeClr val="tx1"/>
            </a:solidFill>
            <a:miter lim="800000"/>
          </a:ln>
          <a:effectLst/>
        </p:spPr>
        <p:txBody>
          <a:bodyPr wrap="none" anchor="ctr"/>
          <a:lstStyle/>
          <a:p>
            <a:endParaRPr lang="zh-CN" altLang="en-US" sz="2400"/>
          </a:p>
        </p:txBody>
      </p:sp>
      <p:sp>
        <p:nvSpPr>
          <p:cNvPr id="698378" name="Rectangle 10"/>
          <p:cNvSpPr>
            <a:spLocks noChangeArrowheads="1"/>
          </p:cNvSpPr>
          <p:nvPr/>
        </p:nvSpPr>
        <p:spPr bwMode="auto">
          <a:xfrm>
            <a:off x="7150735" y="1937386"/>
            <a:ext cx="2292350" cy="436563"/>
          </a:xfrm>
          <a:prstGeom prst="rect">
            <a:avLst/>
          </a:prstGeom>
          <a:solidFill>
            <a:srgbClr val="FFFF00">
              <a:alpha val="27000"/>
            </a:srgbClr>
          </a:solidFill>
          <a:ln w="9525">
            <a:solidFill>
              <a:schemeClr val="tx1"/>
            </a:solidFill>
            <a:miter lim="800000"/>
          </a:ln>
          <a:effectLst/>
        </p:spPr>
        <p:txBody>
          <a:bodyPr wrap="none" anchor="ctr"/>
          <a:lstStyle/>
          <a:p>
            <a:endParaRPr lang="zh-CN" altLang="en-US" sz="2400"/>
          </a:p>
        </p:txBody>
      </p:sp>
      <p:sp>
        <p:nvSpPr>
          <p:cNvPr id="698379" name="Line 11"/>
          <p:cNvSpPr>
            <a:spLocks noChangeShapeType="1"/>
          </p:cNvSpPr>
          <p:nvPr/>
        </p:nvSpPr>
        <p:spPr bwMode="auto">
          <a:xfrm flipV="1">
            <a:off x="2917026" y="2176855"/>
            <a:ext cx="4240060" cy="610001"/>
          </a:xfrm>
          <a:prstGeom prst="line">
            <a:avLst/>
          </a:prstGeom>
          <a:noFill/>
          <a:ln w="28575">
            <a:solidFill>
              <a:srgbClr val="FF0000"/>
            </a:solidFill>
            <a:round/>
            <a:tailEnd type="triangle" w="med" len="med"/>
          </a:ln>
          <a:effectLst/>
        </p:spPr>
        <p:txBody>
          <a:bodyPr/>
          <a:lstStyle/>
          <a:p>
            <a:endParaRPr lang="zh-CN" altLang="en-US"/>
          </a:p>
        </p:txBody>
      </p:sp>
      <p:sp>
        <p:nvSpPr>
          <p:cNvPr id="12" name="灯片编号占位符 1"/>
          <p:cNvSpPr>
            <a:spLocks noGrp="1"/>
          </p:cNvSpPr>
          <p:nvPr>
            <p:ph type="sldNum" sz="quarter" idx="12"/>
          </p:nvPr>
        </p:nvSpPr>
        <p:spPr>
          <a:xfrm>
            <a:off x="8737600" y="6356351"/>
            <a:ext cx="2844800" cy="365125"/>
          </a:xfrm>
        </p:spPr>
        <p:txBody>
          <a:bodyPr/>
          <a:lstStyle/>
          <a:p>
            <a:pPr>
              <a:defRPr/>
            </a:pPr>
            <a:r>
              <a:rPr lang="en-US" altLang="zh-CN" dirty="0" smtClean="0"/>
              <a:t>13</a:t>
            </a:r>
            <a:endParaRPr lang="zh-CN" altLang="en-US" dirty="0"/>
          </a:p>
        </p:txBody>
      </p:sp>
    </p:spTree>
    <p:extLst>
      <p:ext uri="{BB962C8B-B14F-4D97-AF65-F5344CB8AC3E}">
        <p14:creationId xmlns:p14="http://schemas.microsoft.com/office/powerpoint/2010/main" val="19985964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14</a:t>
            </a:fld>
            <a:endParaRPr lang="zh-CN" altLang="en-US"/>
          </a:p>
        </p:txBody>
      </p:sp>
      <p:sp>
        <p:nvSpPr>
          <p:cNvPr id="3" name="矩形 2"/>
          <p:cNvSpPr/>
          <p:nvPr/>
        </p:nvSpPr>
        <p:spPr>
          <a:xfrm>
            <a:off x="114983" y="227627"/>
            <a:ext cx="8950875" cy="6617196"/>
          </a:xfrm>
          <a:prstGeom prst="rect">
            <a:avLst/>
          </a:prstGeom>
        </p:spPr>
        <p:txBody>
          <a:bodyPr wrap="square">
            <a:spAutoFit/>
          </a:bodyPr>
          <a:lstStyle/>
          <a:p>
            <a:r>
              <a:rPr lang="en-US" altLang="zh-CN" sz="2400" b="1" dirty="0" smtClean="0"/>
              <a:t>$ </a:t>
            </a:r>
            <a:r>
              <a:rPr lang="en-US" altLang="zh-CN" sz="2400" b="1" dirty="0" err="1"/>
              <a:t>readelf</a:t>
            </a:r>
            <a:r>
              <a:rPr lang="en-US" altLang="zh-CN" sz="2400" b="1" dirty="0"/>
              <a:t> -h HelloWorld</a:t>
            </a:r>
          </a:p>
          <a:p>
            <a:r>
              <a:rPr lang="en-US" altLang="zh-CN" sz="2000" dirty="0"/>
              <a:t>ELF Header:</a:t>
            </a:r>
          </a:p>
          <a:p>
            <a:r>
              <a:rPr lang="en-US" altLang="zh-CN" sz="2000" dirty="0"/>
              <a:t>  Magic:   7f 45 4c 46 02 01 01 03 00 00 00 00 00 00 00 </a:t>
            </a:r>
            <a:r>
              <a:rPr lang="en-US" altLang="zh-CN" sz="2000" dirty="0" smtClean="0"/>
              <a:t>00</a:t>
            </a:r>
            <a:r>
              <a:rPr lang="en-US" altLang="zh-CN" sz="2000" dirty="0"/>
              <a:t> </a:t>
            </a:r>
            <a:r>
              <a:rPr lang="en-US" altLang="zh-CN" sz="2000" dirty="0" smtClean="0"/>
              <a:t> </a:t>
            </a:r>
            <a:r>
              <a:rPr lang="zh-CN" altLang="en-US" sz="2000" dirty="0" smtClean="0">
                <a:solidFill>
                  <a:srgbClr val="7030A0"/>
                </a:solidFill>
              </a:rPr>
              <a:t>魔</a:t>
            </a:r>
            <a:r>
              <a:rPr lang="zh-CN" altLang="en-US" sz="2000" dirty="0">
                <a:solidFill>
                  <a:srgbClr val="7030A0"/>
                </a:solidFill>
              </a:rPr>
              <a:t>数</a:t>
            </a:r>
          </a:p>
          <a:p>
            <a:r>
              <a:rPr lang="zh-CN" altLang="en-US" sz="2000" dirty="0"/>
              <a:t>  </a:t>
            </a:r>
            <a:r>
              <a:rPr lang="en-US" altLang="zh-CN" sz="2000" dirty="0"/>
              <a:t>Class:                          </a:t>
            </a:r>
            <a:r>
              <a:rPr lang="en-US" altLang="zh-CN" sz="2000" dirty="0" smtClean="0"/>
              <a:t> ELF64</a:t>
            </a:r>
            <a:r>
              <a:rPr lang="en-US" altLang="zh-CN" sz="2000" dirty="0"/>
              <a:t>			</a:t>
            </a:r>
            <a:r>
              <a:rPr lang="en-US" altLang="zh-CN" sz="2000" dirty="0" smtClean="0"/>
              <a:t> </a:t>
            </a:r>
            <a:r>
              <a:rPr lang="zh-CN" altLang="en-US" sz="2000" dirty="0">
                <a:solidFill>
                  <a:srgbClr val="7030A0"/>
                </a:solidFill>
              </a:rPr>
              <a:t>分类</a:t>
            </a:r>
          </a:p>
          <a:p>
            <a:r>
              <a:rPr lang="zh-CN" altLang="en-US" sz="2000" dirty="0"/>
              <a:t>  </a:t>
            </a:r>
            <a:r>
              <a:rPr lang="en-US" altLang="zh-CN" sz="2000" dirty="0"/>
              <a:t>Data:                           </a:t>
            </a:r>
            <a:r>
              <a:rPr lang="en-US" altLang="zh-CN" sz="2000" dirty="0" smtClean="0"/>
              <a:t>2's </a:t>
            </a:r>
            <a:r>
              <a:rPr lang="en-US" altLang="zh-CN" sz="2000" dirty="0"/>
              <a:t>complement, little endian	</a:t>
            </a:r>
            <a:r>
              <a:rPr lang="en-US" altLang="zh-CN" sz="2000" dirty="0" smtClean="0"/>
              <a:t> </a:t>
            </a:r>
            <a:r>
              <a:rPr lang="zh-CN" altLang="en-US" sz="2000" dirty="0">
                <a:solidFill>
                  <a:srgbClr val="7030A0"/>
                </a:solidFill>
              </a:rPr>
              <a:t>数据表示：补码、小端</a:t>
            </a:r>
          </a:p>
          <a:p>
            <a:r>
              <a:rPr lang="zh-CN" altLang="en-US" sz="2000" dirty="0"/>
              <a:t>  </a:t>
            </a:r>
            <a:r>
              <a:rPr lang="en-US" altLang="zh-CN" sz="2000" dirty="0"/>
              <a:t>Version:                 </a:t>
            </a:r>
            <a:r>
              <a:rPr lang="en-US" altLang="zh-CN" sz="2000" dirty="0" smtClean="0"/>
              <a:t>   </a:t>
            </a:r>
            <a:r>
              <a:rPr lang="en-US" altLang="zh-CN" sz="2000" dirty="0"/>
              <a:t> </a:t>
            </a:r>
            <a:r>
              <a:rPr lang="en-US" altLang="zh-CN" sz="2000" dirty="0" smtClean="0"/>
              <a:t> 1 </a:t>
            </a:r>
            <a:r>
              <a:rPr lang="en-US" altLang="zh-CN" sz="2000" dirty="0"/>
              <a:t>(current)		</a:t>
            </a:r>
            <a:r>
              <a:rPr lang="en-US" altLang="zh-CN" sz="2000" dirty="0" smtClean="0"/>
              <a:t>                 </a:t>
            </a:r>
            <a:r>
              <a:rPr lang="zh-CN" altLang="en-US" sz="2000" dirty="0">
                <a:solidFill>
                  <a:srgbClr val="7030A0"/>
                </a:solidFill>
              </a:rPr>
              <a:t>版本号</a:t>
            </a:r>
          </a:p>
          <a:p>
            <a:r>
              <a:rPr lang="zh-CN" altLang="en-US" sz="2000" dirty="0"/>
              <a:t>  </a:t>
            </a:r>
            <a:r>
              <a:rPr lang="en-US" altLang="zh-CN" sz="2000" dirty="0"/>
              <a:t>OS/ABI:                       </a:t>
            </a:r>
            <a:r>
              <a:rPr lang="en-US" altLang="zh-CN" sz="2000" dirty="0" smtClean="0"/>
              <a:t>UNIX </a:t>
            </a:r>
            <a:r>
              <a:rPr lang="en-US" altLang="zh-CN" sz="2000" dirty="0"/>
              <a:t>– Linux		</a:t>
            </a:r>
            <a:r>
              <a:rPr lang="en-US" altLang="zh-CN" sz="2000" dirty="0" smtClean="0"/>
              <a:t>                 </a:t>
            </a:r>
            <a:r>
              <a:rPr lang="en-US" altLang="zh-CN" sz="2000" dirty="0" smtClean="0">
                <a:solidFill>
                  <a:srgbClr val="7030A0"/>
                </a:solidFill>
              </a:rPr>
              <a:t>Linux</a:t>
            </a:r>
            <a:r>
              <a:rPr lang="zh-CN" altLang="en-US" sz="2000" dirty="0">
                <a:solidFill>
                  <a:srgbClr val="7030A0"/>
                </a:solidFill>
              </a:rPr>
              <a:t>的</a:t>
            </a:r>
            <a:r>
              <a:rPr lang="en-US" altLang="zh-CN" sz="2000" dirty="0">
                <a:solidFill>
                  <a:srgbClr val="7030A0"/>
                </a:solidFill>
              </a:rPr>
              <a:t>ABI</a:t>
            </a:r>
          </a:p>
          <a:p>
            <a:r>
              <a:rPr lang="en-US" altLang="zh-CN" sz="2000" dirty="0"/>
              <a:t>  ABI Version:               </a:t>
            </a:r>
            <a:r>
              <a:rPr lang="en-US" altLang="zh-CN" sz="2000" dirty="0" smtClean="0"/>
              <a:t>0</a:t>
            </a:r>
            <a:r>
              <a:rPr lang="en-US" altLang="zh-CN" sz="2000" dirty="0"/>
              <a:t>			</a:t>
            </a:r>
            <a:r>
              <a:rPr lang="en-US" altLang="zh-CN" sz="2000" dirty="0" smtClean="0"/>
              <a:t>                 </a:t>
            </a:r>
            <a:r>
              <a:rPr lang="en-US" altLang="zh-CN" sz="2000" dirty="0" smtClean="0">
                <a:solidFill>
                  <a:srgbClr val="7030A0"/>
                </a:solidFill>
              </a:rPr>
              <a:t>ABI</a:t>
            </a:r>
            <a:r>
              <a:rPr lang="zh-CN" altLang="en-US" sz="2000" dirty="0">
                <a:solidFill>
                  <a:srgbClr val="7030A0"/>
                </a:solidFill>
              </a:rPr>
              <a:t>版本</a:t>
            </a:r>
          </a:p>
          <a:p>
            <a:r>
              <a:rPr lang="zh-CN" altLang="en-US" sz="2000" dirty="0"/>
              <a:t>  </a:t>
            </a:r>
            <a:r>
              <a:rPr lang="en-US" altLang="zh-CN" sz="2000" dirty="0"/>
              <a:t>Type:                           </a:t>
            </a:r>
            <a:r>
              <a:rPr lang="en-US" altLang="zh-CN" sz="2000" dirty="0" smtClean="0"/>
              <a:t>EXEC </a:t>
            </a:r>
            <a:r>
              <a:rPr lang="en-US" altLang="zh-CN" sz="2000" dirty="0"/>
              <a:t>(Executable file)	</a:t>
            </a:r>
            <a:r>
              <a:rPr lang="en-US" altLang="zh-CN" sz="2000" dirty="0" smtClean="0"/>
              <a:t>                   </a:t>
            </a:r>
            <a:r>
              <a:rPr lang="zh-CN" altLang="en-US" sz="2000" dirty="0" smtClean="0">
                <a:solidFill>
                  <a:srgbClr val="7030A0"/>
                </a:solidFill>
              </a:rPr>
              <a:t>类型</a:t>
            </a:r>
            <a:r>
              <a:rPr lang="zh-CN" altLang="en-US" sz="2000" dirty="0">
                <a:solidFill>
                  <a:srgbClr val="7030A0"/>
                </a:solidFill>
              </a:rPr>
              <a:t>：可执行文件</a:t>
            </a:r>
          </a:p>
          <a:p>
            <a:r>
              <a:rPr lang="zh-CN" altLang="en-US" sz="2000" dirty="0"/>
              <a:t>  </a:t>
            </a:r>
            <a:r>
              <a:rPr lang="en-US" altLang="zh-CN" sz="2000" dirty="0"/>
              <a:t>Machine:                    </a:t>
            </a:r>
            <a:r>
              <a:rPr lang="en-US" altLang="zh-CN" sz="2000" dirty="0" smtClean="0"/>
              <a:t>Advanced </a:t>
            </a:r>
            <a:r>
              <a:rPr lang="en-US" altLang="zh-CN" sz="2000" dirty="0"/>
              <a:t>Micro Devices </a:t>
            </a:r>
            <a:r>
              <a:rPr lang="en-US" altLang="zh-CN" sz="2000" dirty="0" smtClean="0"/>
              <a:t>X86-64</a:t>
            </a:r>
            <a:r>
              <a:rPr lang="en-US" altLang="zh-CN" sz="2000" dirty="0"/>
              <a:t> </a:t>
            </a:r>
            <a:r>
              <a:rPr lang="en-US" altLang="zh-CN" sz="2000" dirty="0" smtClean="0"/>
              <a:t>  </a:t>
            </a:r>
            <a:r>
              <a:rPr lang="zh-CN" altLang="en-US" sz="2000" dirty="0">
                <a:solidFill>
                  <a:srgbClr val="7030A0"/>
                </a:solidFill>
              </a:rPr>
              <a:t>硬件平台：</a:t>
            </a:r>
            <a:r>
              <a:rPr lang="en-US" altLang="zh-CN" sz="2000" dirty="0">
                <a:solidFill>
                  <a:srgbClr val="7030A0"/>
                </a:solidFill>
              </a:rPr>
              <a:t>AMD x86-64</a:t>
            </a:r>
          </a:p>
          <a:p>
            <a:r>
              <a:rPr lang="en-US" altLang="zh-CN" sz="2000" dirty="0"/>
              <a:t>  Version:                           </a:t>
            </a:r>
            <a:r>
              <a:rPr lang="en-US" altLang="zh-CN" sz="2000" dirty="0" smtClean="0"/>
              <a:t>	0x1</a:t>
            </a:r>
            <a:r>
              <a:rPr lang="en-US" altLang="zh-CN" sz="2000" dirty="0"/>
              <a:t>			</a:t>
            </a:r>
            <a:r>
              <a:rPr lang="en-US" altLang="zh-CN" sz="2000" dirty="0" smtClean="0"/>
              <a:t>   </a:t>
            </a:r>
            <a:r>
              <a:rPr lang="zh-CN" altLang="en-US" sz="2000" dirty="0">
                <a:solidFill>
                  <a:srgbClr val="7030A0"/>
                </a:solidFill>
              </a:rPr>
              <a:t>版本号</a:t>
            </a:r>
          </a:p>
          <a:p>
            <a:r>
              <a:rPr lang="zh-CN" altLang="en-US" sz="2000" dirty="0"/>
              <a:t>  </a:t>
            </a:r>
            <a:r>
              <a:rPr lang="en-US" altLang="zh-CN" sz="2000" dirty="0"/>
              <a:t>Entry point address:               0x4003e0		</a:t>
            </a:r>
            <a:r>
              <a:rPr lang="en-US" altLang="zh-CN" sz="2000" dirty="0" smtClean="0"/>
              <a:t>   </a:t>
            </a:r>
            <a:r>
              <a:rPr lang="zh-CN" altLang="en-US" sz="2000" dirty="0" smtClean="0">
                <a:solidFill>
                  <a:srgbClr val="FF0000"/>
                </a:solidFill>
              </a:rPr>
              <a:t>程序</a:t>
            </a:r>
            <a:r>
              <a:rPr lang="zh-CN" altLang="en-US" sz="2000" dirty="0">
                <a:solidFill>
                  <a:srgbClr val="FF0000"/>
                </a:solidFill>
              </a:rPr>
              <a:t>入口地址</a:t>
            </a:r>
          </a:p>
          <a:p>
            <a:r>
              <a:rPr lang="zh-CN" altLang="en-US" sz="2000" dirty="0"/>
              <a:t>  </a:t>
            </a:r>
            <a:r>
              <a:rPr lang="en-US" altLang="zh-CN" sz="2000" dirty="0"/>
              <a:t>Start of program headers:     </a:t>
            </a:r>
            <a:r>
              <a:rPr lang="en-US" altLang="zh-CN" sz="2000" dirty="0" smtClean="0"/>
              <a:t>64 </a:t>
            </a:r>
            <a:r>
              <a:rPr lang="en-US" altLang="zh-CN" sz="2000" dirty="0"/>
              <a:t>(bytes into file)	</a:t>
            </a:r>
            <a:r>
              <a:rPr lang="en-US" altLang="zh-CN" sz="2000" dirty="0" smtClean="0"/>
              <a:t>   </a:t>
            </a:r>
            <a:r>
              <a:rPr lang="zh-CN" altLang="en-US" sz="2000" dirty="0">
                <a:solidFill>
                  <a:srgbClr val="7030A0"/>
                </a:solidFill>
              </a:rPr>
              <a:t>程序头表的位置</a:t>
            </a:r>
          </a:p>
          <a:p>
            <a:r>
              <a:rPr lang="zh-CN" altLang="en-US" sz="2000" dirty="0"/>
              <a:t>  </a:t>
            </a:r>
            <a:r>
              <a:rPr lang="en-US" altLang="zh-CN" sz="2000" dirty="0"/>
              <a:t>Start of section headers: </a:t>
            </a:r>
            <a:r>
              <a:rPr lang="en-US" altLang="zh-CN" sz="2000" dirty="0" smtClean="0"/>
              <a:t>	2472 </a:t>
            </a:r>
            <a:r>
              <a:rPr lang="en-US" altLang="zh-CN" sz="2000" dirty="0"/>
              <a:t>(bytes into file)	</a:t>
            </a:r>
            <a:r>
              <a:rPr lang="en-US" altLang="zh-CN" sz="2000" dirty="0" smtClean="0"/>
              <a:t>  </a:t>
            </a:r>
            <a:r>
              <a:rPr lang="zh-CN" altLang="en-US" sz="2000" dirty="0">
                <a:solidFill>
                  <a:srgbClr val="7030A0"/>
                </a:solidFill>
              </a:rPr>
              <a:t>节头表的位置</a:t>
            </a:r>
          </a:p>
          <a:p>
            <a:r>
              <a:rPr lang="zh-CN" altLang="en-US" sz="2000" dirty="0"/>
              <a:t>  </a:t>
            </a:r>
            <a:r>
              <a:rPr lang="en-US" altLang="zh-CN" sz="2000" dirty="0"/>
              <a:t>Flags:                             </a:t>
            </a:r>
            <a:r>
              <a:rPr lang="en-US" altLang="zh-CN" sz="2000" dirty="0" smtClean="0"/>
              <a:t>	0x0</a:t>
            </a:r>
            <a:r>
              <a:rPr lang="en-US" altLang="zh-CN" sz="2000" dirty="0"/>
              <a:t>			</a:t>
            </a:r>
            <a:r>
              <a:rPr lang="en-US" altLang="zh-CN" sz="2000" dirty="0" smtClean="0"/>
              <a:t>  </a:t>
            </a:r>
            <a:r>
              <a:rPr lang="zh-CN" altLang="en-US" sz="2000" dirty="0">
                <a:solidFill>
                  <a:srgbClr val="7030A0"/>
                </a:solidFill>
              </a:rPr>
              <a:t>标志</a:t>
            </a:r>
          </a:p>
          <a:p>
            <a:r>
              <a:rPr lang="zh-CN" altLang="en-US" sz="2000" dirty="0"/>
              <a:t>  </a:t>
            </a:r>
            <a:r>
              <a:rPr lang="en-US" altLang="zh-CN" sz="2000" dirty="0"/>
              <a:t>Size of this header:               </a:t>
            </a:r>
            <a:r>
              <a:rPr lang="en-US" altLang="zh-CN" sz="2000" dirty="0" smtClean="0"/>
              <a:t>	64 </a:t>
            </a:r>
            <a:r>
              <a:rPr lang="en-US" altLang="zh-CN" sz="2000" dirty="0"/>
              <a:t>(bytes)	</a:t>
            </a:r>
            <a:r>
              <a:rPr lang="en-US" altLang="zh-CN" sz="2000" dirty="0" smtClean="0"/>
              <a:t>  </a:t>
            </a:r>
            <a:r>
              <a:rPr lang="zh-CN" altLang="en-US" sz="2000" dirty="0">
                <a:solidFill>
                  <a:srgbClr val="7030A0"/>
                </a:solidFill>
              </a:rPr>
              <a:t>文件头的大小</a:t>
            </a:r>
            <a:r>
              <a:rPr lang="en-US" altLang="zh-CN" sz="2000" dirty="0">
                <a:solidFill>
                  <a:srgbClr val="7030A0"/>
                </a:solidFill>
              </a:rPr>
              <a:t>:64</a:t>
            </a:r>
            <a:r>
              <a:rPr lang="zh-CN" altLang="en-US" sz="2000" dirty="0">
                <a:solidFill>
                  <a:srgbClr val="7030A0"/>
                </a:solidFill>
              </a:rPr>
              <a:t>字节</a:t>
            </a:r>
          </a:p>
          <a:p>
            <a:r>
              <a:rPr lang="zh-CN" altLang="en-US" sz="2000" dirty="0"/>
              <a:t>  </a:t>
            </a:r>
            <a:r>
              <a:rPr lang="en-US" altLang="zh-CN" sz="2000" dirty="0"/>
              <a:t>Size of program headers:      </a:t>
            </a:r>
            <a:r>
              <a:rPr lang="en-US" altLang="zh-CN" sz="2000" dirty="0" smtClean="0"/>
              <a:t> 56 </a:t>
            </a:r>
            <a:r>
              <a:rPr lang="en-US" altLang="zh-CN" sz="2000" dirty="0"/>
              <a:t>(bytes)		</a:t>
            </a:r>
            <a:r>
              <a:rPr lang="en-US" altLang="zh-CN" sz="2000" dirty="0" smtClean="0"/>
              <a:t>  </a:t>
            </a:r>
            <a:r>
              <a:rPr lang="zh-CN" altLang="en-US" sz="2000" dirty="0">
                <a:solidFill>
                  <a:srgbClr val="7030A0"/>
                </a:solidFill>
              </a:rPr>
              <a:t>程序头表项的大小：</a:t>
            </a:r>
            <a:r>
              <a:rPr lang="en-US" altLang="zh-CN" sz="2000" dirty="0">
                <a:solidFill>
                  <a:srgbClr val="7030A0"/>
                </a:solidFill>
              </a:rPr>
              <a:t>56</a:t>
            </a:r>
            <a:r>
              <a:rPr lang="zh-CN" altLang="en-US" sz="2000" dirty="0">
                <a:solidFill>
                  <a:srgbClr val="7030A0"/>
                </a:solidFill>
              </a:rPr>
              <a:t>字节</a:t>
            </a:r>
          </a:p>
          <a:p>
            <a:r>
              <a:rPr lang="zh-CN" altLang="en-US" sz="2000" dirty="0"/>
              <a:t>  </a:t>
            </a:r>
            <a:r>
              <a:rPr lang="en-US" altLang="zh-CN" sz="2000" dirty="0"/>
              <a:t>Number of program headers:         </a:t>
            </a:r>
            <a:r>
              <a:rPr lang="en-US" altLang="zh-CN" sz="2000" dirty="0" smtClean="0"/>
              <a:t>	8</a:t>
            </a:r>
            <a:r>
              <a:rPr lang="en-US" altLang="zh-CN" sz="2000" dirty="0"/>
              <a:t>		</a:t>
            </a:r>
            <a:r>
              <a:rPr lang="en-US" altLang="zh-CN" sz="2000" dirty="0" smtClean="0"/>
              <a:t>  </a:t>
            </a:r>
            <a:r>
              <a:rPr lang="zh-CN" altLang="en-US" sz="2000" dirty="0">
                <a:solidFill>
                  <a:srgbClr val="7030A0"/>
                </a:solidFill>
              </a:rPr>
              <a:t>程序头表项的数目：</a:t>
            </a:r>
            <a:r>
              <a:rPr lang="en-US" altLang="zh-CN" sz="2000" dirty="0">
                <a:solidFill>
                  <a:srgbClr val="7030A0"/>
                </a:solidFill>
              </a:rPr>
              <a:t>8</a:t>
            </a:r>
            <a:r>
              <a:rPr lang="zh-CN" altLang="en-US" sz="2000" dirty="0">
                <a:solidFill>
                  <a:srgbClr val="7030A0"/>
                </a:solidFill>
              </a:rPr>
              <a:t>项</a:t>
            </a:r>
          </a:p>
          <a:p>
            <a:r>
              <a:rPr lang="zh-CN" altLang="en-US" sz="2000" dirty="0"/>
              <a:t>  </a:t>
            </a:r>
            <a:r>
              <a:rPr lang="en-US" altLang="zh-CN" sz="2000" dirty="0"/>
              <a:t>Size of section headers:          </a:t>
            </a:r>
            <a:r>
              <a:rPr lang="en-US" altLang="zh-CN" sz="2000" dirty="0" smtClean="0"/>
              <a:t>	 </a:t>
            </a:r>
            <a:r>
              <a:rPr lang="en-US" altLang="zh-CN" sz="2000" dirty="0"/>
              <a:t>64 (bytes)		</a:t>
            </a:r>
            <a:endParaRPr lang="zh-CN" altLang="en-US" sz="2000" dirty="0" smtClean="0"/>
          </a:p>
          <a:p>
            <a:r>
              <a:rPr lang="zh-CN" altLang="en-US" sz="2000" dirty="0" smtClean="0"/>
              <a:t>  </a:t>
            </a:r>
            <a:r>
              <a:rPr lang="en-US" altLang="zh-CN" sz="2000" dirty="0" smtClean="0"/>
              <a:t>Number of section headers:         	30		  </a:t>
            </a:r>
            <a:r>
              <a:rPr lang="zh-CN" altLang="en-US" sz="2000" dirty="0">
                <a:solidFill>
                  <a:srgbClr val="7030A0"/>
                </a:solidFill>
              </a:rPr>
              <a:t>节头表项的大小</a:t>
            </a:r>
            <a:r>
              <a:rPr lang="en-US" altLang="zh-CN" sz="2000" dirty="0">
                <a:solidFill>
                  <a:srgbClr val="7030A0"/>
                </a:solidFill>
              </a:rPr>
              <a:t>30</a:t>
            </a:r>
            <a:r>
              <a:rPr lang="zh-CN" altLang="en-US" sz="2000" dirty="0">
                <a:solidFill>
                  <a:srgbClr val="7030A0"/>
                </a:solidFill>
              </a:rPr>
              <a:t>字节</a:t>
            </a:r>
          </a:p>
          <a:p>
            <a:r>
              <a:rPr lang="zh-CN" altLang="en-US" sz="2000" dirty="0" smtClean="0"/>
              <a:t>  </a:t>
            </a:r>
            <a:r>
              <a:rPr lang="en-US" altLang="zh-CN" sz="2000" dirty="0"/>
              <a:t>Section header string table index: </a:t>
            </a:r>
            <a:r>
              <a:rPr lang="en-US" altLang="zh-CN" sz="2000" dirty="0" smtClean="0"/>
              <a:t>	27</a:t>
            </a:r>
            <a:r>
              <a:rPr lang="en-US" altLang="zh-CN" sz="2000" dirty="0"/>
              <a:t>		</a:t>
            </a:r>
            <a:r>
              <a:rPr lang="en-US" altLang="zh-CN" sz="2000" dirty="0" smtClean="0"/>
              <a:t>  </a:t>
            </a:r>
            <a:r>
              <a:rPr lang="zh-CN" altLang="en-US" sz="2000" dirty="0">
                <a:solidFill>
                  <a:srgbClr val="7030A0"/>
                </a:solidFill>
              </a:rPr>
              <a:t>节头表的项数目：</a:t>
            </a:r>
            <a:r>
              <a:rPr lang="en-US" altLang="zh-CN" sz="2000" dirty="0">
                <a:solidFill>
                  <a:srgbClr val="7030A0"/>
                </a:solidFill>
              </a:rPr>
              <a:t>27</a:t>
            </a:r>
            <a:r>
              <a:rPr lang="zh-CN" altLang="en-US" sz="2000" dirty="0">
                <a:solidFill>
                  <a:srgbClr val="7030A0"/>
                </a:solidFill>
              </a:rPr>
              <a:t>项</a:t>
            </a:r>
            <a:endParaRPr lang="en-US" altLang="zh-CN" sz="2000" dirty="0">
              <a:solidFill>
                <a:srgbClr val="7030A0"/>
              </a:solidFill>
            </a:endParaRPr>
          </a:p>
        </p:txBody>
      </p:sp>
      <p:sp>
        <p:nvSpPr>
          <p:cNvPr id="4" name="Rectangle 1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pSp>
        <p:nvGrpSpPr>
          <p:cNvPr id="5" name="画布 5287"/>
          <p:cNvGrpSpPr/>
          <p:nvPr/>
        </p:nvGrpSpPr>
        <p:grpSpPr>
          <a:xfrm>
            <a:off x="6509442" y="46811"/>
            <a:ext cx="5884752" cy="1347499"/>
            <a:chOff x="0" y="-23524"/>
            <a:chExt cx="4854575" cy="1347499"/>
          </a:xfrm>
        </p:grpSpPr>
        <p:sp>
          <p:nvSpPr>
            <p:cNvPr id="6" name="矩形 5"/>
            <p:cNvSpPr/>
            <p:nvPr/>
          </p:nvSpPr>
          <p:spPr>
            <a:xfrm>
              <a:off x="0" y="0"/>
              <a:ext cx="4854575" cy="1323975"/>
            </a:xfrm>
            <a:prstGeom prst="rect">
              <a:avLst/>
            </a:prstGeom>
            <a:noFill/>
          </p:spPr>
        </p:sp>
        <p:sp>
          <p:nvSpPr>
            <p:cNvPr id="7" name="Text Box 5289"/>
            <p:cNvSpPr txBox="1">
              <a:spLocks noChangeArrowheads="1"/>
            </p:cNvSpPr>
            <p:nvPr/>
          </p:nvSpPr>
          <p:spPr bwMode="auto">
            <a:xfrm>
              <a:off x="757126" y="161449"/>
              <a:ext cx="1417867" cy="37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indent="266700" algn="just">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‘E’  ‘L’  ‘F’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8" name="Text Box 5290"/>
            <p:cNvSpPr txBox="1">
              <a:spLocks noChangeArrowheads="1"/>
            </p:cNvSpPr>
            <p:nvPr/>
          </p:nvSpPr>
          <p:spPr bwMode="auto">
            <a:xfrm>
              <a:off x="527008" y="648337"/>
              <a:ext cx="4170764" cy="231813"/>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indent="266700" algn="just">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7f  45  4c  46  02  01  01  03  00  00  00  00  00  00  00  00</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9" name="AutoShape 5291"/>
            <p:cNvCxnSpPr>
              <a:cxnSpLocks noChangeShapeType="1"/>
            </p:cNvCxnSpPr>
            <p:nvPr/>
          </p:nvCxnSpPr>
          <p:spPr bwMode="auto">
            <a:xfrm flipH="1">
              <a:off x="1990130" y="266715"/>
              <a:ext cx="305405" cy="422924"/>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0" name="AutoShape 5292"/>
            <p:cNvCxnSpPr>
              <a:cxnSpLocks noChangeShapeType="1"/>
            </p:cNvCxnSpPr>
            <p:nvPr/>
          </p:nvCxnSpPr>
          <p:spPr bwMode="auto">
            <a:xfrm>
              <a:off x="1043657" y="464126"/>
              <a:ext cx="600" cy="225513"/>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1" name="AutoShape 5293"/>
            <p:cNvCxnSpPr>
              <a:cxnSpLocks noChangeShapeType="1"/>
            </p:cNvCxnSpPr>
            <p:nvPr/>
          </p:nvCxnSpPr>
          <p:spPr bwMode="auto">
            <a:xfrm>
              <a:off x="1296360" y="464126"/>
              <a:ext cx="600" cy="225513"/>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2" name="AutoShape 5294"/>
            <p:cNvCxnSpPr>
              <a:cxnSpLocks noChangeShapeType="1"/>
            </p:cNvCxnSpPr>
            <p:nvPr/>
          </p:nvCxnSpPr>
          <p:spPr bwMode="auto">
            <a:xfrm>
              <a:off x="1547865" y="464126"/>
              <a:ext cx="600" cy="225513"/>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sp>
          <p:nvSpPr>
            <p:cNvPr id="13" name="Text Box 5295"/>
            <p:cNvSpPr txBox="1">
              <a:spLocks noChangeArrowheads="1"/>
            </p:cNvSpPr>
            <p:nvPr/>
          </p:nvSpPr>
          <p:spPr bwMode="auto">
            <a:xfrm>
              <a:off x="0" y="0"/>
              <a:ext cx="1094717" cy="266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indent="266700" algn="just">
                <a:lnSpc>
                  <a:spcPct val="115000"/>
                </a:lnSpc>
                <a:spcAft>
                  <a:spcPts val="0"/>
                </a:spcAft>
              </a:pPr>
              <a:r>
                <a:rPr lang="zh-CN" sz="1600" dirty="0">
                  <a:effectLst/>
                  <a:latin typeface="Calibri" panose="020F0502020204030204" pitchFamily="34" charset="0"/>
                  <a:ea typeface="宋体" panose="02010600030101010101" pitchFamily="2" charset="-122"/>
                  <a:cs typeface="Times New Roman" panose="02020603050405020304" pitchFamily="18" charset="0"/>
                </a:rPr>
                <a:t>标记</a:t>
              </a:r>
              <a:r>
                <a:rPr lang="en-US" sz="1600" dirty="0">
                  <a:effectLst/>
                  <a:latin typeface="Calibri" panose="020F0502020204030204" pitchFamily="34" charset="0"/>
                  <a:ea typeface="宋体" panose="02010600030101010101" pitchFamily="2" charset="-122"/>
                  <a:cs typeface="Times New Roman" panose="02020603050405020304" pitchFamily="18" charset="0"/>
                </a:rPr>
                <a:t>:’7f’</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4" name="Text Box 5296"/>
            <p:cNvSpPr txBox="1">
              <a:spLocks noChangeArrowheads="1"/>
            </p:cNvSpPr>
            <p:nvPr/>
          </p:nvSpPr>
          <p:spPr bwMode="auto">
            <a:xfrm>
              <a:off x="842013" y="1105563"/>
              <a:ext cx="3651256" cy="21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indent="266700" algn="just">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ELF</a:t>
              </a:r>
              <a:r>
                <a:rPr lang="zh-CN" sz="1600" dirty="0">
                  <a:effectLst/>
                  <a:latin typeface="Calibri" panose="020F0502020204030204" pitchFamily="34" charset="0"/>
                  <a:ea typeface="宋体" panose="02010600030101010101" pitchFamily="2" charset="-122"/>
                  <a:cs typeface="Times New Roman" panose="02020603050405020304" pitchFamily="18" charset="0"/>
                </a:rPr>
                <a:t>文件类：</a:t>
              </a:r>
              <a:r>
                <a:rPr lang="en-US" sz="1600" dirty="0">
                  <a:effectLst/>
                  <a:latin typeface="Calibri" panose="020F0502020204030204" pitchFamily="34" charset="0"/>
                  <a:ea typeface="宋体" panose="02010600030101010101" pitchFamily="2" charset="-122"/>
                  <a:cs typeface="Times New Roman" panose="02020603050405020304" pitchFamily="18" charset="0"/>
                </a:rPr>
                <a:t>0</a:t>
              </a:r>
              <a:r>
                <a:rPr lang="zh-CN" sz="1600" dirty="0">
                  <a:effectLst/>
                  <a:latin typeface="Calibri" panose="020F0502020204030204" pitchFamily="34" charset="0"/>
                  <a:ea typeface="宋体" panose="02010600030101010101" pitchFamily="2" charset="-122"/>
                  <a:cs typeface="Times New Roman" panose="02020603050405020304" pitchFamily="18" charset="0"/>
                </a:rPr>
                <a:t>：无效文件</a:t>
              </a:r>
              <a:r>
                <a:rPr lang="en-US" sz="1600" dirty="0">
                  <a:effectLst/>
                  <a:latin typeface="Calibri" panose="020F0502020204030204" pitchFamily="34" charset="0"/>
                  <a:ea typeface="宋体" panose="02010600030101010101" pitchFamily="2" charset="-122"/>
                  <a:cs typeface="Times New Roman" panose="02020603050405020304" pitchFamily="18" charset="0"/>
                </a:rPr>
                <a:t>   1</a:t>
              </a:r>
              <a:r>
                <a:rPr lang="zh-CN" sz="1600" dirty="0">
                  <a:effectLst/>
                  <a:latin typeface="Calibri" panose="020F0502020204030204" pitchFamily="34" charset="0"/>
                  <a:ea typeface="宋体" panose="02010600030101010101" pitchFamily="2" charset="-122"/>
                  <a:cs typeface="Times New Roman" panose="02020603050405020304" pitchFamily="18" charset="0"/>
                </a:rPr>
                <a:t>：</a:t>
              </a:r>
              <a:r>
                <a:rPr lang="en-US" sz="1600" dirty="0">
                  <a:effectLst/>
                  <a:latin typeface="Calibri" panose="020F0502020204030204" pitchFamily="34" charset="0"/>
                  <a:ea typeface="宋体" panose="02010600030101010101" pitchFamily="2" charset="-122"/>
                  <a:cs typeface="Times New Roman" panose="02020603050405020304" pitchFamily="18" charset="0"/>
                </a:rPr>
                <a:t>32</a:t>
              </a:r>
              <a:r>
                <a:rPr lang="zh-CN" sz="1600" dirty="0">
                  <a:effectLst/>
                  <a:latin typeface="Calibri" panose="020F0502020204030204" pitchFamily="34" charset="0"/>
                  <a:ea typeface="宋体" panose="02010600030101010101" pitchFamily="2" charset="-122"/>
                  <a:cs typeface="Times New Roman" panose="02020603050405020304" pitchFamily="18" charset="0"/>
                </a:rPr>
                <a:t>位</a:t>
              </a:r>
              <a:r>
                <a:rPr lang="en-US" sz="1600" dirty="0">
                  <a:effectLst/>
                  <a:latin typeface="Calibri" panose="020F0502020204030204" pitchFamily="34" charset="0"/>
                  <a:ea typeface="宋体" panose="02010600030101010101" pitchFamily="2" charset="-122"/>
                  <a:cs typeface="Times New Roman" panose="02020603050405020304" pitchFamily="18" charset="0"/>
                </a:rPr>
                <a:t>    2</a:t>
              </a:r>
              <a:r>
                <a:rPr lang="zh-CN" sz="1600" dirty="0">
                  <a:effectLst/>
                  <a:latin typeface="Calibri" panose="020F0502020204030204" pitchFamily="34" charset="0"/>
                  <a:ea typeface="宋体" panose="02010600030101010101" pitchFamily="2" charset="-122"/>
                  <a:cs typeface="Times New Roman" panose="02020603050405020304" pitchFamily="18" charset="0"/>
                </a:rPr>
                <a:t>：</a:t>
              </a:r>
              <a:r>
                <a:rPr lang="en-US" sz="1600" dirty="0">
                  <a:effectLst/>
                  <a:latin typeface="Calibri" panose="020F0502020204030204" pitchFamily="34" charset="0"/>
                  <a:ea typeface="宋体" panose="02010600030101010101" pitchFamily="2" charset="-122"/>
                  <a:cs typeface="Times New Roman" panose="02020603050405020304" pitchFamily="18" charset="0"/>
                </a:rPr>
                <a:t>64</a:t>
              </a:r>
              <a:r>
                <a:rPr lang="zh-CN" sz="1600" dirty="0">
                  <a:effectLst/>
                  <a:latin typeface="Calibri" panose="020F0502020204030204" pitchFamily="34" charset="0"/>
                  <a:ea typeface="宋体" panose="02010600030101010101" pitchFamily="2" charset="-122"/>
                  <a:cs typeface="Times New Roman" panose="02020603050405020304" pitchFamily="18" charset="0"/>
                </a:rPr>
                <a:t>位</a:t>
              </a:r>
            </a:p>
          </p:txBody>
        </p:sp>
        <p:sp>
          <p:nvSpPr>
            <p:cNvPr id="15" name="Text Box 5297"/>
            <p:cNvSpPr txBox="1">
              <a:spLocks noChangeArrowheads="1"/>
            </p:cNvSpPr>
            <p:nvPr/>
          </p:nvSpPr>
          <p:spPr bwMode="auto">
            <a:xfrm>
              <a:off x="1538524" y="-23524"/>
              <a:ext cx="3158034" cy="279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algn="just">
                <a:lnSpc>
                  <a:spcPct val="115000"/>
                </a:lnSpc>
                <a:spcAft>
                  <a:spcPts val="0"/>
                </a:spcAft>
              </a:pPr>
              <a:r>
                <a:rPr lang="zh-CN" sz="1600" dirty="0">
                  <a:effectLst/>
                  <a:latin typeface="Calibri" panose="020F0502020204030204" pitchFamily="34" charset="0"/>
                  <a:ea typeface="宋体" panose="02010600030101010101" pitchFamily="2" charset="-122"/>
                  <a:cs typeface="Times New Roman" panose="02020603050405020304" pitchFamily="18" charset="0"/>
                </a:rPr>
                <a:t>字节序：</a:t>
              </a:r>
              <a:r>
                <a:rPr lang="en-US" sz="1600" dirty="0">
                  <a:effectLst/>
                  <a:latin typeface="Calibri" panose="020F0502020204030204" pitchFamily="34" charset="0"/>
                  <a:ea typeface="宋体" panose="02010600030101010101" pitchFamily="2" charset="-122"/>
                  <a:cs typeface="Times New Roman" panose="02020603050405020304" pitchFamily="18" charset="0"/>
                </a:rPr>
                <a:t>0</a:t>
              </a:r>
              <a:r>
                <a:rPr lang="zh-CN" sz="1600" dirty="0">
                  <a:effectLst/>
                  <a:latin typeface="Calibri" panose="020F0502020204030204" pitchFamily="34" charset="0"/>
                  <a:ea typeface="宋体" panose="02010600030101010101" pitchFamily="2" charset="-122"/>
                  <a:cs typeface="Times New Roman" panose="02020603050405020304" pitchFamily="18" charset="0"/>
                </a:rPr>
                <a:t>：无效格式；</a:t>
              </a:r>
              <a:r>
                <a:rPr lang="en-US" sz="1600" dirty="0">
                  <a:effectLst/>
                  <a:latin typeface="Calibri" panose="020F0502020204030204" pitchFamily="34" charset="0"/>
                  <a:ea typeface="宋体" panose="02010600030101010101" pitchFamily="2" charset="-122"/>
                  <a:cs typeface="Times New Roman" panose="02020603050405020304" pitchFamily="18" charset="0"/>
                </a:rPr>
                <a:t>1</a:t>
              </a:r>
              <a:r>
                <a:rPr lang="zh-CN" sz="1600" dirty="0">
                  <a:effectLst/>
                  <a:latin typeface="Calibri" panose="020F0502020204030204" pitchFamily="34" charset="0"/>
                  <a:ea typeface="宋体" panose="02010600030101010101" pitchFamily="2" charset="-122"/>
                  <a:cs typeface="Times New Roman" panose="02020603050405020304" pitchFamily="18" charset="0"/>
                </a:rPr>
                <a:t>：小端；</a:t>
              </a:r>
              <a:r>
                <a:rPr lang="en-US" sz="1600" dirty="0">
                  <a:effectLst/>
                  <a:latin typeface="Calibri" panose="020F0502020204030204" pitchFamily="34" charset="0"/>
                  <a:ea typeface="宋体" panose="02010600030101010101" pitchFamily="2" charset="-122"/>
                  <a:cs typeface="Times New Roman" panose="02020603050405020304" pitchFamily="18" charset="0"/>
                </a:rPr>
                <a:t>2</a:t>
              </a:r>
              <a:r>
                <a:rPr lang="zh-CN" sz="1600" dirty="0">
                  <a:effectLst/>
                  <a:latin typeface="Calibri" panose="020F0502020204030204" pitchFamily="34" charset="0"/>
                  <a:ea typeface="宋体" panose="02010600030101010101" pitchFamily="2" charset="-122"/>
                  <a:cs typeface="Times New Roman" panose="02020603050405020304" pitchFamily="18" charset="0"/>
                </a:rPr>
                <a:t>：大端</a:t>
              </a:r>
            </a:p>
          </p:txBody>
        </p:sp>
        <p:sp>
          <p:nvSpPr>
            <p:cNvPr id="16" name="Text Box 5298"/>
            <p:cNvSpPr txBox="1">
              <a:spLocks noChangeArrowheads="1"/>
            </p:cNvSpPr>
            <p:nvPr/>
          </p:nvSpPr>
          <p:spPr bwMode="auto">
            <a:xfrm>
              <a:off x="2456099" y="321497"/>
              <a:ext cx="980199" cy="231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indent="266700" algn="just">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ELF</a:t>
              </a:r>
              <a:r>
                <a:rPr lang="zh-CN" sz="1600" dirty="0">
                  <a:effectLst/>
                  <a:latin typeface="Calibri" panose="020F0502020204030204" pitchFamily="34" charset="0"/>
                  <a:ea typeface="宋体" panose="02010600030101010101" pitchFamily="2" charset="-122"/>
                  <a:cs typeface="Times New Roman" panose="02020603050405020304" pitchFamily="18" charset="0"/>
                </a:rPr>
                <a:t>版本</a:t>
              </a:r>
            </a:p>
          </p:txBody>
        </p:sp>
        <p:cxnSp>
          <p:nvCxnSpPr>
            <p:cNvPr id="17" name="AutoShape 5299"/>
            <p:cNvCxnSpPr>
              <a:cxnSpLocks noChangeShapeType="1"/>
            </p:cNvCxnSpPr>
            <p:nvPr/>
          </p:nvCxnSpPr>
          <p:spPr bwMode="auto">
            <a:xfrm flipH="1">
              <a:off x="1241419" y="804377"/>
              <a:ext cx="506228" cy="301186"/>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8" name="AutoShape 5300"/>
            <p:cNvCxnSpPr>
              <a:cxnSpLocks noChangeShapeType="1"/>
            </p:cNvCxnSpPr>
            <p:nvPr/>
          </p:nvCxnSpPr>
          <p:spPr bwMode="auto">
            <a:xfrm flipV="1">
              <a:off x="2277260" y="464126"/>
              <a:ext cx="414382" cy="225513"/>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grpSp>
      <p:sp>
        <p:nvSpPr>
          <p:cNvPr id="20" name="椭圆 19"/>
          <p:cNvSpPr/>
          <p:nvPr/>
        </p:nvSpPr>
        <p:spPr>
          <a:xfrm>
            <a:off x="2969536" y="3669028"/>
            <a:ext cx="1652579" cy="2743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602246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15</a:t>
            </a:fld>
            <a:endParaRPr lang="zh-CN" altLang="en-US"/>
          </a:p>
        </p:txBody>
      </p:sp>
      <p:sp>
        <p:nvSpPr>
          <p:cNvPr id="3" name="内容占位符 2"/>
          <p:cNvSpPr txBox="1">
            <a:spLocks/>
          </p:cNvSpPr>
          <p:nvPr/>
        </p:nvSpPr>
        <p:spPr>
          <a:xfrm>
            <a:off x="301783" y="259528"/>
            <a:ext cx="10972800" cy="608845"/>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800" b="1" dirty="0" smtClean="0"/>
              <a:t>7.5</a:t>
            </a:r>
            <a:r>
              <a:rPr lang="zh-CN" altLang="en-US" sz="2800" b="1" dirty="0" smtClean="0"/>
              <a:t> 符号和符号表</a:t>
            </a:r>
            <a:endParaRPr lang="en-US" altLang="zh-CN" sz="2800" b="1" dirty="0" smtClean="0"/>
          </a:p>
          <a:p>
            <a:pPr lvl="2"/>
            <a:endParaRPr lang="en-US" altLang="zh-CN" sz="2000" b="1" dirty="0" smtClean="0"/>
          </a:p>
        </p:txBody>
      </p:sp>
      <p:sp>
        <p:nvSpPr>
          <p:cNvPr id="7" name="矩形 6"/>
          <p:cNvSpPr/>
          <p:nvPr/>
        </p:nvSpPr>
        <p:spPr>
          <a:xfrm>
            <a:off x="6728286" y="92711"/>
            <a:ext cx="3876652" cy="4154984"/>
          </a:xfrm>
          <a:prstGeom prst="rect">
            <a:avLst/>
          </a:prstGeom>
          <a:solidFill>
            <a:schemeClr val="accent5">
              <a:lumMod val="20000"/>
              <a:lumOff val="80000"/>
            </a:schemeClr>
          </a:solidFill>
        </p:spPr>
        <p:txBody>
          <a:bodyPr wrap="square">
            <a:spAutoFit/>
          </a:bodyPr>
          <a:lstStyle/>
          <a:p>
            <a:r>
              <a:rPr lang="en-US" altLang="zh-CN" sz="2400" b="1" dirty="0">
                <a:solidFill>
                  <a:srgbClr val="00AEF0"/>
                </a:solidFill>
                <a:latin typeface="+mn-ea"/>
              </a:rPr>
              <a:t>1 </a:t>
            </a:r>
            <a:r>
              <a:rPr lang="en-US" altLang="zh-CN" sz="2400" b="1" dirty="0" err="1">
                <a:solidFill>
                  <a:srgbClr val="000000"/>
                </a:solidFill>
                <a:latin typeface="+mn-ea"/>
              </a:rPr>
              <a:t>int</a:t>
            </a:r>
            <a:r>
              <a:rPr lang="en-US" altLang="zh-CN" sz="2400" b="1" dirty="0">
                <a:solidFill>
                  <a:srgbClr val="000000"/>
                </a:solidFill>
                <a:latin typeface="+mn-ea"/>
              </a:rPr>
              <a:t> f()</a:t>
            </a:r>
          </a:p>
          <a:p>
            <a:r>
              <a:rPr lang="en-US" altLang="zh-CN" sz="2400" b="1" dirty="0">
                <a:solidFill>
                  <a:srgbClr val="00AEF0"/>
                </a:solidFill>
                <a:latin typeface="+mn-ea"/>
              </a:rPr>
              <a:t>2 </a:t>
            </a:r>
            <a:r>
              <a:rPr lang="en-US" altLang="zh-CN" sz="2400" b="1" dirty="0">
                <a:solidFill>
                  <a:srgbClr val="000000"/>
                </a:solidFill>
                <a:latin typeface="+mn-ea"/>
              </a:rPr>
              <a:t>{</a:t>
            </a:r>
          </a:p>
          <a:p>
            <a:r>
              <a:rPr lang="en-US" altLang="zh-CN" sz="2400" b="1" dirty="0">
                <a:solidFill>
                  <a:srgbClr val="00AEF0"/>
                </a:solidFill>
                <a:latin typeface="+mn-ea"/>
              </a:rPr>
              <a:t>3 </a:t>
            </a:r>
            <a:r>
              <a:rPr lang="en-US" altLang="zh-CN" sz="2400" b="1" dirty="0" smtClean="0">
                <a:solidFill>
                  <a:srgbClr val="00AEF0"/>
                </a:solidFill>
                <a:latin typeface="+mn-ea"/>
              </a:rPr>
              <a:t>	</a:t>
            </a:r>
            <a:r>
              <a:rPr lang="en-US" altLang="zh-CN" sz="2400" b="1" dirty="0" smtClean="0">
                <a:solidFill>
                  <a:srgbClr val="000000"/>
                </a:solidFill>
                <a:latin typeface="+mn-ea"/>
              </a:rPr>
              <a:t>static </a:t>
            </a:r>
            <a:r>
              <a:rPr lang="en-US" altLang="zh-CN" sz="2400" b="1" dirty="0" err="1">
                <a:solidFill>
                  <a:srgbClr val="000000"/>
                </a:solidFill>
                <a:latin typeface="+mn-ea"/>
              </a:rPr>
              <a:t>int</a:t>
            </a:r>
            <a:r>
              <a:rPr lang="en-US" altLang="zh-CN" sz="2400" b="1" dirty="0">
                <a:solidFill>
                  <a:srgbClr val="000000"/>
                </a:solidFill>
                <a:latin typeface="+mn-ea"/>
              </a:rPr>
              <a:t> x = 0;</a:t>
            </a:r>
          </a:p>
          <a:p>
            <a:r>
              <a:rPr lang="en-US" altLang="zh-CN" sz="2400" b="1" dirty="0">
                <a:solidFill>
                  <a:srgbClr val="00AEF0"/>
                </a:solidFill>
                <a:latin typeface="+mn-ea"/>
              </a:rPr>
              <a:t>4 </a:t>
            </a:r>
            <a:r>
              <a:rPr lang="en-US" altLang="zh-CN" sz="2400" b="1" dirty="0" smtClean="0">
                <a:solidFill>
                  <a:srgbClr val="00AEF0"/>
                </a:solidFill>
                <a:latin typeface="+mn-ea"/>
              </a:rPr>
              <a:t>	</a:t>
            </a:r>
            <a:r>
              <a:rPr lang="en-US" altLang="zh-CN" sz="2400" b="1" dirty="0" smtClean="0">
                <a:solidFill>
                  <a:srgbClr val="000000"/>
                </a:solidFill>
                <a:latin typeface="+mn-ea"/>
              </a:rPr>
              <a:t>return </a:t>
            </a:r>
            <a:r>
              <a:rPr lang="en-US" altLang="zh-CN" sz="2400" b="1" dirty="0">
                <a:solidFill>
                  <a:srgbClr val="000000"/>
                </a:solidFill>
                <a:latin typeface="+mn-ea"/>
              </a:rPr>
              <a:t>x;</a:t>
            </a:r>
          </a:p>
          <a:p>
            <a:r>
              <a:rPr lang="en-US" altLang="zh-CN" sz="2400" b="1" dirty="0">
                <a:solidFill>
                  <a:srgbClr val="00AEF0"/>
                </a:solidFill>
                <a:latin typeface="+mn-ea"/>
              </a:rPr>
              <a:t>5 </a:t>
            </a:r>
            <a:r>
              <a:rPr lang="en-US" altLang="zh-CN" sz="2400" b="1" dirty="0">
                <a:solidFill>
                  <a:srgbClr val="000000"/>
                </a:solidFill>
                <a:latin typeface="+mn-ea"/>
              </a:rPr>
              <a:t>}</a:t>
            </a:r>
          </a:p>
          <a:p>
            <a:r>
              <a:rPr lang="en-US" altLang="zh-CN" sz="2400" b="1" dirty="0">
                <a:solidFill>
                  <a:srgbClr val="00AEF0"/>
                </a:solidFill>
                <a:latin typeface="+mn-ea"/>
              </a:rPr>
              <a:t>6</a:t>
            </a:r>
          </a:p>
          <a:p>
            <a:r>
              <a:rPr lang="en-US" altLang="zh-CN" sz="2400" b="1" dirty="0">
                <a:solidFill>
                  <a:srgbClr val="00AEF0"/>
                </a:solidFill>
                <a:latin typeface="+mn-ea"/>
              </a:rPr>
              <a:t>7 </a:t>
            </a:r>
            <a:r>
              <a:rPr lang="en-US" altLang="zh-CN" sz="2400" b="1" dirty="0" err="1">
                <a:solidFill>
                  <a:srgbClr val="000000"/>
                </a:solidFill>
                <a:latin typeface="+mn-ea"/>
              </a:rPr>
              <a:t>int</a:t>
            </a:r>
            <a:r>
              <a:rPr lang="en-US" altLang="zh-CN" sz="2400" b="1" dirty="0">
                <a:solidFill>
                  <a:srgbClr val="000000"/>
                </a:solidFill>
                <a:latin typeface="+mn-ea"/>
              </a:rPr>
              <a:t> g()</a:t>
            </a:r>
          </a:p>
          <a:p>
            <a:r>
              <a:rPr lang="en-US" altLang="zh-CN" sz="2400" b="1" dirty="0">
                <a:solidFill>
                  <a:srgbClr val="00AEF0"/>
                </a:solidFill>
                <a:latin typeface="+mn-ea"/>
              </a:rPr>
              <a:t>8 </a:t>
            </a:r>
            <a:r>
              <a:rPr lang="en-US" altLang="zh-CN" sz="2400" b="1" dirty="0">
                <a:solidFill>
                  <a:srgbClr val="000000"/>
                </a:solidFill>
                <a:latin typeface="+mn-ea"/>
              </a:rPr>
              <a:t>{</a:t>
            </a:r>
          </a:p>
          <a:p>
            <a:r>
              <a:rPr lang="en-US" altLang="zh-CN" sz="2400" b="1" dirty="0">
                <a:solidFill>
                  <a:srgbClr val="00AEF0"/>
                </a:solidFill>
                <a:latin typeface="+mn-ea"/>
              </a:rPr>
              <a:t>9 </a:t>
            </a:r>
            <a:r>
              <a:rPr lang="en-US" altLang="zh-CN" sz="2400" b="1" dirty="0" smtClean="0">
                <a:solidFill>
                  <a:srgbClr val="00AEF0"/>
                </a:solidFill>
                <a:latin typeface="+mn-ea"/>
              </a:rPr>
              <a:t>	</a:t>
            </a:r>
            <a:r>
              <a:rPr lang="en-US" altLang="zh-CN" sz="2400" b="1" dirty="0" smtClean="0">
                <a:solidFill>
                  <a:srgbClr val="000000"/>
                </a:solidFill>
                <a:latin typeface="+mn-ea"/>
              </a:rPr>
              <a:t>static </a:t>
            </a:r>
            <a:r>
              <a:rPr lang="en-US" altLang="zh-CN" sz="2400" b="1" dirty="0" err="1">
                <a:solidFill>
                  <a:srgbClr val="000000"/>
                </a:solidFill>
                <a:latin typeface="+mn-ea"/>
              </a:rPr>
              <a:t>int</a:t>
            </a:r>
            <a:r>
              <a:rPr lang="en-US" altLang="zh-CN" sz="2400" b="1" dirty="0">
                <a:solidFill>
                  <a:srgbClr val="000000"/>
                </a:solidFill>
                <a:latin typeface="+mn-ea"/>
              </a:rPr>
              <a:t> x = 1;</a:t>
            </a:r>
          </a:p>
          <a:p>
            <a:r>
              <a:rPr lang="en-US" altLang="zh-CN" sz="2400" b="1" dirty="0">
                <a:solidFill>
                  <a:srgbClr val="00AEF0"/>
                </a:solidFill>
                <a:latin typeface="+mn-ea"/>
              </a:rPr>
              <a:t>10 </a:t>
            </a:r>
            <a:r>
              <a:rPr lang="en-US" altLang="zh-CN" sz="2400" b="1" dirty="0" smtClean="0">
                <a:solidFill>
                  <a:srgbClr val="00AEF0"/>
                </a:solidFill>
                <a:latin typeface="+mn-ea"/>
              </a:rPr>
              <a:t>	</a:t>
            </a:r>
            <a:r>
              <a:rPr lang="en-US" altLang="zh-CN" sz="2400" b="1" dirty="0" smtClean="0">
                <a:solidFill>
                  <a:srgbClr val="000000"/>
                </a:solidFill>
                <a:latin typeface="+mn-ea"/>
              </a:rPr>
              <a:t>return </a:t>
            </a:r>
            <a:r>
              <a:rPr lang="en-US" altLang="zh-CN" sz="2400" b="1" dirty="0">
                <a:solidFill>
                  <a:srgbClr val="000000"/>
                </a:solidFill>
                <a:latin typeface="+mn-ea"/>
              </a:rPr>
              <a:t>x;</a:t>
            </a:r>
          </a:p>
          <a:p>
            <a:r>
              <a:rPr lang="en-US" altLang="zh-CN" sz="2400" b="1" dirty="0">
                <a:solidFill>
                  <a:srgbClr val="00AEF0"/>
                </a:solidFill>
                <a:latin typeface="+mn-ea"/>
              </a:rPr>
              <a:t>11 </a:t>
            </a:r>
            <a:r>
              <a:rPr lang="en-US" altLang="zh-CN" sz="2400" b="1" dirty="0">
                <a:solidFill>
                  <a:srgbClr val="000000"/>
                </a:solidFill>
                <a:latin typeface="+mn-ea"/>
              </a:rPr>
              <a:t>}</a:t>
            </a:r>
            <a:endParaRPr lang="zh-CN" altLang="en-US" sz="2400" b="1" dirty="0">
              <a:latin typeface="+mn-ea"/>
            </a:endParaRPr>
          </a:p>
        </p:txBody>
      </p:sp>
      <p:sp>
        <p:nvSpPr>
          <p:cNvPr id="4" name="文本框 3"/>
          <p:cNvSpPr txBox="1"/>
          <p:nvPr/>
        </p:nvSpPr>
        <p:spPr>
          <a:xfrm>
            <a:off x="10692063" y="941027"/>
            <a:ext cx="890337" cy="461665"/>
          </a:xfrm>
          <a:prstGeom prst="rect">
            <a:avLst/>
          </a:prstGeom>
          <a:noFill/>
        </p:spPr>
        <p:txBody>
          <a:bodyPr wrap="square" rtlCol="0">
            <a:spAutoFit/>
          </a:bodyPr>
          <a:lstStyle/>
          <a:p>
            <a:r>
              <a:rPr lang="en-US" altLang="zh-CN" sz="2400" dirty="0" smtClean="0"/>
              <a:t>x.1</a:t>
            </a:r>
            <a:endParaRPr lang="zh-CN" altLang="en-US" sz="2400" dirty="0"/>
          </a:p>
        </p:txBody>
      </p:sp>
      <p:sp>
        <p:nvSpPr>
          <p:cNvPr id="6" name="文本框 5"/>
          <p:cNvSpPr txBox="1"/>
          <p:nvPr/>
        </p:nvSpPr>
        <p:spPr>
          <a:xfrm>
            <a:off x="10692063" y="3006285"/>
            <a:ext cx="890337" cy="461665"/>
          </a:xfrm>
          <a:prstGeom prst="rect">
            <a:avLst/>
          </a:prstGeom>
          <a:noFill/>
        </p:spPr>
        <p:txBody>
          <a:bodyPr wrap="square" rtlCol="0">
            <a:spAutoFit/>
          </a:bodyPr>
          <a:lstStyle/>
          <a:p>
            <a:r>
              <a:rPr lang="en-US" altLang="zh-CN" sz="2400" dirty="0" smtClean="0"/>
              <a:t>x.2</a:t>
            </a:r>
            <a:endParaRPr lang="zh-CN" altLang="en-US" sz="2400" dirty="0"/>
          </a:p>
        </p:txBody>
      </p:sp>
      <p:sp>
        <p:nvSpPr>
          <p:cNvPr id="5" name="矩形 4"/>
          <p:cNvSpPr/>
          <p:nvPr/>
        </p:nvSpPr>
        <p:spPr>
          <a:xfrm>
            <a:off x="1019507" y="4922424"/>
            <a:ext cx="8662189" cy="1569660"/>
          </a:xfrm>
          <a:prstGeom prst="rect">
            <a:avLst/>
          </a:prstGeom>
          <a:solidFill>
            <a:schemeClr val="accent6">
              <a:lumMod val="20000"/>
              <a:lumOff val="80000"/>
            </a:schemeClr>
          </a:solidFill>
        </p:spPr>
        <p:txBody>
          <a:bodyPr wrap="square">
            <a:spAutoFit/>
          </a:bodyPr>
          <a:lstStyle/>
          <a:p>
            <a:pPr marL="342900" indent="-342900">
              <a:buFont typeface="Wingdings" panose="05000000000000000000" pitchFamily="2" charset="2"/>
              <a:buChar char="ü"/>
            </a:pPr>
            <a:r>
              <a:rPr lang="zh-CN" altLang="en-US" sz="2400" dirty="0" smtClean="0"/>
              <a:t>本地</a:t>
            </a:r>
            <a:r>
              <a:rPr lang="zh-CN" altLang="en-US" sz="2400" dirty="0"/>
              <a:t>符号是作用域的概念</a:t>
            </a:r>
            <a:r>
              <a:rPr lang="zh-CN" altLang="en-US" sz="2400" dirty="0" smtClean="0"/>
              <a:t>；</a:t>
            </a:r>
            <a:endParaRPr lang="en-US" altLang="zh-CN" sz="2400" dirty="0" smtClean="0"/>
          </a:p>
          <a:p>
            <a:pPr marL="342900" indent="-342900">
              <a:buFont typeface="Wingdings" panose="05000000000000000000" pitchFamily="2" charset="2"/>
              <a:buChar char="ü"/>
            </a:pPr>
            <a:r>
              <a:rPr lang="zh-CN" altLang="en-US" sz="2400" dirty="0" smtClean="0"/>
              <a:t>局部变量</a:t>
            </a:r>
            <a:r>
              <a:rPr lang="zh-CN" altLang="en-US" sz="2400" dirty="0"/>
              <a:t>指的是存储空间在堆栈上（又称自动变量</a:t>
            </a:r>
            <a:r>
              <a:rPr lang="zh-CN" altLang="en-US" sz="2400" dirty="0" smtClean="0"/>
              <a:t>）</a:t>
            </a:r>
            <a:endParaRPr lang="en-US" altLang="zh-CN" sz="2400" dirty="0"/>
          </a:p>
          <a:p>
            <a:pPr marL="342900" indent="-342900">
              <a:buFont typeface="Wingdings" panose="05000000000000000000" pitchFamily="2" charset="2"/>
              <a:buChar char="ü"/>
            </a:pPr>
            <a:r>
              <a:rPr lang="zh-CN" altLang="en-US" sz="2400" dirty="0" smtClean="0"/>
              <a:t>带有</a:t>
            </a:r>
            <a:r>
              <a:rPr lang="en-US" altLang="zh-CN" sz="2400" dirty="0"/>
              <a:t>static</a:t>
            </a:r>
            <a:r>
              <a:rPr lang="zh-CN" altLang="en-US" sz="2400" dirty="0"/>
              <a:t>的局部变量</a:t>
            </a:r>
            <a:r>
              <a:rPr lang="en-US" altLang="zh-CN" sz="2400" dirty="0"/>
              <a:t>(</a:t>
            </a:r>
            <a:r>
              <a:rPr lang="zh-CN" altLang="en-US" sz="2400" dirty="0"/>
              <a:t>对应本地符号</a:t>
            </a:r>
            <a:r>
              <a:rPr lang="en-US" altLang="zh-CN" sz="2400" dirty="0" smtClean="0"/>
              <a:t>)</a:t>
            </a:r>
            <a:r>
              <a:rPr lang="zh-CN" altLang="en-US" sz="2400" dirty="0" smtClean="0"/>
              <a:t>不在</a:t>
            </a:r>
            <a:r>
              <a:rPr lang="zh-CN" altLang="en-US" sz="2400" dirty="0"/>
              <a:t>堆栈上</a:t>
            </a:r>
            <a:r>
              <a:rPr lang="zh-CN" altLang="en-US" sz="2400" dirty="0" smtClean="0"/>
              <a:t>，其</a:t>
            </a:r>
            <a:r>
              <a:rPr lang="zh-CN" altLang="en-US" sz="2400" dirty="0"/>
              <a:t>存储类似全局变量而作用域局限于本模块。</a:t>
            </a:r>
            <a:endParaRPr lang="en-US" altLang="zh-CN" sz="2400" dirty="0"/>
          </a:p>
        </p:txBody>
      </p:sp>
      <p:sp>
        <p:nvSpPr>
          <p:cNvPr id="8" name="Rectangle 2"/>
          <p:cNvSpPr>
            <a:spLocks noGrp="1" noChangeArrowheads="1"/>
          </p:cNvSpPr>
          <p:nvPr/>
        </p:nvSpPr>
        <p:spPr>
          <a:xfrm>
            <a:off x="301783" y="868373"/>
            <a:ext cx="8548687" cy="3935147"/>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全局符号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模块m定义的符号可以被其他模块引用。</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例如：非静态C函数和非静态全局变量。</a:t>
            </a:r>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smtClean="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外部符号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由模块m引用但由其他模块定义的全局符号。</a:t>
            </a:r>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smtClean="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本地</a:t>
            </a:r>
            <a:r>
              <a:rPr lang="en-US" altLang="en-GB" dirty="0"/>
              <a:t>(</a:t>
            </a:r>
            <a:r>
              <a:rPr lang="zh-CN" altLang="en-GB" dirty="0">
                <a:ea typeface="宋体" panose="02010600030101010101" pitchFamily="2" charset="-122"/>
              </a:rPr>
              <a:t>局部</a:t>
            </a:r>
            <a:r>
              <a:rPr lang="en-US" altLang="en-GB" dirty="0"/>
              <a:t>)</a:t>
            </a:r>
            <a:r>
              <a:rPr lang="en-GB" dirty="0"/>
              <a:t>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由模块m专门定义和引用的符号。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例如：用静态属性定义的C函数和全局变量。</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b="1" dirty="0" err="1" smtClean="0">
                <a:solidFill>
                  <a:srgbClr val="C00000"/>
                </a:solidFill>
              </a:rPr>
              <a:t>本地链接器符号不是本地程序变量</a:t>
            </a:r>
            <a:r>
              <a:rPr lang="zh-CN" altLang="en-GB" b="1" dirty="0">
                <a:solidFill>
                  <a:srgbClr val="C00000"/>
                </a:solidFill>
                <a:ea typeface="宋体" panose="02010600030101010101" pitchFamily="2" charset="-122"/>
              </a:rPr>
              <a:t>。</a:t>
            </a:r>
          </a:p>
        </p:txBody>
      </p:sp>
      <p:sp>
        <p:nvSpPr>
          <p:cNvPr id="9" name="矩形 8"/>
          <p:cNvSpPr/>
          <p:nvPr/>
        </p:nvSpPr>
        <p:spPr>
          <a:xfrm>
            <a:off x="274856" y="4795106"/>
            <a:ext cx="532779" cy="1815882"/>
          </a:xfrm>
          <a:prstGeom prst="rect">
            <a:avLst/>
          </a:prstGeom>
        </p:spPr>
        <p:txBody>
          <a:bodyPr wrap="square">
            <a:spAutoFit/>
          </a:bodyPr>
          <a:lstStyle/>
          <a:p>
            <a:r>
              <a:rPr lang="zh-CN" altLang="en-US" sz="2800" b="1" dirty="0">
                <a:solidFill>
                  <a:srgbClr val="FF0000"/>
                </a:solidFill>
              </a:rPr>
              <a:t>注意</a:t>
            </a:r>
            <a:r>
              <a:rPr lang="zh-CN" altLang="en-US" sz="2800" b="1" dirty="0" smtClean="0">
                <a:solidFill>
                  <a:srgbClr val="FF0000"/>
                </a:solidFill>
              </a:rPr>
              <a:t>区分</a:t>
            </a:r>
            <a:endParaRPr lang="en-US" altLang="zh-CN" sz="2800" b="1" dirty="0">
              <a:solidFill>
                <a:srgbClr val="FF0000"/>
              </a:solidFill>
            </a:endParaRPr>
          </a:p>
        </p:txBody>
      </p:sp>
      <p:sp>
        <p:nvSpPr>
          <p:cNvPr id="10" name="矩形 9"/>
          <p:cNvSpPr/>
          <p:nvPr/>
        </p:nvSpPr>
        <p:spPr>
          <a:xfrm>
            <a:off x="6354615" y="4382401"/>
            <a:ext cx="5641031" cy="461665"/>
          </a:xfrm>
          <a:prstGeom prst="rect">
            <a:avLst/>
          </a:prstGeom>
        </p:spPr>
        <p:txBody>
          <a:bodyPr wrap="none">
            <a:spAutoFit/>
          </a:bodyPr>
          <a:lstStyle/>
          <a:p>
            <a:r>
              <a:rPr lang="en-US" altLang="zh-CN" sz="2400" dirty="0" err="1">
                <a:solidFill>
                  <a:srgbClr val="FF0000"/>
                </a:solidFill>
              </a:rPr>
              <a:t>编译器为.x的每个定义</a:t>
            </a:r>
            <a:r>
              <a:rPr lang="zh-CN" altLang="en-US" sz="2400" dirty="0">
                <a:solidFill>
                  <a:srgbClr val="FF0000"/>
                </a:solidFill>
              </a:rPr>
              <a:t>在</a:t>
            </a:r>
            <a:r>
              <a:rPr lang="en-US" altLang="zh-CN" sz="2400" dirty="0">
                <a:solidFill>
                  <a:srgbClr val="FF0000"/>
                </a:solidFill>
                <a:sym typeface="+mn-ea"/>
              </a:rPr>
              <a:t>.data</a:t>
            </a:r>
            <a:r>
              <a:rPr lang="zh-CN" altLang="en-US" sz="2400" dirty="0">
                <a:solidFill>
                  <a:srgbClr val="FF0000"/>
                </a:solidFill>
                <a:sym typeface="+mn-ea"/>
              </a:rPr>
              <a:t>中</a:t>
            </a:r>
            <a:r>
              <a:rPr lang="en-US" altLang="zh-CN" sz="2400" dirty="0" err="1">
                <a:solidFill>
                  <a:srgbClr val="FF0000"/>
                </a:solidFill>
              </a:rPr>
              <a:t>分配空间</a:t>
            </a:r>
            <a:endParaRPr lang="en-US" altLang="zh-CN" sz="2400" dirty="0">
              <a:solidFill>
                <a:srgbClr val="FF0000"/>
              </a:solidFill>
            </a:endParaRPr>
          </a:p>
        </p:txBody>
      </p:sp>
    </p:spTree>
    <p:extLst>
      <p:ext uri="{BB962C8B-B14F-4D97-AF65-F5344CB8AC3E}">
        <p14:creationId xmlns:p14="http://schemas.microsoft.com/office/powerpoint/2010/main" val="16028972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300832" y="146654"/>
            <a:ext cx="7591425" cy="762000"/>
          </a:xfrm>
        </p:spPr>
        <p:txBody>
          <a:bodyPr/>
          <a:lstStyle/>
          <a:p>
            <a:pPr algn="l"/>
            <a:r>
              <a:rPr lang="zh-CN" altLang="en-US" sz="2800" dirty="0" smtClean="0"/>
              <a:t>一个</a:t>
            </a:r>
            <a:r>
              <a:rPr lang="en-US" altLang="zh-CN" sz="2800" dirty="0" smtClean="0"/>
              <a:t>C</a:t>
            </a:r>
            <a:r>
              <a:rPr lang="zh-CN" altLang="en-US" sz="2800" dirty="0" smtClean="0"/>
              <a:t>语言程序举例</a:t>
            </a:r>
          </a:p>
        </p:txBody>
      </p:sp>
      <p:sp>
        <p:nvSpPr>
          <p:cNvPr id="594947" name="Rectangle 3"/>
          <p:cNvSpPr>
            <a:spLocks noChangeArrowheads="1"/>
          </p:cNvSpPr>
          <p:nvPr/>
        </p:nvSpPr>
        <p:spPr bwMode="auto">
          <a:xfrm>
            <a:off x="2320926" y="1446213"/>
            <a:ext cx="2479675" cy="2533650"/>
          </a:xfrm>
          <a:prstGeom prst="rect">
            <a:avLst/>
          </a:prstGeom>
          <a:solidFill>
            <a:srgbClr val="F7F5CD"/>
          </a:solidFill>
          <a:ln w="3175">
            <a:solidFill>
              <a:schemeClr val="tx1"/>
            </a:solidFill>
            <a:miter lim="800000"/>
            <a:headEnd/>
            <a:tailEnd/>
          </a:ln>
        </p:spPr>
        <p:txBody>
          <a:bodyPr wrap="none">
            <a:spAutoFit/>
          </a:bodyPr>
          <a:lstStyle/>
          <a:p>
            <a:pPr eaLnBrk="0" hangingPunct="0"/>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[2] = {1, 2};</a:t>
            </a:r>
          </a:p>
          <a:p>
            <a:pPr eaLnBrk="0" hangingPunct="0"/>
            <a:r>
              <a:rPr lang="en-US" altLang="zh-CN" sz="2000" b="1" dirty="0">
                <a:latin typeface="微软雅黑" pitchFamily="34" charset="-122"/>
                <a:ea typeface="微软雅黑" pitchFamily="34" charset="-122"/>
                <a:cs typeface="Courier New" pitchFamily="49" charset="0"/>
              </a:rPr>
              <a:t>void swap(); </a:t>
            </a:r>
          </a:p>
          <a:p>
            <a:pPr eaLnBrk="0" hangingPunct="0"/>
            <a:endParaRPr lang="en-US" altLang="zh-CN" sz="2000" b="1" dirty="0">
              <a:latin typeface="微软雅黑" pitchFamily="34" charset="-122"/>
              <a:ea typeface="微软雅黑" pitchFamily="34" charset="-122"/>
              <a:cs typeface="Courier New" pitchFamily="49" charset="0"/>
            </a:endParaRPr>
          </a:p>
          <a:p>
            <a:pPr eaLnBrk="0" hangingPunct="0"/>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main() </a:t>
            </a:r>
          </a:p>
          <a:p>
            <a:pPr eaLnBrk="0" hangingPunct="0"/>
            <a:r>
              <a:rPr lang="en-US" altLang="zh-CN" sz="2000" b="1" dirty="0">
                <a:latin typeface="微软雅黑" pitchFamily="34" charset="-122"/>
                <a:ea typeface="微软雅黑" pitchFamily="34" charset="-122"/>
                <a:cs typeface="Courier New" pitchFamily="49" charset="0"/>
              </a:rPr>
              <a:t>{</a:t>
            </a:r>
          </a:p>
          <a:p>
            <a:pPr eaLnBrk="0" hangingPunct="0"/>
            <a:r>
              <a:rPr lang="en-US" altLang="zh-CN" sz="2000" b="1" dirty="0">
                <a:latin typeface="微软雅黑" pitchFamily="34" charset="-122"/>
                <a:ea typeface="微软雅黑" pitchFamily="34" charset="-122"/>
                <a:cs typeface="Courier New" pitchFamily="49" charset="0"/>
              </a:rPr>
              <a:t>  swap();</a:t>
            </a:r>
          </a:p>
          <a:p>
            <a:pPr eaLnBrk="0" hangingPunct="0"/>
            <a:r>
              <a:rPr lang="en-US" altLang="zh-CN" sz="2000" b="1" dirty="0">
                <a:latin typeface="微软雅黑" pitchFamily="34" charset="-122"/>
                <a:ea typeface="微软雅黑" pitchFamily="34" charset="-122"/>
                <a:cs typeface="Courier New" pitchFamily="49" charset="0"/>
              </a:rPr>
              <a:t>  return 0;</a:t>
            </a:r>
          </a:p>
          <a:p>
            <a:pPr eaLnBrk="0" hangingPunct="0"/>
            <a:r>
              <a:rPr lang="en-US" altLang="zh-CN" sz="2000" b="1" dirty="0">
                <a:latin typeface="微软雅黑" pitchFamily="34" charset="-122"/>
                <a:ea typeface="微软雅黑" pitchFamily="34" charset="-122"/>
                <a:cs typeface="Courier New" pitchFamily="49" charset="0"/>
              </a:rPr>
              <a:t>} </a:t>
            </a:r>
          </a:p>
        </p:txBody>
      </p:sp>
      <p:sp>
        <p:nvSpPr>
          <p:cNvPr id="594948" name="Rectangle 4"/>
          <p:cNvSpPr>
            <a:spLocks noChangeArrowheads="1"/>
          </p:cNvSpPr>
          <p:nvPr/>
        </p:nvSpPr>
        <p:spPr bwMode="auto">
          <a:xfrm>
            <a:off x="2286000" y="877889"/>
            <a:ext cx="1195388" cy="460375"/>
          </a:xfrm>
          <a:prstGeom prst="rect">
            <a:avLst/>
          </a:prstGeom>
          <a:noFill/>
          <a:ln w="3175">
            <a:solidFill>
              <a:schemeClr val="bg1"/>
            </a:solidFill>
            <a:miter lim="800000"/>
            <a:headEnd/>
            <a:tailEnd/>
          </a:ln>
        </p:spPr>
        <p:txBody>
          <a:bodyPr wrap="none">
            <a:spAutoFit/>
          </a:bodyPr>
          <a:lstStyle/>
          <a:p>
            <a:pPr eaLnBrk="0" hangingPunct="0"/>
            <a:r>
              <a:rPr lang="en-US" altLang="zh-CN" sz="2400" b="1" dirty="0" err="1">
                <a:solidFill>
                  <a:srgbClr val="0066FF"/>
                </a:solidFill>
                <a:latin typeface="微软雅黑" pitchFamily="34" charset="-122"/>
                <a:ea typeface="微软雅黑" pitchFamily="34" charset="-122"/>
                <a:cs typeface="Courier New" pitchFamily="49" charset="0"/>
              </a:rPr>
              <a:t>main.c</a:t>
            </a:r>
            <a:endParaRPr lang="en-US" altLang="zh-CN" sz="2400" b="1" dirty="0">
              <a:solidFill>
                <a:srgbClr val="0066FF"/>
              </a:solidFill>
              <a:latin typeface="微软雅黑" pitchFamily="34" charset="-122"/>
              <a:ea typeface="微软雅黑" pitchFamily="34" charset="-122"/>
              <a:cs typeface="Courier New" pitchFamily="49" charset="0"/>
            </a:endParaRPr>
          </a:p>
        </p:txBody>
      </p:sp>
      <p:sp>
        <p:nvSpPr>
          <p:cNvPr id="594949" name="Rectangle 5"/>
          <p:cNvSpPr>
            <a:spLocks noChangeArrowheads="1"/>
          </p:cNvSpPr>
          <p:nvPr/>
        </p:nvSpPr>
        <p:spPr bwMode="auto">
          <a:xfrm>
            <a:off x="6172201" y="792164"/>
            <a:ext cx="1222375" cy="460375"/>
          </a:xfrm>
          <a:prstGeom prst="rect">
            <a:avLst/>
          </a:prstGeom>
          <a:noFill/>
          <a:ln w="3175">
            <a:solidFill>
              <a:schemeClr val="bg1"/>
            </a:solidFill>
            <a:miter lim="800000"/>
            <a:headEnd/>
            <a:tailEnd/>
          </a:ln>
        </p:spPr>
        <p:txBody>
          <a:bodyPr wrap="none">
            <a:spAutoFit/>
          </a:bodyPr>
          <a:lstStyle/>
          <a:p>
            <a:pPr eaLnBrk="0" hangingPunct="0"/>
            <a:r>
              <a:rPr lang="en-US" altLang="zh-CN" sz="2400" b="1" dirty="0" err="1">
                <a:solidFill>
                  <a:srgbClr val="0066FF"/>
                </a:solidFill>
                <a:latin typeface="微软雅黑" pitchFamily="34" charset="-122"/>
                <a:ea typeface="微软雅黑" pitchFamily="34" charset="-122"/>
                <a:cs typeface="Courier New" pitchFamily="49" charset="0"/>
              </a:rPr>
              <a:t>swap.c</a:t>
            </a:r>
            <a:endParaRPr lang="en-US" altLang="zh-CN" sz="2400" b="1" dirty="0">
              <a:solidFill>
                <a:srgbClr val="0066FF"/>
              </a:solidFill>
              <a:latin typeface="微软雅黑" pitchFamily="34" charset="-122"/>
              <a:ea typeface="微软雅黑" pitchFamily="34" charset="-122"/>
              <a:cs typeface="Courier New" pitchFamily="49" charset="0"/>
            </a:endParaRPr>
          </a:p>
        </p:txBody>
      </p:sp>
      <p:sp>
        <p:nvSpPr>
          <p:cNvPr id="594950" name="Rectangle 6"/>
          <p:cNvSpPr>
            <a:spLocks noChangeArrowheads="1"/>
          </p:cNvSpPr>
          <p:nvPr/>
        </p:nvSpPr>
        <p:spPr bwMode="auto">
          <a:xfrm>
            <a:off x="6059489" y="1289050"/>
            <a:ext cx="3665537" cy="3600986"/>
          </a:xfrm>
          <a:prstGeom prst="rect">
            <a:avLst/>
          </a:prstGeom>
          <a:solidFill>
            <a:srgbClr val="DBF2DA"/>
          </a:solidFill>
          <a:ln w="3175">
            <a:solidFill>
              <a:schemeClr val="tx1"/>
            </a:solidFill>
            <a:miter lim="800000"/>
            <a:headEnd/>
            <a:tailEnd/>
          </a:ln>
        </p:spPr>
        <p:txBody>
          <a:bodyPr>
            <a:spAutoFit/>
          </a:bodyPr>
          <a:lstStyle/>
          <a:p>
            <a:pPr eaLnBrk="0" hangingPunct="0">
              <a:lnSpc>
                <a:spcPct val="95000"/>
              </a:lnSpc>
            </a:pPr>
            <a:r>
              <a:rPr lang="en-US" altLang="zh-CN" sz="2000" b="1">
                <a:latin typeface="微软雅黑" pitchFamily="34" charset="-122"/>
                <a:ea typeface="微软雅黑" pitchFamily="34" charset="-122"/>
                <a:cs typeface="Courier New" pitchFamily="49" charset="0"/>
              </a:rPr>
              <a:t>extern int buf[]; </a:t>
            </a:r>
          </a:p>
          <a:p>
            <a:pPr eaLnBrk="0" hangingPunct="0">
              <a:lnSpc>
                <a:spcPct val="95000"/>
              </a:lnSpc>
            </a:pPr>
            <a:r>
              <a:rPr lang="en-US" altLang="zh-CN" sz="1000" b="1">
                <a:latin typeface="微软雅黑" pitchFamily="34" charset="-122"/>
                <a:ea typeface="微软雅黑" pitchFamily="34" charset="-122"/>
                <a:cs typeface="Courier New" pitchFamily="49" charset="0"/>
              </a:rPr>
              <a:t> </a:t>
            </a:r>
          </a:p>
          <a:p>
            <a:pPr eaLnBrk="0" hangingPunct="0">
              <a:lnSpc>
                <a:spcPct val="95000"/>
              </a:lnSpc>
            </a:pPr>
            <a:r>
              <a:rPr lang="en-US" altLang="zh-CN" sz="2000" b="1">
                <a:latin typeface="微软雅黑" pitchFamily="34" charset="-122"/>
                <a:ea typeface="微软雅黑" pitchFamily="34" charset="-122"/>
                <a:cs typeface="Courier New" pitchFamily="49" charset="0"/>
              </a:rPr>
              <a:t>int *bufp0 = &amp;buf[0];</a:t>
            </a:r>
          </a:p>
          <a:p>
            <a:pPr eaLnBrk="0" hangingPunct="0">
              <a:lnSpc>
                <a:spcPct val="95000"/>
              </a:lnSpc>
            </a:pPr>
            <a:r>
              <a:rPr lang="en-US" altLang="zh-CN" sz="2000" b="1">
                <a:latin typeface="微软雅黑" pitchFamily="34" charset="-122"/>
                <a:ea typeface="微软雅黑" pitchFamily="34" charset="-122"/>
                <a:cs typeface="Courier New" pitchFamily="49" charset="0"/>
              </a:rPr>
              <a:t>static int *bufp1;</a:t>
            </a:r>
          </a:p>
          <a:p>
            <a:pPr eaLnBrk="0" hangingPunct="0">
              <a:lnSpc>
                <a:spcPct val="95000"/>
              </a:lnSpc>
            </a:pPr>
            <a:endParaRPr lang="en-US" altLang="zh-CN" sz="1000" b="1">
              <a:solidFill>
                <a:srgbClr val="F7F5CD"/>
              </a:solidFill>
              <a:latin typeface="微软雅黑" pitchFamily="34" charset="-122"/>
              <a:ea typeface="微软雅黑" pitchFamily="34" charset="-122"/>
              <a:cs typeface="Courier New" pitchFamily="49" charset="0"/>
            </a:endParaRPr>
          </a:p>
          <a:p>
            <a:pPr eaLnBrk="0" hangingPunct="0">
              <a:lnSpc>
                <a:spcPct val="95000"/>
              </a:lnSpc>
            </a:pPr>
            <a:r>
              <a:rPr lang="en-US" altLang="zh-CN" sz="2000" b="1">
                <a:latin typeface="微软雅黑" pitchFamily="34" charset="-122"/>
                <a:ea typeface="微软雅黑" pitchFamily="34" charset="-122"/>
                <a:cs typeface="Courier New" pitchFamily="49" charset="0"/>
              </a:rPr>
              <a:t>void swap()</a:t>
            </a:r>
          </a:p>
          <a:p>
            <a:pPr eaLnBrk="0" hangingPunct="0">
              <a:lnSpc>
                <a:spcPct val="95000"/>
              </a:lnSpc>
            </a:pPr>
            <a:r>
              <a:rPr lang="en-US" altLang="zh-CN" sz="2000" b="1">
                <a:latin typeface="微软雅黑" pitchFamily="34" charset="-122"/>
                <a:ea typeface="微软雅黑" pitchFamily="34" charset="-122"/>
                <a:cs typeface="Courier New" pitchFamily="49" charset="0"/>
              </a:rPr>
              <a:t>{</a:t>
            </a:r>
          </a:p>
          <a:p>
            <a:pPr eaLnBrk="0" hangingPunct="0">
              <a:lnSpc>
                <a:spcPct val="95000"/>
              </a:lnSpc>
            </a:pPr>
            <a:r>
              <a:rPr lang="en-US" altLang="zh-CN" sz="2000" b="1">
                <a:latin typeface="微软雅黑" pitchFamily="34" charset="-122"/>
                <a:ea typeface="微软雅黑" pitchFamily="34" charset="-122"/>
                <a:cs typeface="Courier New" pitchFamily="49" charset="0"/>
              </a:rPr>
              <a:t>   int temp;</a:t>
            </a:r>
          </a:p>
          <a:p>
            <a:pPr eaLnBrk="0" hangingPunct="0">
              <a:lnSpc>
                <a:spcPct val="95000"/>
              </a:lnSpc>
            </a:pPr>
            <a:r>
              <a:rPr lang="en-US" altLang="zh-CN" sz="2000" b="1">
                <a:latin typeface="微软雅黑" pitchFamily="34" charset="-122"/>
                <a:ea typeface="微软雅黑" pitchFamily="34" charset="-122"/>
                <a:cs typeface="Courier New" pitchFamily="49" charset="0"/>
              </a:rPr>
              <a:t>   bufp1 = &amp;buf[1];</a:t>
            </a:r>
          </a:p>
          <a:p>
            <a:pPr eaLnBrk="0" hangingPunct="0">
              <a:lnSpc>
                <a:spcPct val="95000"/>
              </a:lnSpc>
            </a:pPr>
            <a:r>
              <a:rPr lang="en-US" altLang="zh-CN" sz="2000" b="1">
                <a:latin typeface="微软雅黑" pitchFamily="34" charset="-122"/>
                <a:ea typeface="微软雅黑" pitchFamily="34" charset="-122"/>
                <a:cs typeface="Courier New" pitchFamily="49" charset="0"/>
              </a:rPr>
              <a:t>   temp = *bufp0;</a:t>
            </a:r>
          </a:p>
          <a:p>
            <a:pPr eaLnBrk="0" hangingPunct="0">
              <a:lnSpc>
                <a:spcPct val="95000"/>
              </a:lnSpc>
            </a:pPr>
            <a:r>
              <a:rPr lang="en-US" altLang="zh-CN" sz="2000" b="1">
                <a:latin typeface="微软雅黑" pitchFamily="34" charset="-122"/>
                <a:ea typeface="微软雅黑" pitchFamily="34" charset="-122"/>
                <a:cs typeface="Courier New" pitchFamily="49" charset="0"/>
              </a:rPr>
              <a:t>   *bufp0 = *bufp1;</a:t>
            </a:r>
          </a:p>
          <a:p>
            <a:pPr eaLnBrk="0" hangingPunct="0">
              <a:lnSpc>
                <a:spcPct val="95000"/>
              </a:lnSpc>
            </a:pPr>
            <a:r>
              <a:rPr lang="en-US" altLang="zh-CN" sz="2000" b="1">
                <a:latin typeface="微软雅黑" pitchFamily="34" charset="-122"/>
                <a:ea typeface="微软雅黑" pitchFamily="34" charset="-122"/>
                <a:cs typeface="Courier New" pitchFamily="49" charset="0"/>
              </a:rPr>
              <a:t>   *bufp1 = temp;</a:t>
            </a:r>
          </a:p>
          <a:p>
            <a:pPr eaLnBrk="0" hangingPunct="0">
              <a:lnSpc>
                <a:spcPct val="95000"/>
              </a:lnSpc>
            </a:pPr>
            <a:r>
              <a:rPr lang="en-US" altLang="zh-CN" sz="2000" b="1">
                <a:latin typeface="微软雅黑" pitchFamily="34" charset="-122"/>
                <a:ea typeface="微软雅黑" pitchFamily="34" charset="-122"/>
                <a:cs typeface="Courier New" pitchFamily="49" charset="0"/>
              </a:rPr>
              <a:t>}</a:t>
            </a:r>
          </a:p>
        </p:txBody>
      </p:sp>
      <p:sp>
        <p:nvSpPr>
          <p:cNvPr id="594952" name="Text Box 8"/>
          <p:cNvSpPr txBox="1">
            <a:spLocks noChangeArrowheads="1"/>
          </p:cNvSpPr>
          <p:nvPr/>
        </p:nvSpPr>
        <p:spPr bwMode="auto">
          <a:xfrm>
            <a:off x="1741489" y="5403850"/>
            <a:ext cx="7343775" cy="427038"/>
          </a:xfrm>
          <a:prstGeom prst="rect">
            <a:avLst/>
          </a:prstGeom>
          <a:noFill/>
          <a:ln w="9525">
            <a:noFill/>
            <a:miter lim="800000"/>
            <a:headEnd/>
            <a:tailEnd/>
          </a:ln>
          <a:effectLst/>
        </p:spPr>
        <p:txBody>
          <a:bodyPr>
            <a:spAutoFit/>
          </a:bodyPr>
          <a:lstStyle/>
          <a:p>
            <a:pPr>
              <a:spcBef>
                <a:spcPct val="50000"/>
              </a:spcBef>
            </a:pPr>
            <a:r>
              <a:rPr lang="zh-CN" altLang="en-US" sz="2200" b="1" dirty="0">
                <a:ea typeface="微软雅黑" pitchFamily="34" charset="-122"/>
              </a:rPr>
              <a:t>你能说出哪些是</a:t>
            </a:r>
            <a:r>
              <a:rPr lang="zh-CN" altLang="en-US" sz="2200" b="1" dirty="0">
                <a:solidFill>
                  <a:srgbClr val="FF0000"/>
                </a:solidFill>
                <a:ea typeface="微软雅黑" pitchFamily="34" charset="-122"/>
              </a:rPr>
              <a:t>链接符号定义</a:t>
            </a:r>
            <a:r>
              <a:rPr lang="zh-CN" altLang="en-US" sz="2200" b="1" dirty="0">
                <a:ea typeface="微软雅黑" pitchFamily="34" charset="-122"/>
              </a:rPr>
              <a:t>？哪些是</a:t>
            </a:r>
            <a:r>
              <a:rPr lang="zh-CN" altLang="en-US" sz="2200" b="1" dirty="0">
                <a:solidFill>
                  <a:srgbClr val="FF0000"/>
                </a:solidFill>
                <a:ea typeface="微软雅黑" pitchFamily="34" charset="-122"/>
              </a:rPr>
              <a:t>链接符号的引用</a:t>
            </a:r>
            <a:r>
              <a:rPr lang="zh-CN" altLang="en-US" sz="2200" b="1" dirty="0">
                <a:ea typeface="微软雅黑" pitchFamily="34" charset="-122"/>
              </a:rPr>
              <a:t>？</a:t>
            </a:r>
          </a:p>
        </p:txBody>
      </p:sp>
      <p:sp>
        <p:nvSpPr>
          <p:cNvPr id="594959" name="Text Box 15"/>
          <p:cNvSpPr txBox="1">
            <a:spLocks noChangeArrowheads="1"/>
          </p:cNvSpPr>
          <p:nvPr/>
        </p:nvSpPr>
        <p:spPr bwMode="auto">
          <a:xfrm>
            <a:off x="1784351" y="6037263"/>
            <a:ext cx="8069263" cy="707886"/>
          </a:xfrm>
          <a:prstGeom prst="rect">
            <a:avLst/>
          </a:prstGeom>
          <a:noFill/>
          <a:ln w="9525">
            <a:noFill/>
            <a:miter lim="800000"/>
            <a:headEnd/>
            <a:tailEnd/>
          </a:ln>
          <a:effectLst/>
        </p:spPr>
        <p:txBody>
          <a:bodyPr>
            <a:spAutoFit/>
          </a:bodyPr>
          <a:lstStyle/>
          <a:p>
            <a:pPr>
              <a:spcBef>
                <a:spcPct val="50000"/>
              </a:spcBef>
            </a:pPr>
            <a:r>
              <a:rPr lang="zh-CN" altLang="en-US" sz="2000" b="1" dirty="0">
                <a:solidFill>
                  <a:srgbClr val="3366FF"/>
                </a:solidFill>
                <a:ea typeface="微软雅黑" pitchFamily="34" charset="-122"/>
              </a:rPr>
              <a:t>局部变量</a:t>
            </a:r>
            <a:r>
              <a:rPr lang="en-US" altLang="zh-CN" sz="2000" b="1" dirty="0">
                <a:solidFill>
                  <a:srgbClr val="CC0066"/>
                </a:solidFill>
                <a:ea typeface="微软雅黑" pitchFamily="34" charset="-122"/>
              </a:rPr>
              <a:t>temp</a:t>
            </a:r>
            <a:r>
              <a:rPr lang="zh-CN" altLang="en-US" sz="2000" b="1" dirty="0">
                <a:solidFill>
                  <a:srgbClr val="3366FF"/>
                </a:solidFill>
                <a:ea typeface="微软雅黑" pitchFamily="34" charset="-122"/>
              </a:rPr>
              <a:t>分配在栈中，不会在过程外被引用，因此不是链接符号定义，仅是编译符号</a:t>
            </a:r>
          </a:p>
        </p:txBody>
      </p:sp>
      <p:grpSp>
        <p:nvGrpSpPr>
          <p:cNvPr id="2" name="组合 1"/>
          <p:cNvGrpSpPr/>
          <p:nvPr/>
        </p:nvGrpSpPr>
        <p:grpSpPr>
          <a:xfrm>
            <a:off x="2714625" y="1611314"/>
            <a:ext cx="5718176" cy="3889375"/>
            <a:chOff x="2714625" y="1611314"/>
            <a:chExt cx="5718176" cy="3889375"/>
          </a:xfrm>
        </p:grpSpPr>
        <p:sp>
          <p:nvSpPr>
            <p:cNvPr id="594953" name="Line 9"/>
            <p:cNvSpPr>
              <a:spLocks noChangeShapeType="1"/>
            </p:cNvSpPr>
            <p:nvPr/>
          </p:nvSpPr>
          <p:spPr bwMode="auto">
            <a:xfrm flipH="1" flipV="1">
              <a:off x="2919414" y="1727201"/>
              <a:ext cx="1609725" cy="3730625"/>
            </a:xfrm>
            <a:prstGeom prst="line">
              <a:avLst/>
            </a:prstGeom>
            <a:noFill/>
            <a:ln w="28575">
              <a:solidFill>
                <a:srgbClr val="CC0066"/>
              </a:solidFill>
              <a:round/>
              <a:headEnd/>
              <a:tailEnd type="triangle" w="med" len="med"/>
            </a:ln>
            <a:effectLst/>
          </p:spPr>
          <p:txBody>
            <a:bodyPr/>
            <a:lstStyle/>
            <a:p>
              <a:endParaRPr lang="zh-CN" altLang="en-US"/>
            </a:p>
          </p:txBody>
        </p:sp>
        <p:sp>
          <p:nvSpPr>
            <p:cNvPr id="594954" name="Line 10"/>
            <p:cNvSpPr>
              <a:spLocks noChangeShapeType="1"/>
            </p:cNvSpPr>
            <p:nvPr/>
          </p:nvSpPr>
          <p:spPr bwMode="auto">
            <a:xfrm flipH="1" flipV="1">
              <a:off x="2974976" y="2684463"/>
              <a:ext cx="1452563" cy="2773362"/>
            </a:xfrm>
            <a:prstGeom prst="line">
              <a:avLst/>
            </a:prstGeom>
            <a:noFill/>
            <a:ln w="28575">
              <a:solidFill>
                <a:srgbClr val="CC0066"/>
              </a:solidFill>
              <a:round/>
              <a:headEnd/>
              <a:tailEnd type="triangle" w="med" len="med"/>
            </a:ln>
            <a:effectLst/>
          </p:spPr>
          <p:txBody>
            <a:bodyPr/>
            <a:lstStyle/>
            <a:p>
              <a:endParaRPr lang="zh-CN" altLang="en-US"/>
            </a:p>
          </p:txBody>
        </p:sp>
        <p:sp>
          <p:nvSpPr>
            <p:cNvPr id="594955" name="Line 11"/>
            <p:cNvSpPr>
              <a:spLocks noChangeShapeType="1"/>
            </p:cNvSpPr>
            <p:nvPr/>
          </p:nvSpPr>
          <p:spPr bwMode="auto">
            <a:xfrm flipV="1">
              <a:off x="4572000" y="1611314"/>
              <a:ext cx="2959100" cy="3817937"/>
            </a:xfrm>
            <a:prstGeom prst="line">
              <a:avLst/>
            </a:prstGeom>
            <a:noFill/>
            <a:ln w="28575">
              <a:solidFill>
                <a:srgbClr val="CC0066"/>
              </a:solidFill>
              <a:round/>
              <a:headEnd/>
              <a:tailEnd type="triangle" w="med" len="med"/>
            </a:ln>
            <a:effectLst/>
          </p:spPr>
          <p:txBody>
            <a:bodyPr/>
            <a:lstStyle/>
            <a:p>
              <a:endParaRPr lang="zh-CN" altLang="en-US"/>
            </a:p>
          </p:txBody>
        </p:sp>
        <p:sp>
          <p:nvSpPr>
            <p:cNvPr id="594956" name="Line 12"/>
            <p:cNvSpPr>
              <a:spLocks noChangeShapeType="1"/>
            </p:cNvSpPr>
            <p:nvPr/>
          </p:nvSpPr>
          <p:spPr bwMode="auto">
            <a:xfrm flipV="1">
              <a:off x="4514850" y="1989139"/>
              <a:ext cx="2306638" cy="3424237"/>
            </a:xfrm>
            <a:prstGeom prst="line">
              <a:avLst/>
            </a:prstGeom>
            <a:noFill/>
            <a:ln w="28575">
              <a:solidFill>
                <a:srgbClr val="CC0066"/>
              </a:solidFill>
              <a:round/>
              <a:headEnd/>
              <a:tailEnd type="triangle" w="med" len="med"/>
            </a:ln>
            <a:effectLst/>
          </p:spPr>
          <p:txBody>
            <a:bodyPr/>
            <a:lstStyle/>
            <a:p>
              <a:endParaRPr lang="zh-CN" altLang="en-US"/>
            </a:p>
          </p:txBody>
        </p:sp>
        <p:sp>
          <p:nvSpPr>
            <p:cNvPr id="594957" name="Line 13"/>
            <p:cNvSpPr>
              <a:spLocks noChangeShapeType="1"/>
            </p:cNvSpPr>
            <p:nvPr/>
          </p:nvSpPr>
          <p:spPr bwMode="auto">
            <a:xfrm flipV="1">
              <a:off x="4687889" y="2351088"/>
              <a:ext cx="3208337" cy="3136900"/>
            </a:xfrm>
            <a:prstGeom prst="line">
              <a:avLst/>
            </a:prstGeom>
            <a:noFill/>
            <a:ln w="28575">
              <a:solidFill>
                <a:srgbClr val="CC0066"/>
              </a:solidFill>
              <a:round/>
              <a:headEnd/>
              <a:tailEnd type="triangle" w="med" len="med"/>
            </a:ln>
            <a:effectLst/>
          </p:spPr>
          <p:txBody>
            <a:bodyPr/>
            <a:lstStyle/>
            <a:p>
              <a:endParaRPr lang="zh-CN" altLang="en-US"/>
            </a:p>
          </p:txBody>
        </p:sp>
        <p:sp>
          <p:nvSpPr>
            <p:cNvPr id="594958" name="Line 14"/>
            <p:cNvSpPr>
              <a:spLocks noChangeShapeType="1"/>
            </p:cNvSpPr>
            <p:nvPr/>
          </p:nvSpPr>
          <p:spPr bwMode="auto">
            <a:xfrm flipV="1">
              <a:off x="4645026" y="2771775"/>
              <a:ext cx="2424113" cy="2641600"/>
            </a:xfrm>
            <a:prstGeom prst="line">
              <a:avLst/>
            </a:prstGeom>
            <a:noFill/>
            <a:ln w="28575">
              <a:solidFill>
                <a:srgbClr val="CC0066"/>
              </a:solidFill>
              <a:round/>
              <a:headEnd/>
              <a:tailEnd type="triangle" w="med" len="med"/>
            </a:ln>
            <a:effectLst/>
          </p:spPr>
          <p:txBody>
            <a:bodyPr/>
            <a:lstStyle/>
            <a:p>
              <a:endParaRPr lang="zh-CN" altLang="en-US"/>
            </a:p>
          </p:txBody>
        </p:sp>
        <p:sp>
          <p:nvSpPr>
            <p:cNvPr id="594960" name="Line 16"/>
            <p:cNvSpPr>
              <a:spLocks noChangeShapeType="1"/>
            </p:cNvSpPr>
            <p:nvPr/>
          </p:nvSpPr>
          <p:spPr bwMode="auto">
            <a:xfrm flipH="1" flipV="1">
              <a:off x="2714625" y="3279776"/>
              <a:ext cx="4281488" cy="2220913"/>
            </a:xfrm>
            <a:prstGeom prst="line">
              <a:avLst/>
            </a:prstGeom>
            <a:noFill/>
            <a:ln w="28575">
              <a:solidFill>
                <a:srgbClr val="0066CC"/>
              </a:solidFill>
              <a:round/>
              <a:headEnd/>
              <a:tailEnd type="triangle" w="med" len="med"/>
            </a:ln>
            <a:effectLst/>
          </p:spPr>
          <p:txBody>
            <a:bodyPr/>
            <a:lstStyle/>
            <a:p>
              <a:endParaRPr lang="zh-CN" altLang="en-US"/>
            </a:p>
          </p:txBody>
        </p:sp>
        <p:sp>
          <p:nvSpPr>
            <p:cNvPr id="594961" name="Line 17"/>
            <p:cNvSpPr>
              <a:spLocks noChangeShapeType="1"/>
            </p:cNvSpPr>
            <p:nvPr/>
          </p:nvSpPr>
          <p:spPr bwMode="auto">
            <a:xfrm flipV="1">
              <a:off x="7038976" y="2032001"/>
              <a:ext cx="1393825" cy="3395663"/>
            </a:xfrm>
            <a:prstGeom prst="line">
              <a:avLst/>
            </a:prstGeom>
            <a:noFill/>
            <a:ln w="28575">
              <a:solidFill>
                <a:srgbClr val="0066CC"/>
              </a:solidFill>
              <a:round/>
              <a:headEnd/>
              <a:tailEnd type="triangle" w="med" len="med"/>
            </a:ln>
            <a:effectLst/>
          </p:spPr>
          <p:txBody>
            <a:bodyPr/>
            <a:lstStyle/>
            <a:p>
              <a:endParaRPr lang="zh-CN" altLang="en-US"/>
            </a:p>
          </p:txBody>
        </p:sp>
        <p:sp>
          <p:nvSpPr>
            <p:cNvPr id="594962" name="Line 18"/>
            <p:cNvSpPr>
              <a:spLocks noChangeShapeType="1"/>
            </p:cNvSpPr>
            <p:nvPr/>
          </p:nvSpPr>
          <p:spPr bwMode="auto">
            <a:xfrm flipV="1">
              <a:off x="7126289" y="3584576"/>
              <a:ext cx="942975" cy="1800225"/>
            </a:xfrm>
            <a:prstGeom prst="line">
              <a:avLst/>
            </a:prstGeom>
            <a:noFill/>
            <a:ln w="28575">
              <a:solidFill>
                <a:srgbClr val="0066CC"/>
              </a:solidFill>
              <a:round/>
              <a:headEnd/>
              <a:tailEnd type="triangle" w="med" len="med"/>
            </a:ln>
            <a:effectLst/>
          </p:spPr>
          <p:txBody>
            <a:bodyPr/>
            <a:lstStyle/>
            <a:p>
              <a:endParaRPr lang="zh-CN" altLang="en-US"/>
            </a:p>
          </p:txBody>
        </p:sp>
        <p:sp>
          <p:nvSpPr>
            <p:cNvPr id="594963" name="Line 19"/>
            <p:cNvSpPr>
              <a:spLocks noChangeShapeType="1"/>
            </p:cNvSpPr>
            <p:nvPr/>
          </p:nvSpPr>
          <p:spPr bwMode="auto">
            <a:xfrm flipV="1">
              <a:off x="7219950" y="3894138"/>
              <a:ext cx="941388" cy="1509712"/>
            </a:xfrm>
            <a:prstGeom prst="line">
              <a:avLst/>
            </a:prstGeom>
            <a:noFill/>
            <a:ln w="28575">
              <a:solidFill>
                <a:srgbClr val="0066CC"/>
              </a:solidFill>
              <a:round/>
              <a:headEnd/>
              <a:tailEnd type="triangle" w="med" len="med"/>
            </a:ln>
            <a:effectLst/>
          </p:spPr>
          <p:txBody>
            <a:bodyPr/>
            <a:lstStyle/>
            <a:p>
              <a:endParaRPr lang="zh-CN" altLang="en-US"/>
            </a:p>
          </p:txBody>
        </p:sp>
        <p:sp>
          <p:nvSpPr>
            <p:cNvPr id="594964" name="Line 20"/>
            <p:cNvSpPr>
              <a:spLocks noChangeShapeType="1"/>
            </p:cNvSpPr>
            <p:nvPr/>
          </p:nvSpPr>
          <p:spPr bwMode="auto">
            <a:xfrm flipV="1">
              <a:off x="7291389" y="4198939"/>
              <a:ext cx="871537" cy="1265237"/>
            </a:xfrm>
            <a:prstGeom prst="line">
              <a:avLst/>
            </a:prstGeom>
            <a:noFill/>
            <a:ln w="28575">
              <a:solidFill>
                <a:srgbClr val="0066CC"/>
              </a:solidFill>
              <a:round/>
              <a:headEnd/>
              <a:tailEnd type="triangle" w="med" len="med"/>
            </a:ln>
            <a:effectLst/>
          </p:spPr>
          <p:txBody>
            <a:bodyPr/>
            <a:lstStyle/>
            <a:p>
              <a:endParaRPr lang="zh-CN" altLang="en-US"/>
            </a:p>
          </p:txBody>
        </p:sp>
        <p:sp>
          <p:nvSpPr>
            <p:cNvPr id="594965" name="Line 21"/>
            <p:cNvSpPr>
              <a:spLocks noChangeShapeType="1"/>
            </p:cNvSpPr>
            <p:nvPr/>
          </p:nvSpPr>
          <p:spPr bwMode="auto">
            <a:xfrm flipV="1">
              <a:off x="7010401" y="3598864"/>
              <a:ext cx="42863" cy="1785937"/>
            </a:xfrm>
            <a:prstGeom prst="line">
              <a:avLst/>
            </a:prstGeom>
            <a:noFill/>
            <a:ln w="28575">
              <a:solidFill>
                <a:srgbClr val="0066CC"/>
              </a:solidFill>
              <a:round/>
              <a:headEnd/>
              <a:tailEnd type="triangle" w="med" len="med"/>
            </a:ln>
            <a:effectLst/>
          </p:spPr>
          <p:txBody>
            <a:bodyPr/>
            <a:lstStyle/>
            <a:p>
              <a:endParaRPr lang="zh-CN" altLang="en-US"/>
            </a:p>
          </p:txBody>
        </p:sp>
        <p:sp>
          <p:nvSpPr>
            <p:cNvPr id="594966" name="Line 22"/>
            <p:cNvSpPr>
              <a:spLocks noChangeShapeType="1"/>
            </p:cNvSpPr>
            <p:nvPr/>
          </p:nvSpPr>
          <p:spPr bwMode="auto">
            <a:xfrm flipH="1" flipV="1">
              <a:off x="6637338" y="4170363"/>
              <a:ext cx="349250" cy="1262062"/>
            </a:xfrm>
            <a:prstGeom prst="line">
              <a:avLst/>
            </a:prstGeom>
            <a:noFill/>
            <a:ln w="28575">
              <a:solidFill>
                <a:srgbClr val="0066CC"/>
              </a:solidFill>
              <a:round/>
              <a:headEnd/>
              <a:tailEnd type="triangle" w="med" len="med"/>
            </a:ln>
            <a:effectLst/>
          </p:spPr>
          <p:txBody>
            <a:bodyPr/>
            <a:lstStyle/>
            <a:p>
              <a:endParaRPr lang="zh-CN" altLang="en-US"/>
            </a:p>
          </p:txBody>
        </p:sp>
        <p:sp>
          <p:nvSpPr>
            <p:cNvPr id="594967" name="Line 23"/>
            <p:cNvSpPr>
              <a:spLocks noChangeShapeType="1"/>
            </p:cNvSpPr>
            <p:nvPr/>
          </p:nvSpPr>
          <p:spPr bwMode="auto">
            <a:xfrm flipH="1" flipV="1">
              <a:off x="6580188" y="4473575"/>
              <a:ext cx="347662" cy="915988"/>
            </a:xfrm>
            <a:prstGeom prst="line">
              <a:avLst/>
            </a:prstGeom>
            <a:noFill/>
            <a:ln w="28575">
              <a:solidFill>
                <a:srgbClr val="0066CC"/>
              </a:solidFill>
              <a:round/>
              <a:headEnd/>
              <a:tailEnd type="triangle" w="med" len="med"/>
            </a:ln>
            <a:effectLst/>
          </p:spPr>
          <p:txBody>
            <a:bodyPr/>
            <a:lstStyle/>
            <a:p>
              <a:endParaRPr lang="zh-CN" altLang="en-US"/>
            </a:p>
          </p:txBody>
        </p:sp>
      </p:grpSp>
    </p:spTree>
    <p:extLst>
      <p:ext uri="{BB962C8B-B14F-4D97-AF65-F5344CB8AC3E}">
        <p14:creationId xmlns:p14="http://schemas.microsoft.com/office/powerpoint/2010/main" val="304936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49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949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952" grpId="0"/>
      <p:bldP spid="59495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17</a:t>
            </a:fld>
            <a:endParaRPr lang="zh-CN" altLang="en-US"/>
          </a:p>
        </p:txBody>
      </p:sp>
      <p:sp>
        <p:nvSpPr>
          <p:cNvPr id="3" name="矩形 2"/>
          <p:cNvSpPr/>
          <p:nvPr/>
        </p:nvSpPr>
        <p:spPr>
          <a:xfrm>
            <a:off x="125730" y="125214"/>
            <a:ext cx="11456670" cy="5262979"/>
          </a:xfrm>
          <a:prstGeom prst="rect">
            <a:avLst/>
          </a:prstGeom>
        </p:spPr>
        <p:txBody>
          <a:bodyPr wrap="square">
            <a:spAutoFit/>
          </a:bodyPr>
          <a:lstStyle/>
          <a:p>
            <a:r>
              <a:rPr lang="en-US" altLang="zh-CN" sz="2400" dirty="0"/>
              <a:t>[</a:t>
            </a:r>
            <a:r>
              <a:rPr lang="en-US" altLang="zh-CN" sz="2400" dirty="0" err="1"/>
              <a:t>root@IO</a:t>
            </a:r>
            <a:r>
              <a:rPr lang="en-US" altLang="zh-CN" sz="2400" dirty="0"/>
              <a:t> </a:t>
            </a:r>
            <a:r>
              <a:rPr lang="en-US" altLang="zh-CN" sz="2400" dirty="0" err="1"/>
              <a:t>cs</a:t>
            </a:r>
            <a:r>
              <a:rPr lang="en-US" altLang="zh-CN" sz="2400" dirty="0"/>
              <a:t>]# </a:t>
            </a:r>
            <a:r>
              <a:rPr lang="en-US" altLang="zh-CN" sz="2400" dirty="0" err="1"/>
              <a:t>readelf</a:t>
            </a:r>
            <a:r>
              <a:rPr lang="en-US" altLang="zh-CN" sz="2400" dirty="0"/>
              <a:t> -s </a:t>
            </a:r>
            <a:r>
              <a:rPr lang="en-US" altLang="zh-CN" sz="2400" dirty="0" err="1" smtClean="0"/>
              <a:t>main.o</a:t>
            </a:r>
            <a:endParaRPr lang="en-US" altLang="zh-CN" sz="2400" dirty="0"/>
          </a:p>
          <a:p>
            <a:r>
              <a:rPr lang="en-US" altLang="zh-CN" sz="2400" dirty="0"/>
              <a:t>Symbol table '.</a:t>
            </a:r>
            <a:r>
              <a:rPr lang="en-US" altLang="zh-CN" sz="2400" dirty="0" err="1"/>
              <a:t>symtab</a:t>
            </a:r>
            <a:r>
              <a:rPr lang="en-US" altLang="zh-CN" sz="2400" dirty="0"/>
              <a:t>' contains 11 entries:</a:t>
            </a:r>
          </a:p>
          <a:p>
            <a:r>
              <a:rPr lang="en-US" altLang="zh-CN" sz="2400" dirty="0"/>
              <a:t>   </a:t>
            </a:r>
            <a:r>
              <a:rPr lang="en-US" altLang="zh-CN" sz="2400" dirty="0" err="1"/>
              <a:t>Num</a:t>
            </a:r>
            <a:r>
              <a:rPr lang="en-US" altLang="zh-CN" sz="2400" dirty="0"/>
              <a:t>:    Value          </a:t>
            </a:r>
            <a:r>
              <a:rPr lang="zh-CN" altLang="en-US" sz="2400" dirty="0" smtClean="0"/>
              <a:t>          </a:t>
            </a:r>
            <a:r>
              <a:rPr lang="en-US" altLang="zh-CN" sz="2400" dirty="0" smtClean="0"/>
              <a:t>Size  Type    </a:t>
            </a:r>
            <a:r>
              <a:rPr lang="zh-CN" altLang="en-US" sz="2400" dirty="0" smtClean="0"/>
              <a:t>     </a:t>
            </a:r>
            <a:r>
              <a:rPr lang="en-US" altLang="zh-CN" sz="2400" dirty="0" smtClean="0"/>
              <a:t>Bind   </a:t>
            </a:r>
            <a:r>
              <a:rPr lang="zh-CN" altLang="en-US" sz="2400" dirty="0" smtClean="0"/>
              <a:t>   </a:t>
            </a:r>
            <a:r>
              <a:rPr lang="en-US" altLang="zh-CN" sz="2400" dirty="0" smtClean="0"/>
              <a:t>Vis      </a:t>
            </a:r>
            <a:r>
              <a:rPr lang="zh-CN" altLang="en-US" sz="2400" dirty="0" smtClean="0"/>
              <a:t>  </a:t>
            </a:r>
            <a:r>
              <a:rPr lang="en-US" altLang="zh-CN" sz="2400" dirty="0" err="1" smtClean="0"/>
              <a:t>Ndx</a:t>
            </a:r>
            <a:r>
              <a:rPr lang="en-US" altLang="zh-CN" sz="2400" dirty="0" smtClean="0"/>
              <a:t>  Name</a:t>
            </a:r>
            <a:endParaRPr lang="en-US" altLang="zh-CN" sz="2400" dirty="0"/>
          </a:p>
          <a:p>
            <a:r>
              <a:rPr lang="en-US" altLang="zh-CN" sz="2400" dirty="0"/>
              <a:t>   </a:t>
            </a:r>
            <a:r>
              <a:rPr lang="en-US" altLang="zh-CN" sz="2400" dirty="0" smtClean="0"/>
              <a:t>0</a:t>
            </a:r>
            <a:r>
              <a:rPr lang="en-US" altLang="zh-CN" sz="2400" dirty="0"/>
              <a:t>: 0000000000000000   </a:t>
            </a:r>
            <a:r>
              <a:rPr lang="en-US" altLang="zh-CN" sz="2400" dirty="0" smtClean="0"/>
              <a:t> </a:t>
            </a:r>
            <a:r>
              <a:rPr lang="en-US" altLang="zh-CN" sz="2400" dirty="0"/>
              <a:t>0 </a:t>
            </a:r>
            <a:r>
              <a:rPr lang="en-US" altLang="zh-CN" sz="2400" dirty="0" smtClean="0"/>
              <a:t>  NOTYPE  </a:t>
            </a:r>
            <a:r>
              <a:rPr lang="en-US" altLang="zh-CN" sz="2400" dirty="0"/>
              <a:t>LOCAL  DEFAULT  UND</a:t>
            </a:r>
          </a:p>
          <a:p>
            <a:r>
              <a:rPr lang="en-US" altLang="zh-CN" sz="2400" dirty="0"/>
              <a:t>   </a:t>
            </a:r>
            <a:r>
              <a:rPr lang="en-US" altLang="zh-CN" sz="2400" dirty="0" smtClean="0"/>
              <a:t>1</a:t>
            </a:r>
            <a:r>
              <a:rPr lang="en-US" altLang="zh-CN" sz="2400" dirty="0"/>
              <a:t>: </a:t>
            </a:r>
            <a:r>
              <a:rPr lang="en-US" altLang="zh-CN" sz="2400" dirty="0">
                <a:solidFill>
                  <a:schemeClr val="accent2"/>
                </a:solidFill>
              </a:rPr>
              <a:t>0000000000000000   </a:t>
            </a:r>
            <a:r>
              <a:rPr lang="en-US" altLang="zh-CN" sz="2400" dirty="0" smtClean="0">
                <a:solidFill>
                  <a:schemeClr val="accent2"/>
                </a:solidFill>
              </a:rPr>
              <a:t> </a:t>
            </a:r>
            <a:r>
              <a:rPr lang="en-US" altLang="zh-CN" sz="2400" dirty="0">
                <a:solidFill>
                  <a:schemeClr val="accent2"/>
                </a:solidFill>
              </a:rPr>
              <a:t>0 </a:t>
            </a:r>
            <a:r>
              <a:rPr lang="en-US" altLang="zh-CN" sz="2400" dirty="0" smtClean="0">
                <a:solidFill>
                  <a:schemeClr val="accent2"/>
                </a:solidFill>
              </a:rPr>
              <a:t>    FILE    </a:t>
            </a:r>
            <a:r>
              <a:rPr lang="zh-CN" altLang="en-US" sz="2400" dirty="0" smtClean="0">
                <a:solidFill>
                  <a:schemeClr val="accent2"/>
                </a:solidFill>
              </a:rPr>
              <a:t>   </a:t>
            </a:r>
            <a:r>
              <a:rPr lang="en-US" altLang="zh-CN" sz="2400" dirty="0" smtClean="0">
                <a:solidFill>
                  <a:schemeClr val="accent2"/>
                </a:solidFill>
              </a:rPr>
              <a:t>LOCAL  </a:t>
            </a:r>
            <a:r>
              <a:rPr lang="en-US" altLang="zh-CN" sz="2400" dirty="0">
                <a:solidFill>
                  <a:schemeClr val="accent2"/>
                </a:solidFill>
              </a:rPr>
              <a:t>DEFAULT  ABS </a:t>
            </a:r>
            <a:r>
              <a:rPr lang="en-US" altLang="zh-CN" sz="2400" dirty="0" smtClean="0">
                <a:solidFill>
                  <a:schemeClr val="accent2"/>
                </a:solidFill>
              </a:rPr>
              <a:t> </a:t>
            </a:r>
            <a:r>
              <a:rPr lang="en-US" altLang="zh-CN" sz="2400" dirty="0" err="1" smtClean="0">
                <a:solidFill>
                  <a:schemeClr val="accent2"/>
                </a:solidFill>
              </a:rPr>
              <a:t>main.c</a:t>
            </a:r>
            <a:endParaRPr lang="en-US" altLang="zh-CN" sz="2400" dirty="0">
              <a:solidFill>
                <a:schemeClr val="accent2"/>
              </a:solidFill>
            </a:endParaRPr>
          </a:p>
          <a:p>
            <a:r>
              <a:rPr lang="en-US" altLang="zh-CN" sz="2400" dirty="0"/>
              <a:t>   </a:t>
            </a:r>
            <a:r>
              <a:rPr lang="en-US" altLang="zh-CN" sz="2400" dirty="0" smtClean="0"/>
              <a:t>2</a:t>
            </a:r>
            <a:r>
              <a:rPr lang="en-US" altLang="zh-CN" sz="2400" dirty="0"/>
              <a:t>: 0000000000000000   </a:t>
            </a:r>
            <a:r>
              <a:rPr lang="en-US" altLang="zh-CN" sz="2400" dirty="0" smtClean="0"/>
              <a:t> </a:t>
            </a:r>
            <a:r>
              <a:rPr lang="en-US" altLang="zh-CN" sz="2400" dirty="0"/>
              <a:t>0 </a:t>
            </a:r>
            <a:r>
              <a:rPr lang="en-US" altLang="zh-CN" sz="2400" dirty="0" smtClean="0"/>
              <a:t> SECTION  LOCAL DEFAULT    </a:t>
            </a:r>
            <a:r>
              <a:rPr lang="en-US" altLang="zh-CN" sz="2400" dirty="0"/>
              <a:t>1</a:t>
            </a:r>
          </a:p>
          <a:p>
            <a:r>
              <a:rPr lang="en-US" altLang="zh-CN" sz="2400" dirty="0"/>
              <a:t>   </a:t>
            </a:r>
            <a:r>
              <a:rPr lang="en-US" altLang="zh-CN" sz="2400" dirty="0" smtClean="0"/>
              <a:t>3</a:t>
            </a:r>
            <a:r>
              <a:rPr lang="en-US" altLang="zh-CN" sz="2400" dirty="0"/>
              <a:t>: 0000000000000000   </a:t>
            </a:r>
            <a:r>
              <a:rPr lang="en-US" altLang="zh-CN" sz="2400" dirty="0" smtClean="0"/>
              <a:t> </a:t>
            </a:r>
            <a:r>
              <a:rPr lang="en-US" altLang="zh-CN" sz="2400" dirty="0"/>
              <a:t>0 SECTION </a:t>
            </a:r>
            <a:r>
              <a:rPr lang="en-US" altLang="zh-CN" sz="2400" dirty="0" smtClean="0"/>
              <a:t> LOCAL  </a:t>
            </a:r>
            <a:r>
              <a:rPr lang="en-US" altLang="zh-CN" sz="2400" dirty="0"/>
              <a:t>DEFAULT    3</a:t>
            </a:r>
          </a:p>
          <a:p>
            <a:r>
              <a:rPr lang="en-US" altLang="zh-CN" sz="2400" dirty="0"/>
              <a:t>   </a:t>
            </a:r>
            <a:r>
              <a:rPr lang="en-US" altLang="zh-CN" sz="2400" dirty="0" smtClean="0"/>
              <a:t>4</a:t>
            </a:r>
            <a:r>
              <a:rPr lang="en-US" altLang="zh-CN" sz="2400" dirty="0"/>
              <a:t>: 0000000000000000   </a:t>
            </a:r>
            <a:r>
              <a:rPr lang="en-US" altLang="zh-CN" sz="2400" dirty="0" smtClean="0"/>
              <a:t> </a:t>
            </a:r>
            <a:r>
              <a:rPr lang="en-US" altLang="zh-CN" sz="2400" dirty="0"/>
              <a:t>0 SECTION </a:t>
            </a:r>
            <a:r>
              <a:rPr lang="en-US" altLang="zh-CN" sz="2400" dirty="0" smtClean="0"/>
              <a:t> LOCAL  </a:t>
            </a:r>
            <a:r>
              <a:rPr lang="en-US" altLang="zh-CN" sz="2400" dirty="0"/>
              <a:t>DEFAULT    4</a:t>
            </a:r>
          </a:p>
          <a:p>
            <a:r>
              <a:rPr lang="en-US" altLang="zh-CN" sz="2400" dirty="0"/>
              <a:t>   </a:t>
            </a:r>
            <a:r>
              <a:rPr lang="en-US" altLang="zh-CN" sz="2400" dirty="0" smtClean="0"/>
              <a:t>5</a:t>
            </a:r>
            <a:r>
              <a:rPr lang="en-US" altLang="zh-CN" sz="2400" dirty="0"/>
              <a:t>: 0000000000000000   </a:t>
            </a:r>
            <a:r>
              <a:rPr lang="en-US" altLang="zh-CN" sz="2400" dirty="0" smtClean="0"/>
              <a:t> </a:t>
            </a:r>
            <a:r>
              <a:rPr lang="en-US" altLang="zh-CN" sz="2400" dirty="0"/>
              <a:t>0 SECTION </a:t>
            </a:r>
            <a:r>
              <a:rPr lang="en-US" altLang="zh-CN" sz="2400" dirty="0" smtClean="0"/>
              <a:t> LOCAL  </a:t>
            </a:r>
            <a:r>
              <a:rPr lang="en-US" altLang="zh-CN" sz="2400" dirty="0"/>
              <a:t>DEFAULT    6</a:t>
            </a:r>
          </a:p>
          <a:p>
            <a:r>
              <a:rPr lang="en-US" altLang="zh-CN" sz="2400" dirty="0"/>
              <a:t>   </a:t>
            </a:r>
            <a:r>
              <a:rPr lang="en-US" altLang="zh-CN" sz="2400" dirty="0" smtClean="0"/>
              <a:t>6</a:t>
            </a:r>
            <a:r>
              <a:rPr lang="en-US" altLang="zh-CN" sz="2400" dirty="0"/>
              <a:t>: 0000000000000000   </a:t>
            </a:r>
            <a:r>
              <a:rPr lang="en-US" altLang="zh-CN" sz="2400" dirty="0" smtClean="0"/>
              <a:t> </a:t>
            </a:r>
            <a:r>
              <a:rPr lang="en-US" altLang="zh-CN" sz="2400" dirty="0"/>
              <a:t>0 SECTION </a:t>
            </a:r>
            <a:r>
              <a:rPr lang="en-US" altLang="zh-CN" sz="2400" dirty="0" smtClean="0"/>
              <a:t> LOCAL  </a:t>
            </a:r>
            <a:r>
              <a:rPr lang="en-US" altLang="zh-CN" sz="2400" dirty="0"/>
              <a:t>DEFAULT    7</a:t>
            </a:r>
          </a:p>
          <a:p>
            <a:r>
              <a:rPr lang="en-US" altLang="zh-CN" sz="2400" dirty="0"/>
              <a:t>   </a:t>
            </a:r>
            <a:r>
              <a:rPr lang="en-US" altLang="zh-CN" sz="2400" dirty="0" smtClean="0"/>
              <a:t>7</a:t>
            </a:r>
            <a:r>
              <a:rPr lang="en-US" altLang="zh-CN" sz="2400" dirty="0"/>
              <a:t>: 0000000000000000   </a:t>
            </a:r>
            <a:r>
              <a:rPr lang="en-US" altLang="zh-CN" sz="2400" dirty="0" smtClean="0"/>
              <a:t> </a:t>
            </a:r>
            <a:r>
              <a:rPr lang="en-US" altLang="zh-CN" sz="2400" dirty="0"/>
              <a:t>0 SECTION </a:t>
            </a:r>
            <a:r>
              <a:rPr lang="en-US" altLang="zh-CN" sz="2400" dirty="0" smtClean="0"/>
              <a:t> LOCAL  </a:t>
            </a:r>
            <a:r>
              <a:rPr lang="en-US" altLang="zh-CN" sz="2400" dirty="0"/>
              <a:t>DEFAULT    5</a:t>
            </a:r>
          </a:p>
          <a:p>
            <a:r>
              <a:rPr lang="en-US" altLang="zh-CN" sz="2400" dirty="0"/>
              <a:t>   </a:t>
            </a:r>
            <a:r>
              <a:rPr lang="en-US" altLang="zh-CN" sz="2400" dirty="0" smtClean="0"/>
              <a:t>8</a:t>
            </a:r>
            <a:r>
              <a:rPr lang="en-US" altLang="zh-CN" sz="2400" dirty="0"/>
              <a:t>: 0000000000000000   </a:t>
            </a:r>
            <a:r>
              <a:rPr lang="en-US" altLang="zh-CN" sz="2400" dirty="0" smtClean="0"/>
              <a:t> </a:t>
            </a:r>
            <a:r>
              <a:rPr lang="en-US" altLang="zh-CN" sz="2400" dirty="0"/>
              <a:t>8 OBJECT  </a:t>
            </a:r>
            <a:r>
              <a:rPr lang="en-US" altLang="zh-CN" sz="2400" dirty="0" smtClean="0"/>
              <a:t> GLOBAL </a:t>
            </a:r>
            <a:r>
              <a:rPr lang="en-US" altLang="zh-CN" sz="2400" dirty="0"/>
              <a:t>DEFAULT    </a:t>
            </a:r>
            <a:r>
              <a:rPr lang="en-US" altLang="zh-CN" sz="2400" b="1" dirty="0">
                <a:solidFill>
                  <a:srgbClr val="00B0F0"/>
                </a:solidFill>
              </a:rPr>
              <a:t>3</a:t>
            </a:r>
            <a:r>
              <a:rPr lang="en-US" altLang="zh-CN" sz="2400" dirty="0"/>
              <a:t> </a:t>
            </a:r>
            <a:r>
              <a:rPr lang="en-US" altLang="zh-CN" sz="2400" dirty="0" smtClean="0"/>
              <a:t>     </a:t>
            </a:r>
            <a:r>
              <a:rPr lang="en-US" altLang="zh-CN" sz="2400" b="1" dirty="0" err="1" smtClean="0">
                <a:solidFill>
                  <a:srgbClr val="FF0000"/>
                </a:solidFill>
              </a:rPr>
              <a:t>buf</a:t>
            </a:r>
            <a:endParaRPr lang="en-US" altLang="zh-CN" sz="2400" b="1" dirty="0">
              <a:solidFill>
                <a:srgbClr val="FF0000"/>
              </a:solidFill>
            </a:endParaRPr>
          </a:p>
          <a:p>
            <a:r>
              <a:rPr lang="en-US" altLang="zh-CN" sz="2400" dirty="0"/>
              <a:t>   </a:t>
            </a:r>
            <a:r>
              <a:rPr lang="en-US" altLang="zh-CN" sz="2400" dirty="0" smtClean="0"/>
              <a:t>9</a:t>
            </a:r>
            <a:r>
              <a:rPr lang="en-US" altLang="zh-CN" sz="2400" dirty="0"/>
              <a:t>: 0000000000000000   </a:t>
            </a:r>
            <a:r>
              <a:rPr lang="en-US" altLang="zh-CN" sz="2400" dirty="0" smtClean="0"/>
              <a:t>24 </a:t>
            </a:r>
            <a:r>
              <a:rPr lang="en-US" altLang="zh-CN" sz="2400" dirty="0"/>
              <a:t>FUNC   </a:t>
            </a:r>
            <a:r>
              <a:rPr lang="en-US" altLang="zh-CN" sz="2400" dirty="0" smtClean="0"/>
              <a:t>  </a:t>
            </a:r>
            <a:r>
              <a:rPr lang="en-US" altLang="zh-CN" sz="2400" dirty="0"/>
              <a:t>GLOBAL DEFAULT    </a:t>
            </a:r>
            <a:r>
              <a:rPr lang="en-US" altLang="zh-CN" sz="2400" b="1" dirty="0">
                <a:solidFill>
                  <a:srgbClr val="00B0F0"/>
                </a:solidFill>
              </a:rPr>
              <a:t>1</a:t>
            </a:r>
            <a:r>
              <a:rPr lang="en-US" altLang="zh-CN" sz="2400" dirty="0"/>
              <a:t> </a:t>
            </a:r>
            <a:r>
              <a:rPr lang="en-US" altLang="zh-CN" sz="2400" dirty="0" smtClean="0"/>
              <a:t>    </a:t>
            </a:r>
            <a:r>
              <a:rPr lang="en-US" altLang="zh-CN" sz="2400" b="1" dirty="0" smtClean="0">
                <a:solidFill>
                  <a:srgbClr val="FF0000"/>
                </a:solidFill>
              </a:rPr>
              <a:t>main</a:t>
            </a:r>
            <a:endParaRPr lang="en-US" altLang="zh-CN" sz="2400" b="1" dirty="0">
              <a:solidFill>
                <a:srgbClr val="FF0000"/>
              </a:solidFill>
            </a:endParaRPr>
          </a:p>
          <a:p>
            <a:r>
              <a:rPr lang="en-US" altLang="zh-CN" sz="2400" dirty="0" smtClean="0"/>
              <a:t>   10: 0000000000000000  </a:t>
            </a:r>
            <a:r>
              <a:rPr lang="en-US" altLang="zh-CN" sz="2400" dirty="0" smtClean="0">
                <a:solidFill>
                  <a:srgbClr val="00B0F0"/>
                </a:solidFill>
              </a:rPr>
              <a:t>0</a:t>
            </a:r>
            <a:r>
              <a:rPr lang="en-US" altLang="zh-CN" sz="2400" dirty="0" smtClean="0"/>
              <a:t> </a:t>
            </a:r>
            <a:r>
              <a:rPr lang="en-US" altLang="zh-CN" sz="2400" dirty="0" smtClean="0">
                <a:solidFill>
                  <a:srgbClr val="00B0F0"/>
                </a:solidFill>
              </a:rPr>
              <a:t>NOTYPE</a:t>
            </a:r>
            <a:r>
              <a:rPr lang="en-US" altLang="zh-CN" sz="2400" dirty="0" smtClean="0"/>
              <a:t>  GLOBAL DEFAULT  </a:t>
            </a:r>
            <a:r>
              <a:rPr lang="en-US" altLang="zh-CN" sz="2400" b="1" dirty="0">
                <a:solidFill>
                  <a:srgbClr val="00B0F0"/>
                </a:solidFill>
              </a:rPr>
              <a:t>UND</a:t>
            </a:r>
            <a:r>
              <a:rPr lang="en-US" altLang="zh-CN" sz="2400" dirty="0" smtClean="0"/>
              <a:t> </a:t>
            </a:r>
            <a:r>
              <a:rPr lang="en-US" altLang="zh-CN" sz="2400" b="1" dirty="0">
                <a:solidFill>
                  <a:srgbClr val="FF0000"/>
                </a:solidFill>
              </a:rPr>
              <a:t>swap</a:t>
            </a:r>
          </a:p>
        </p:txBody>
      </p:sp>
      <p:sp>
        <p:nvSpPr>
          <p:cNvPr id="10" name="Rectangle 3"/>
          <p:cNvSpPr>
            <a:spLocks noChangeArrowheads="1"/>
          </p:cNvSpPr>
          <p:nvPr/>
        </p:nvSpPr>
        <p:spPr bwMode="auto">
          <a:xfrm>
            <a:off x="9209300" y="1302221"/>
            <a:ext cx="2479675" cy="2533650"/>
          </a:xfrm>
          <a:prstGeom prst="rect">
            <a:avLst/>
          </a:prstGeom>
          <a:solidFill>
            <a:srgbClr val="F7F5CD"/>
          </a:solidFill>
          <a:ln w="3175">
            <a:solidFill>
              <a:schemeClr val="tx1"/>
            </a:solidFill>
            <a:miter lim="800000"/>
            <a:headEnd/>
            <a:tailEnd/>
          </a:ln>
        </p:spPr>
        <p:txBody>
          <a:bodyPr wrap="none">
            <a:spAutoFit/>
          </a:bodyPr>
          <a:lstStyle/>
          <a:p>
            <a:pPr eaLnBrk="0" hangingPunct="0"/>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[2] = {1, 2};</a:t>
            </a:r>
          </a:p>
          <a:p>
            <a:pPr eaLnBrk="0" hangingPunct="0"/>
            <a:r>
              <a:rPr lang="en-US" altLang="zh-CN" sz="2000" b="1" dirty="0">
                <a:latin typeface="微软雅黑" pitchFamily="34" charset="-122"/>
                <a:ea typeface="微软雅黑" pitchFamily="34" charset="-122"/>
                <a:cs typeface="Courier New" pitchFamily="49" charset="0"/>
              </a:rPr>
              <a:t>void swap(); </a:t>
            </a:r>
          </a:p>
          <a:p>
            <a:pPr eaLnBrk="0" hangingPunct="0"/>
            <a:endParaRPr lang="en-US" altLang="zh-CN" sz="2000" b="1" dirty="0">
              <a:latin typeface="微软雅黑" pitchFamily="34" charset="-122"/>
              <a:ea typeface="微软雅黑" pitchFamily="34" charset="-122"/>
              <a:cs typeface="Courier New" pitchFamily="49" charset="0"/>
            </a:endParaRPr>
          </a:p>
          <a:p>
            <a:pPr eaLnBrk="0" hangingPunct="0"/>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main() </a:t>
            </a:r>
          </a:p>
          <a:p>
            <a:pPr eaLnBrk="0" hangingPunct="0"/>
            <a:r>
              <a:rPr lang="en-US" altLang="zh-CN" sz="2000" b="1" dirty="0">
                <a:latin typeface="微软雅黑" pitchFamily="34" charset="-122"/>
                <a:ea typeface="微软雅黑" pitchFamily="34" charset="-122"/>
                <a:cs typeface="Courier New" pitchFamily="49" charset="0"/>
              </a:rPr>
              <a:t>{</a:t>
            </a:r>
          </a:p>
          <a:p>
            <a:pPr eaLnBrk="0" hangingPunct="0"/>
            <a:r>
              <a:rPr lang="en-US" altLang="zh-CN" sz="2000" b="1" dirty="0">
                <a:latin typeface="微软雅黑" pitchFamily="34" charset="-122"/>
                <a:ea typeface="微软雅黑" pitchFamily="34" charset="-122"/>
                <a:cs typeface="Courier New" pitchFamily="49" charset="0"/>
              </a:rPr>
              <a:t>  swap();</a:t>
            </a:r>
          </a:p>
          <a:p>
            <a:pPr eaLnBrk="0" hangingPunct="0"/>
            <a:r>
              <a:rPr lang="en-US" altLang="zh-CN" sz="2000" b="1" dirty="0">
                <a:latin typeface="微软雅黑" pitchFamily="34" charset="-122"/>
                <a:ea typeface="微软雅黑" pitchFamily="34" charset="-122"/>
                <a:cs typeface="Courier New" pitchFamily="49" charset="0"/>
              </a:rPr>
              <a:t>  return 0;</a:t>
            </a:r>
          </a:p>
          <a:p>
            <a:pPr eaLnBrk="0" hangingPunct="0"/>
            <a:r>
              <a:rPr lang="en-US" altLang="zh-CN" sz="2000" b="1" dirty="0">
                <a:latin typeface="微软雅黑" pitchFamily="34" charset="-122"/>
                <a:ea typeface="微软雅黑" pitchFamily="34" charset="-122"/>
                <a:cs typeface="Courier New" pitchFamily="49" charset="0"/>
              </a:rPr>
              <a:t>} </a:t>
            </a:r>
          </a:p>
        </p:txBody>
      </p:sp>
      <p:sp>
        <p:nvSpPr>
          <p:cNvPr id="11" name="Rectangle 4"/>
          <p:cNvSpPr>
            <a:spLocks noChangeArrowheads="1"/>
          </p:cNvSpPr>
          <p:nvPr/>
        </p:nvSpPr>
        <p:spPr bwMode="auto">
          <a:xfrm>
            <a:off x="9174374" y="733897"/>
            <a:ext cx="1195388" cy="460375"/>
          </a:xfrm>
          <a:prstGeom prst="rect">
            <a:avLst/>
          </a:prstGeom>
          <a:noFill/>
          <a:ln w="3175">
            <a:solidFill>
              <a:schemeClr val="bg1"/>
            </a:solidFill>
            <a:miter lim="800000"/>
            <a:headEnd/>
            <a:tailEnd/>
          </a:ln>
        </p:spPr>
        <p:txBody>
          <a:bodyPr wrap="none">
            <a:spAutoFit/>
          </a:bodyPr>
          <a:lstStyle/>
          <a:p>
            <a:pPr eaLnBrk="0" hangingPunct="0"/>
            <a:r>
              <a:rPr lang="en-US" altLang="zh-CN" sz="2400" b="1" dirty="0" err="1">
                <a:solidFill>
                  <a:srgbClr val="0066FF"/>
                </a:solidFill>
                <a:latin typeface="微软雅黑" pitchFamily="34" charset="-122"/>
                <a:ea typeface="微软雅黑" pitchFamily="34" charset="-122"/>
                <a:cs typeface="Courier New" pitchFamily="49" charset="0"/>
              </a:rPr>
              <a:t>main.c</a:t>
            </a:r>
            <a:endParaRPr lang="en-US" altLang="zh-CN" sz="2400" b="1" dirty="0">
              <a:solidFill>
                <a:srgbClr val="0066FF"/>
              </a:solidFill>
              <a:latin typeface="微软雅黑" pitchFamily="34" charset="-122"/>
              <a:ea typeface="微软雅黑" pitchFamily="34" charset="-122"/>
              <a:cs typeface="Courier New" pitchFamily="49" charset="0"/>
            </a:endParaRPr>
          </a:p>
        </p:txBody>
      </p:sp>
      <p:sp>
        <p:nvSpPr>
          <p:cNvPr id="12" name="Text Box 7"/>
          <p:cNvSpPr txBox="1">
            <a:spLocks noChangeArrowheads="1"/>
          </p:cNvSpPr>
          <p:nvPr/>
        </p:nvSpPr>
        <p:spPr bwMode="auto">
          <a:xfrm>
            <a:off x="287718" y="5486401"/>
            <a:ext cx="11294681" cy="1246495"/>
          </a:xfrm>
          <a:prstGeom prst="rect">
            <a:avLst/>
          </a:prstGeom>
          <a:noFill/>
          <a:ln w="9525">
            <a:noFill/>
            <a:miter lim="800000"/>
            <a:headEnd/>
            <a:tailEnd/>
          </a:ln>
          <a:effectLst/>
        </p:spPr>
        <p:txBody>
          <a:bodyPr wrap="square">
            <a:spAutoFit/>
          </a:bodyPr>
          <a:lstStyle/>
          <a:p>
            <a:pPr>
              <a:lnSpc>
                <a:spcPct val="125000"/>
              </a:lnSpc>
              <a:spcBef>
                <a:spcPct val="50000"/>
              </a:spcBef>
            </a:pPr>
            <a:r>
              <a:rPr lang="en-US" altLang="zh-CN" sz="2000" b="1" dirty="0">
                <a:latin typeface="微软雅黑" pitchFamily="34" charset="-122"/>
                <a:ea typeface="微软雅黑" pitchFamily="34" charset="-122"/>
              </a:rPr>
              <a:t>1</a:t>
            </a:r>
            <a:r>
              <a:rPr lang="zh-CN" altLang="en-US" sz="2000" b="1" dirty="0">
                <a:latin typeface="微软雅黑" pitchFamily="34" charset="-122"/>
                <a:ea typeface="微软雅黑" pitchFamily="34" charset="-122"/>
              </a:rPr>
              <a:t>）</a:t>
            </a:r>
            <a:r>
              <a:rPr lang="zh-CN" altLang="en-US" sz="2000" b="1" dirty="0" smtClean="0">
                <a:solidFill>
                  <a:srgbClr val="FF0000"/>
                </a:solidFill>
                <a:latin typeface="微软雅黑" pitchFamily="34" charset="-122"/>
                <a:ea typeface="微软雅黑" pitchFamily="34" charset="-122"/>
              </a:rPr>
              <a:t>符号地址</a:t>
            </a:r>
            <a:r>
              <a:rPr lang="zh-CN" altLang="en-US" sz="2000" b="1" dirty="0">
                <a:latin typeface="微软雅黑" pitchFamily="34" charset="-122"/>
                <a:ea typeface="微软雅黑" pitchFamily="34" charset="-122"/>
              </a:rPr>
              <a:t>全部为</a:t>
            </a:r>
            <a:r>
              <a:rPr lang="en-US" altLang="zh-CN" sz="2000" b="1" dirty="0">
                <a:solidFill>
                  <a:srgbClr val="FF0000"/>
                </a:solidFill>
                <a:latin typeface="微软雅黑" pitchFamily="34" charset="-122"/>
                <a:ea typeface="微软雅黑" pitchFamily="34" charset="-122"/>
              </a:rPr>
              <a:t>0</a:t>
            </a:r>
            <a:r>
              <a:rPr lang="zh-CN" altLang="en-US" sz="2000" b="1" dirty="0">
                <a:latin typeface="微软雅黑" pitchFamily="34" charset="-122"/>
                <a:ea typeface="微软雅黑" pitchFamily="34" charset="-122"/>
              </a:rPr>
              <a:t>，还未进行布局、重定位； </a:t>
            </a:r>
            <a:r>
              <a:rPr lang="en-US" altLang="zh-CN" sz="2000" b="1" dirty="0">
                <a:latin typeface="微软雅黑" pitchFamily="34" charset="-122"/>
                <a:ea typeface="微软雅黑" pitchFamily="34" charset="-122"/>
              </a:rPr>
              <a:t>2</a:t>
            </a:r>
            <a:r>
              <a:rPr lang="zh-CN" altLang="en-US" sz="2000" b="1" dirty="0">
                <a:latin typeface="微软雅黑" pitchFamily="34" charset="-122"/>
                <a:ea typeface="微软雅黑" pitchFamily="34" charset="-122"/>
              </a:rPr>
              <a:t>）</a:t>
            </a:r>
            <a:r>
              <a:rPr lang="en-US" altLang="zh-CN" sz="2000" b="1" dirty="0" err="1">
                <a:solidFill>
                  <a:srgbClr val="FF0000"/>
                </a:solidFill>
                <a:latin typeface="微软雅黑" pitchFamily="34" charset="-122"/>
                <a:ea typeface="微软雅黑" pitchFamily="34" charset="-122"/>
              </a:rPr>
              <a:t>buf</a:t>
            </a:r>
            <a:r>
              <a:rPr lang="zh-CN" altLang="en-US" sz="2000" b="1" dirty="0">
                <a:latin typeface="微软雅黑" pitchFamily="34" charset="-122"/>
                <a:ea typeface="微软雅黑" pitchFamily="34" charset="-122"/>
              </a:rPr>
              <a:t>在第</a:t>
            </a:r>
            <a:r>
              <a:rPr lang="en-US" altLang="zh-CN" sz="2000" b="1" dirty="0">
                <a:solidFill>
                  <a:srgbClr val="FF0000"/>
                </a:solidFill>
                <a:latin typeface="微软雅黑" pitchFamily="34" charset="-122"/>
                <a:ea typeface="微软雅黑" pitchFamily="34" charset="-122"/>
              </a:rPr>
              <a:t>3</a:t>
            </a:r>
            <a:r>
              <a:rPr lang="zh-CN" altLang="en-US" sz="2000" b="1" dirty="0">
                <a:latin typeface="微软雅黑" pitchFamily="34" charset="-122"/>
                <a:ea typeface="微软雅黑" pitchFamily="34" charset="-122"/>
              </a:rPr>
              <a:t>节</a:t>
            </a:r>
            <a:r>
              <a:rPr lang="zh-CN" altLang="en-US" sz="2000" b="1" dirty="0">
                <a:solidFill>
                  <a:srgbClr val="FF0000"/>
                </a:solidFill>
                <a:latin typeface="微软雅黑" pitchFamily="34" charset="-122"/>
                <a:ea typeface="微软雅黑" pitchFamily="34" charset="-122"/>
              </a:rPr>
              <a:t>（</a:t>
            </a:r>
            <a:r>
              <a:rPr lang="en-US" altLang="zh-CN" sz="2000" b="1" dirty="0">
                <a:solidFill>
                  <a:srgbClr val="FF0000"/>
                </a:solidFill>
                <a:latin typeface="微软雅黑" pitchFamily="34" charset="-122"/>
                <a:ea typeface="微软雅黑" pitchFamily="34" charset="-122"/>
              </a:rPr>
              <a:t>.data</a:t>
            </a:r>
            <a:r>
              <a:rPr lang="zh-CN" altLang="en-US" sz="2000" b="1" dirty="0">
                <a:solidFill>
                  <a:srgbClr val="FF0000"/>
                </a:solidFill>
                <a:latin typeface="微软雅黑" pitchFamily="34" charset="-122"/>
                <a:ea typeface="微软雅黑" pitchFamily="34" charset="-122"/>
              </a:rPr>
              <a:t>）</a:t>
            </a:r>
            <a:r>
              <a:rPr lang="zh-CN" altLang="en-US" sz="2000" b="1" dirty="0">
                <a:latin typeface="微软雅黑" pitchFamily="34" charset="-122"/>
                <a:ea typeface="微软雅黑" pitchFamily="34" charset="-122"/>
              </a:rPr>
              <a:t>，偏移为</a:t>
            </a:r>
            <a:r>
              <a:rPr lang="en-US" altLang="zh-CN" sz="2000" b="1" dirty="0">
                <a:solidFill>
                  <a:srgbClr val="FF0000"/>
                </a:solidFill>
                <a:latin typeface="微软雅黑" pitchFamily="34" charset="-122"/>
                <a:ea typeface="微软雅黑" pitchFamily="34" charset="-122"/>
              </a:rPr>
              <a:t>0</a:t>
            </a:r>
            <a:r>
              <a:rPr lang="zh-CN" altLang="en-US" sz="2000" b="1" dirty="0">
                <a:latin typeface="微软雅黑" pitchFamily="34" charset="-122"/>
                <a:ea typeface="微软雅黑" pitchFamily="34" charset="-122"/>
              </a:rPr>
              <a:t>，</a:t>
            </a:r>
            <a:r>
              <a:rPr lang="zh-CN" altLang="en-US" sz="2000" b="1" dirty="0">
                <a:solidFill>
                  <a:srgbClr val="FF0000"/>
                </a:solidFill>
                <a:latin typeface="微软雅黑" pitchFamily="34" charset="-122"/>
                <a:ea typeface="微软雅黑" pitchFamily="34" charset="-122"/>
              </a:rPr>
              <a:t>全局变量</a:t>
            </a:r>
            <a:r>
              <a:rPr lang="zh-CN" altLang="en-US" sz="2000" b="1" dirty="0">
                <a:latin typeface="微软雅黑" pitchFamily="34" charset="-122"/>
                <a:ea typeface="微软雅黑" pitchFamily="34" charset="-122"/>
              </a:rPr>
              <a:t>，大小为</a:t>
            </a:r>
            <a:r>
              <a:rPr lang="en-US" altLang="zh-CN" sz="2000" b="1" dirty="0">
                <a:solidFill>
                  <a:srgbClr val="FF0000"/>
                </a:solidFill>
                <a:latin typeface="微软雅黑" pitchFamily="34" charset="-122"/>
                <a:ea typeface="微软雅黑" pitchFamily="34" charset="-122"/>
              </a:rPr>
              <a:t>8B</a:t>
            </a:r>
            <a:r>
              <a:rPr lang="zh-CN" altLang="en-US" sz="2000" b="1" dirty="0">
                <a:latin typeface="微软雅黑" pitchFamily="34" charset="-122"/>
                <a:ea typeface="微软雅黑" pitchFamily="34" charset="-122"/>
              </a:rPr>
              <a:t>； </a:t>
            </a:r>
            <a:r>
              <a:rPr lang="en-US" altLang="zh-CN" sz="2000" b="1" dirty="0">
                <a:latin typeface="微软雅黑" pitchFamily="34" charset="-122"/>
                <a:ea typeface="微软雅黑" pitchFamily="34" charset="-122"/>
              </a:rPr>
              <a:t>3</a:t>
            </a:r>
            <a:r>
              <a:rPr lang="zh-CN" altLang="en-US" sz="2000" b="1" dirty="0">
                <a:latin typeface="微软雅黑" pitchFamily="34" charset="-122"/>
                <a:ea typeface="微软雅黑" pitchFamily="34" charset="-122"/>
              </a:rPr>
              <a:t>）</a:t>
            </a:r>
            <a:r>
              <a:rPr lang="zh-CN" altLang="en-US" sz="2000" b="1" dirty="0">
                <a:solidFill>
                  <a:srgbClr val="FF0000"/>
                </a:solidFill>
                <a:latin typeface="微软雅黑" pitchFamily="34" charset="-122"/>
                <a:ea typeface="微软雅黑" pitchFamily="34" charset="-122"/>
              </a:rPr>
              <a:t> </a:t>
            </a:r>
            <a:r>
              <a:rPr lang="en-US" altLang="zh-CN" sz="2000" b="1" dirty="0">
                <a:solidFill>
                  <a:srgbClr val="FF0000"/>
                </a:solidFill>
                <a:latin typeface="微软雅黑" pitchFamily="34" charset="-122"/>
                <a:ea typeface="微软雅黑" pitchFamily="34" charset="-122"/>
              </a:rPr>
              <a:t>main</a:t>
            </a:r>
            <a:r>
              <a:rPr lang="zh-CN" altLang="en-US" sz="2000" b="1" dirty="0">
                <a:latin typeface="微软雅黑" pitchFamily="34" charset="-122"/>
                <a:ea typeface="微软雅黑" pitchFamily="34" charset="-122"/>
              </a:rPr>
              <a:t>在第</a:t>
            </a:r>
            <a:r>
              <a:rPr lang="en-US" altLang="zh-CN" sz="2000" b="1" dirty="0">
                <a:solidFill>
                  <a:srgbClr val="FF0000"/>
                </a:solidFill>
                <a:latin typeface="微软雅黑" pitchFamily="34" charset="-122"/>
                <a:ea typeface="微软雅黑" pitchFamily="34" charset="-122"/>
              </a:rPr>
              <a:t>1</a:t>
            </a:r>
            <a:r>
              <a:rPr lang="zh-CN" altLang="en-US" sz="2000" b="1" dirty="0">
                <a:latin typeface="微软雅黑" pitchFamily="34" charset="-122"/>
                <a:ea typeface="微软雅黑" pitchFamily="34" charset="-122"/>
              </a:rPr>
              <a:t>节</a:t>
            </a:r>
            <a:r>
              <a:rPr lang="zh-CN" altLang="en-US" sz="2000" b="1" dirty="0">
                <a:solidFill>
                  <a:srgbClr val="FF0000"/>
                </a:solidFill>
                <a:latin typeface="微软雅黑" pitchFamily="34" charset="-122"/>
                <a:ea typeface="微软雅黑" pitchFamily="34" charset="-122"/>
              </a:rPr>
              <a:t>（</a:t>
            </a:r>
            <a:r>
              <a:rPr lang="en-US" altLang="zh-CN" sz="2000" b="1" dirty="0">
                <a:solidFill>
                  <a:srgbClr val="FF0000"/>
                </a:solidFill>
                <a:latin typeface="微软雅黑" pitchFamily="34" charset="-122"/>
                <a:ea typeface="微软雅黑" pitchFamily="34" charset="-122"/>
              </a:rPr>
              <a:t>.text</a:t>
            </a:r>
            <a:r>
              <a:rPr lang="zh-CN" altLang="en-US" sz="2000" b="1" dirty="0">
                <a:solidFill>
                  <a:srgbClr val="FF0000"/>
                </a:solidFill>
                <a:latin typeface="微软雅黑" pitchFamily="34" charset="-122"/>
                <a:ea typeface="微软雅黑" pitchFamily="34" charset="-122"/>
              </a:rPr>
              <a:t>）</a:t>
            </a:r>
            <a:r>
              <a:rPr lang="zh-CN" altLang="en-US" sz="2000" b="1" dirty="0">
                <a:latin typeface="微软雅黑" pitchFamily="34" charset="-122"/>
                <a:ea typeface="微软雅黑" pitchFamily="34" charset="-122"/>
              </a:rPr>
              <a:t>，偏移为</a:t>
            </a:r>
            <a:r>
              <a:rPr lang="en-US" altLang="zh-CN" sz="2000" b="1" dirty="0">
                <a:solidFill>
                  <a:srgbClr val="FF0000"/>
                </a:solidFill>
                <a:latin typeface="微软雅黑" pitchFamily="34" charset="-122"/>
                <a:ea typeface="微软雅黑" pitchFamily="34" charset="-122"/>
              </a:rPr>
              <a:t>0</a:t>
            </a:r>
            <a:r>
              <a:rPr lang="zh-CN" altLang="en-US" sz="2000" b="1" dirty="0">
                <a:latin typeface="微软雅黑" pitchFamily="34" charset="-122"/>
                <a:ea typeface="微软雅黑" pitchFamily="34" charset="-122"/>
              </a:rPr>
              <a:t>，</a:t>
            </a:r>
            <a:r>
              <a:rPr lang="zh-CN" altLang="en-US" sz="2000" b="1" dirty="0">
                <a:solidFill>
                  <a:srgbClr val="FF0000"/>
                </a:solidFill>
                <a:latin typeface="微软雅黑" pitchFamily="34" charset="-122"/>
                <a:ea typeface="微软雅黑" pitchFamily="34" charset="-122"/>
              </a:rPr>
              <a:t>全局函数</a:t>
            </a:r>
            <a:r>
              <a:rPr lang="zh-CN" altLang="en-US" sz="2000" b="1" dirty="0">
                <a:latin typeface="微软雅黑" pitchFamily="34" charset="-122"/>
                <a:ea typeface="微软雅黑" pitchFamily="34" charset="-122"/>
              </a:rPr>
              <a:t>，大小</a:t>
            </a:r>
            <a:r>
              <a:rPr lang="zh-CN" altLang="en-US" sz="2000" b="1" dirty="0" smtClean="0">
                <a:latin typeface="微软雅黑" pitchFamily="34" charset="-122"/>
                <a:ea typeface="微软雅黑" pitchFamily="34" charset="-122"/>
              </a:rPr>
              <a:t>为</a:t>
            </a:r>
            <a:r>
              <a:rPr lang="en-US" altLang="zh-CN" sz="2000" b="1" dirty="0" smtClean="0">
                <a:solidFill>
                  <a:srgbClr val="FF0000"/>
                </a:solidFill>
                <a:latin typeface="微软雅黑" pitchFamily="34" charset="-122"/>
                <a:ea typeface="微软雅黑" pitchFamily="34" charset="-122"/>
              </a:rPr>
              <a:t>24B</a:t>
            </a:r>
            <a:r>
              <a:rPr lang="zh-CN" altLang="en-US" sz="2000" b="1" dirty="0">
                <a:latin typeface="微软雅黑" pitchFamily="34" charset="-122"/>
                <a:ea typeface="微软雅黑" pitchFamily="34" charset="-122"/>
              </a:rPr>
              <a:t>； </a:t>
            </a:r>
            <a:r>
              <a:rPr lang="en-US" altLang="zh-CN" sz="2000" b="1" dirty="0">
                <a:latin typeface="微软雅黑" pitchFamily="34" charset="-122"/>
                <a:ea typeface="微软雅黑" pitchFamily="34" charset="-122"/>
              </a:rPr>
              <a:t>4</a:t>
            </a:r>
            <a:r>
              <a:rPr lang="zh-CN" altLang="en-US" sz="2000" b="1" dirty="0">
                <a:latin typeface="微软雅黑" pitchFamily="34" charset="-122"/>
                <a:ea typeface="微软雅黑" pitchFamily="34" charset="-122"/>
              </a:rPr>
              <a:t>）</a:t>
            </a:r>
            <a:r>
              <a:rPr lang="en-US" altLang="zh-CN" sz="2000" b="1" dirty="0">
                <a:solidFill>
                  <a:srgbClr val="FF0000"/>
                </a:solidFill>
                <a:latin typeface="微软雅黑" pitchFamily="34" charset="-122"/>
                <a:ea typeface="微软雅黑" pitchFamily="34" charset="-122"/>
              </a:rPr>
              <a:t>swap</a:t>
            </a:r>
            <a:r>
              <a:rPr lang="zh-CN" altLang="en-US" sz="2000" b="1" dirty="0">
                <a:latin typeface="微软雅黑" pitchFamily="34" charset="-122"/>
                <a:ea typeface="微软雅黑" pitchFamily="34" charset="-122"/>
              </a:rPr>
              <a:t>是</a:t>
            </a:r>
            <a:r>
              <a:rPr lang="zh-CN" altLang="en-US" sz="2000" b="1" dirty="0">
                <a:solidFill>
                  <a:srgbClr val="FF0000"/>
                </a:solidFill>
                <a:latin typeface="微软雅黑" pitchFamily="34" charset="-122"/>
                <a:ea typeface="微软雅黑" pitchFamily="34" charset="-122"/>
              </a:rPr>
              <a:t>未定义</a:t>
            </a:r>
            <a:r>
              <a:rPr lang="zh-CN" altLang="en-US" sz="2000" b="1" dirty="0">
                <a:latin typeface="微软雅黑" pitchFamily="34" charset="-122"/>
                <a:ea typeface="微软雅黑" pitchFamily="34" charset="-122"/>
              </a:rPr>
              <a:t>的符号，</a:t>
            </a:r>
            <a:r>
              <a:rPr lang="zh-CN" altLang="en-US" sz="2000" b="1" dirty="0">
                <a:solidFill>
                  <a:srgbClr val="FF0000"/>
                </a:solidFill>
                <a:latin typeface="微软雅黑" pitchFamily="34" charset="-122"/>
                <a:ea typeface="微软雅黑" pitchFamily="34" charset="-122"/>
              </a:rPr>
              <a:t>全局变量</a:t>
            </a:r>
            <a:r>
              <a:rPr lang="zh-CN" altLang="en-US" sz="2000" b="1" dirty="0">
                <a:latin typeface="微软雅黑" pitchFamily="34" charset="-122"/>
                <a:ea typeface="微软雅黑" pitchFamily="34" charset="-122"/>
              </a:rPr>
              <a:t>，</a:t>
            </a:r>
            <a:r>
              <a:rPr lang="zh-CN" altLang="en-US" sz="2000" b="1" dirty="0">
                <a:solidFill>
                  <a:srgbClr val="FF0000"/>
                </a:solidFill>
                <a:latin typeface="微软雅黑" pitchFamily="34" charset="-122"/>
                <a:ea typeface="微软雅黑" pitchFamily="34" charset="-122"/>
              </a:rPr>
              <a:t>类型和大小未知</a:t>
            </a:r>
            <a:r>
              <a:rPr lang="zh-CN" altLang="en-US" sz="2000" b="1" dirty="0">
                <a:latin typeface="微软雅黑" pitchFamily="34" charset="-122"/>
                <a:ea typeface="微软雅黑" pitchFamily="34" charset="-122"/>
              </a:rPr>
              <a:t>，在其他模块定义</a:t>
            </a:r>
          </a:p>
        </p:txBody>
      </p:sp>
    </p:spTree>
    <p:extLst>
      <p:ext uri="{BB962C8B-B14F-4D97-AF65-F5344CB8AC3E}">
        <p14:creationId xmlns:p14="http://schemas.microsoft.com/office/powerpoint/2010/main" val="120606845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18</a:t>
            </a:fld>
            <a:endParaRPr lang="zh-CN" altLang="en-US"/>
          </a:p>
        </p:txBody>
      </p:sp>
      <p:sp>
        <p:nvSpPr>
          <p:cNvPr id="4" name="矩形 3"/>
          <p:cNvSpPr/>
          <p:nvPr/>
        </p:nvSpPr>
        <p:spPr>
          <a:xfrm>
            <a:off x="168164" y="112224"/>
            <a:ext cx="9101959" cy="5632311"/>
          </a:xfrm>
          <a:prstGeom prst="rect">
            <a:avLst/>
          </a:prstGeom>
        </p:spPr>
        <p:txBody>
          <a:bodyPr wrap="square">
            <a:spAutoFit/>
          </a:bodyPr>
          <a:lstStyle/>
          <a:p>
            <a:r>
              <a:rPr lang="en-US" altLang="zh-CN" sz="2400" dirty="0"/>
              <a:t>[</a:t>
            </a:r>
            <a:r>
              <a:rPr lang="en-US" altLang="zh-CN" sz="2400" dirty="0" err="1"/>
              <a:t>root@IO</a:t>
            </a:r>
            <a:r>
              <a:rPr lang="en-US" altLang="zh-CN" sz="2400" dirty="0"/>
              <a:t> </a:t>
            </a:r>
            <a:r>
              <a:rPr lang="en-US" altLang="zh-CN" sz="2400" dirty="0" err="1"/>
              <a:t>cs</a:t>
            </a:r>
            <a:r>
              <a:rPr lang="en-US" altLang="zh-CN" sz="2400" dirty="0"/>
              <a:t>]# </a:t>
            </a:r>
            <a:r>
              <a:rPr lang="en-US" altLang="zh-CN" sz="2400" dirty="0" err="1"/>
              <a:t>readelf</a:t>
            </a:r>
            <a:r>
              <a:rPr lang="en-US" altLang="zh-CN" sz="2400" dirty="0"/>
              <a:t> -s </a:t>
            </a:r>
            <a:r>
              <a:rPr lang="en-US" altLang="zh-CN" sz="2400" dirty="0" err="1" smtClean="0"/>
              <a:t>swap.o</a:t>
            </a:r>
            <a:endParaRPr lang="en-US" altLang="zh-CN" sz="2400" dirty="0"/>
          </a:p>
          <a:p>
            <a:r>
              <a:rPr lang="en-US" altLang="zh-CN" sz="2400" dirty="0"/>
              <a:t>Symbol table '.</a:t>
            </a:r>
            <a:r>
              <a:rPr lang="en-US" altLang="zh-CN" sz="2400" dirty="0" err="1"/>
              <a:t>symtab</a:t>
            </a:r>
            <a:r>
              <a:rPr lang="en-US" altLang="zh-CN" sz="2400" dirty="0"/>
              <a:t>' contains 12 entries:</a:t>
            </a:r>
          </a:p>
          <a:p>
            <a:r>
              <a:rPr lang="en-US" altLang="zh-CN" sz="2400" dirty="0"/>
              <a:t> </a:t>
            </a:r>
            <a:r>
              <a:rPr lang="en-US" altLang="zh-CN" sz="2400" dirty="0" err="1"/>
              <a:t>Num</a:t>
            </a:r>
            <a:r>
              <a:rPr lang="en-US" altLang="zh-CN" sz="2400" dirty="0"/>
              <a:t>:    Value          </a:t>
            </a:r>
            <a:r>
              <a:rPr lang="zh-CN" altLang="en-US" sz="2400" dirty="0"/>
              <a:t>        </a:t>
            </a:r>
            <a:r>
              <a:rPr lang="en-US" altLang="zh-CN" sz="2400" dirty="0" smtClean="0"/>
              <a:t>Size </a:t>
            </a:r>
            <a:r>
              <a:rPr lang="en-US" altLang="zh-CN" sz="2400" dirty="0"/>
              <a:t>Type    </a:t>
            </a:r>
            <a:r>
              <a:rPr lang="zh-CN" altLang="en-US" sz="2400" dirty="0"/>
              <a:t>     </a:t>
            </a:r>
            <a:r>
              <a:rPr lang="en-US" altLang="zh-CN" sz="2400" dirty="0"/>
              <a:t>Bind   </a:t>
            </a:r>
            <a:r>
              <a:rPr lang="zh-CN" altLang="en-US" sz="2400" dirty="0"/>
              <a:t>   </a:t>
            </a:r>
            <a:r>
              <a:rPr lang="en-US" altLang="zh-CN" sz="2400" dirty="0"/>
              <a:t>Vis      </a:t>
            </a:r>
            <a:r>
              <a:rPr lang="zh-CN" altLang="en-US" sz="2400" dirty="0"/>
              <a:t>     </a:t>
            </a:r>
            <a:r>
              <a:rPr lang="en-US" altLang="zh-CN" sz="2400" dirty="0" err="1"/>
              <a:t>Ndx</a:t>
            </a:r>
            <a:r>
              <a:rPr lang="en-US" altLang="zh-CN" sz="2400" dirty="0"/>
              <a:t> </a:t>
            </a:r>
            <a:r>
              <a:rPr lang="en-US" altLang="zh-CN" sz="2400" dirty="0" smtClean="0"/>
              <a:t>  Name</a:t>
            </a:r>
            <a:endParaRPr lang="en-US" altLang="zh-CN" sz="2400" dirty="0"/>
          </a:p>
          <a:p>
            <a:r>
              <a:rPr lang="en-US" altLang="zh-CN" sz="2400" dirty="0"/>
              <a:t> </a:t>
            </a:r>
            <a:r>
              <a:rPr lang="en-US" altLang="zh-CN" sz="2400" dirty="0" smtClean="0"/>
              <a:t>0</a:t>
            </a:r>
            <a:r>
              <a:rPr lang="en-US" altLang="zh-CN" sz="2400" dirty="0"/>
              <a:t>: 0000000000000000   </a:t>
            </a:r>
            <a:r>
              <a:rPr lang="en-US" altLang="zh-CN" sz="2400" dirty="0" smtClean="0"/>
              <a:t>0  NOTYPE   LOCAL    DEFAULT  </a:t>
            </a:r>
            <a:r>
              <a:rPr lang="en-US" altLang="zh-CN" sz="2400" dirty="0"/>
              <a:t>UND</a:t>
            </a:r>
          </a:p>
          <a:p>
            <a:r>
              <a:rPr lang="en-US" altLang="zh-CN" sz="2400" dirty="0"/>
              <a:t> </a:t>
            </a:r>
            <a:r>
              <a:rPr lang="en-US" altLang="zh-CN" sz="2400" dirty="0" smtClean="0"/>
              <a:t>1</a:t>
            </a:r>
            <a:r>
              <a:rPr lang="en-US" altLang="zh-CN" sz="2400" dirty="0"/>
              <a:t>: </a:t>
            </a:r>
            <a:r>
              <a:rPr lang="en-US" altLang="zh-CN" sz="2400" dirty="0">
                <a:solidFill>
                  <a:schemeClr val="accent2"/>
                </a:solidFill>
              </a:rPr>
              <a:t>0000000000000000   </a:t>
            </a:r>
            <a:r>
              <a:rPr lang="en-US" altLang="zh-CN" sz="2400" dirty="0" smtClean="0">
                <a:solidFill>
                  <a:schemeClr val="accent2"/>
                </a:solidFill>
              </a:rPr>
              <a:t>0  FILE    </a:t>
            </a:r>
            <a:r>
              <a:rPr lang="zh-CN" altLang="en-US" sz="2400" dirty="0" smtClean="0">
                <a:solidFill>
                  <a:schemeClr val="accent2"/>
                </a:solidFill>
              </a:rPr>
              <a:t>      </a:t>
            </a:r>
            <a:r>
              <a:rPr lang="en-US" altLang="zh-CN" sz="2400" dirty="0" smtClean="0">
                <a:solidFill>
                  <a:schemeClr val="accent2"/>
                </a:solidFill>
              </a:rPr>
              <a:t>LOCAL    DEFAULT  </a:t>
            </a:r>
            <a:r>
              <a:rPr lang="en-US" altLang="zh-CN" sz="2400" dirty="0">
                <a:solidFill>
                  <a:schemeClr val="accent2"/>
                </a:solidFill>
              </a:rPr>
              <a:t>ABS </a:t>
            </a:r>
            <a:r>
              <a:rPr lang="en-US" altLang="zh-CN" sz="2400" dirty="0" smtClean="0">
                <a:solidFill>
                  <a:schemeClr val="accent2"/>
                </a:solidFill>
              </a:rPr>
              <a:t> </a:t>
            </a:r>
            <a:r>
              <a:rPr lang="en-US" altLang="zh-CN" sz="2400" dirty="0" err="1" smtClean="0">
                <a:solidFill>
                  <a:schemeClr val="accent2"/>
                </a:solidFill>
              </a:rPr>
              <a:t>swap.c</a:t>
            </a:r>
            <a:endParaRPr lang="en-US" altLang="zh-CN" sz="2400" dirty="0">
              <a:solidFill>
                <a:schemeClr val="accent2"/>
              </a:solidFill>
            </a:endParaRPr>
          </a:p>
          <a:p>
            <a:r>
              <a:rPr lang="en-US" altLang="zh-CN" sz="2400" dirty="0"/>
              <a:t> </a:t>
            </a:r>
            <a:r>
              <a:rPr lang="en-US" altLang="zh-CN" sz="2400" dirty="0" smtClean="0"/>
              <a:t>2</a:t>
            </a:r>
            <a:r>
              <a:rPr lang="en-US" altLang="zh-CN" sz="2400" dirty="0"/>
              <a:t>: 0000000000000000 </a:t>
            </a:r>
            <a:r>
              <a:rPr lang="en-US" altLang="zh-CN" sz="2400" dirty="0" smtClean="0"/>
              <a:t>  </a:t>
            </a:r>
            <a:r>
              <a:rPr lang="en-US" altLang="zh-CN" sz="2400" dirty="0"/>
              <a:t>0 </a:t>
            </a:r>
            <a:r>
              <a:rPr lang="en-US" altLang="zh-CN" sz="2400" dirty="0" smtClean="0"/>
              <a:t> SECTION  LOCAL    DEFAULT    </a:t>
            </a:r>
            <a:r>
              <a:rPr lang="en-US" altLang="zh-CN" sz="2400" dirty="0"/>
              <a:t>1</a:t>
            </a:r>
          </a:p>
          <a:p>
            <a:r>
              <a:rPr lang="en-US" altLang="zh-CN" sz="2400" dirty="0"/>
              <a:t> </a:t>
            </a:r>
            <a:r>
              <a:rPr lang="en-US" altLang="zh-CN" sz="2400" dirty="0" smtClean="0"/>
              <a:t>3</a:t>
            </a:r>
            <a:r>
              <a:rPr lang="en-US" altLang="zh-CN" sz="2400" dirty="0"/>
              <a:t>: 0000000000000000 </a:t>
            </a:r>
            <a:r>
              <a:rPr lang="en-US" altLang="zh-CN" sz="2400" dirty="0" smtClean="0"/>
              <a:t>  </a:t>
            </a:r>
            <a:r>
              <a:rPr lang="en-US" altLang="zh-CN" sz="2400" dirty="0"/>
              <a:t>0 </a:t>
            </a:r>
            <a:r>
              <a:rPr lang="en-US" altLang="zh-CN" sz="2400" dirty="0" smtClean="0"/>
              <a:t> SECTION  LOCAL    DEFAULT    </a:t>
            </a:r>
            <a:r>
              <a:rPr lang="en-US" altLang="zh-CN" sz="2400" dirty="0"/>
              <a:t>3</a:t>
            </a:r>
          </a:p>
          <a:p>
            <a:r>
              <a:rPr lang="en-US" altLang="zh-CN" sz="2400" dirty="0"/>
              <a:t> </a:t>
            </a:r>
            <a:r>
              <a:rPr lang="en-US" altLang="zh-CN" sz="2400" dirty="0" smtClean="0"/>
              <a:t>4</a:t>
            </a:r>
            <a:r>
              <a:rPr lang="en-US" altLang="zh-CN" sz="2400" dirty="0"/>
              <a:t>: 0000000000000000 </a:t>
            </a:r>
            <a:r>
              <a:rPr lang="en-US" altLang="zh-CN" sz="2400" dirty="0" smtClean="0"/>
              <a:t>  </a:t>
            </a:r>
            <a:r>
              <a:rPr lang="en-US" altLang="zh-CN" sz="2400" dirty="0"/>
              <a:t>0 </a:t>
            </a:r>
            <a:r>
              <a:rPr lang="en-US" altLang="zh-CN" sz="2400" dirty="0" smtClean="0"/>
              <a:t> SECTION  LOCAL    DEFAULT    </a:t>
            </a:r>
            <a:r>
              <a:rPr lang="en-US" altLang="zh-CN" sz="2400" dirty="0"/>
              <a:t>5</a:t>
            </a:r>
          </a:p>
          <a:p>
            <a:r>
              <a:rPr lang="en-US" altLang="zh-CN" sz="2400" dirty="0"/>
              <a:t> </a:t>
            </a:r>
            <a:r>
              <a:rPr lang="en-US" altLang="zh-CN" sz="2400" dirty="0" smtClean="0"/>
              <a:t>5</a:t>
            </a:r>
            <a:r>
              <a:rPr lang="en-US" altLang="zh-CN" sz="2400" dirty="0"/>
              <a:t>: 0000000000000000 </a:t>
            </a:r>
            <a:r>
              <a:rPr lang="en-US" altLang="zh-CN" sz="2400" dirty="0" smtClean="0"/>
              <a:t>  </a:t>
            </a:r>
            <a:r>
              <a:rPr lang="en-US" altLang="zh-CN" sz="2400" dirty="0"/>
              <a:t>0 </a:t>
            </a:r>
            <a:r>
              <a:rPr lang="en-US" altLang="zh-CN" sz="2400" dirty="0" smtClean="0"/>
              <a:t> SECTION  LOCAL    DEFAULT    </a:t>
            </a:r>
            <a:r>
              <a:rPr lang="en-US" altLang="zh-CN" sz="2400" dirty="0"/>
              <a:t>7</a:t>
            </a:r>
          </a:p>
          <a:p>
            <a:r>
              <a:rPr lang="en-US" altLang="zh-CN" sz="2400" dirty="0"/>
              <a:t> </a:t>
            </a:r>
            <a:r>
              <a:rPr lang="en-US" altLang="zh-CN" sz="2400" dirty="0" smtClean="0"/>
              <a:t>6</a:t>
            </a:r>
            <a:r>
              <a:rPr lang="en-US" altLang="zh-CN" sz="2400" dirty="0"/>
              <a:t>: 0000000000000000 </a:t>
            </a:r>
            <a:r>
              <a:rPr lang="en-US" altLang="zh-CN" sz="2400" dirty="0" smtClean="0"/>
              <a:t>  </a:t>
            </a:r>
            <a:r>
              <a:rPr lang="en-US" altLang="zh-CN" sz="2400" dirty="0"/>
              <a:t>0 </a:t>
            </a:r>
            <a:r>
              <a:rPr lang="en-US" altLang="zh-CN" sz="2400" dirty="0" smtClean="0"/>
              <a:t> SECTION  LOCAL    DEFAULT    </a:t>
            </a:r>
            <a:r>
              <a:rPr lang="en-US" altLang="zh-CN" sz="2400" dirty="0"/>
              <a:t>8</a:t>
            </a:r>
          </a:p>
          <a:p>
            <a:r>
              <a:rPr lang="en-US" altLang="zh-CN" sz="2400" dirty="0"/>
              <a:t> </a:t>
            </a:r>
            <a:r>
              <a:rPr lang="en-US" altLang="zh-CN" sz="2400" dirty="0" smtClean="0"/>
              <a:t>7</a:t>
            </a:r>
            <a:r>
              <a:rPr lang="en-US" altLang="zh-CN" sz="2400" dirty="0"/>
              <a:t>: 0000000000000000 </a:t>
            </a:r>
            <a:r>
              <a:rPr lang="en-US" altLang="zh-CN" sz="2400" dirty="0" smtClean="0"/>
              <a:t>  </a:t>
            </a:r>
            <a:r>
              <a:rPr lang="en-US" altLang="zh-CN" sz="2400" dirty="0"/>
              <a:t>0 </a:t>
            </a:r>
            <a:r>
              <a:rPr lang="en-US" altLang="zh-CN" sz="2400" dirty="0" smtClean="0"/>
              <a:t> SECTION  LOCAL    DEFAULT    </a:t>
            </a:r>
            <a:r>
              <a:rPr lang="en-US" altLang="zh-CN" sz="2400" dirty="0"/>
              <a:t>6</a:t>
            </a:r>
          </a:p>
          <a:p>
            <a:r>
              <a:rPr lang="en-US" altLang="zh-CN" sz="2400" dirty="0"/>
              <a:t> </a:t>
            </a:r>
            <a:r>
              <a:rPr lang="en-US" altLang="zh-CN" sz="2400" dirty="0" smtClean="0"/>
              <a:t>8</a:t>
            </a:r>
            <a:r>
              <a:rPr lang="en-US" altLang="zh-CN" sz="2400" dirty="0"/>
              <a:t>: 0000000000000000 </a:t>
            </a:r>
            <a:r>
              <a:rPr lang="en-US" altLang="zh-CN" sz="2400" dirty="0" smtClean="0"/>
              <a:t>  </a:t>
            </a:r>
            <a:r>
              <a:rPr lang="en-US" altLang="zh-CN" sz="2400" dirty="0"/>
              <a:t>8 </a:t>
            </a:r>
            <a:r>
              <a:rPr lang="en-US" altLang="zh-CN" sz="2400" dirty="0" smtClean="0"/>
              <a:t> OBJECT    GLOBAL </a:t>
            </a:r>
            <a:r>
              <a:rPr lang="en-US" altLang="zh-CN" sz="2400" dirty="0"/>
              <a:t>DEFAULT    </a:t>
            </a:r>
            <a:r>
              <a:rPr lang="en-US" altLang="zh-CN" sz="2400" b="1" dirty="0">
                <a:solidFill>
                  <a:srgbClr val="00B0F0"/>
                </a:solidFill>
              </a:rPr>
              <a:t>3</a:t>
            </a:r>
            <a:r>
              <a:rPr lang="en-US" altLang="zh-CN" sz="2400" dirty="0"/>
              <a:t> </a:t>
            </a:r>
            <a:r>
              <a:rPr lang="en-US" altLang="zh-CN" sz="2400" dirty="0" smtClean="0"/>
              <a:t>  </a:t>
            </a:r>
            <a:r>
              <a:rPr lang="en-US" altLang="zh-CN" sz="2400" b="1" dirty="0" smtClean="0">
                <a:solidFill>
                  <a:srgbClr val="FF0000"/>
                </a:solidFill>
              </a:rPr>
              <a:t>bufp0</a:t>
            </a:r>
            <a:endParaRPr lang="en-US" altLang="zh-CN" sz="2400" b="1" dirty="0">
              <a:solidFill>
                <a:srgbClr val="FF0000"/>
              </a:solidFill>
            </a:endParaRPr>
          </a:p>
          <a:p>
            <a:r>
              <a:rPr lang="en-US" altLang="zh-CN" sz="2400" dirty="0"/>
              <a:t> </a:t>
            </a:r>
            <a:r>
              <a:rPr lang="en-US" altLang="zh-CN" sz="2400" dirty="0" smtClean="0"/>
              <a:t>9</a:t>
            </a:r>
            <a:r>
              <a:rPr lang="en-US" altLang="zh-CN" sz="2400" dirty="0"/>
              <a:t>: 0000000000000000 </a:t>
            </a:r>
            <a:r>
              <a:rPr lang="en-US" altLang="zh-CN" sz="2400" dirty="0" smtClean="0"/>
              <a:t>  </a:t>
            </a:r>
            <a:r>
              <a:rPr lang="en-US" altLang="zh-CN" sz="2400" dirty="0"/>
              <a:t>0 </a:t>
            </a:r>
            <a:r>
              <a:rPr lang="en-US" altLang="zh-CN" sz="2400" dirty="0" smtClean="0"/>
              <a:t> </a:t>
            </a:r>
            <a:r>
              <a:rPr lang="en-US" altLang="zh-CN" sz="2400" dirty="0" smtClean="0">
                <a:solidFill>
                  <a:srgbClr val="FF0000"/>
                </a:solidFill>
              </a:rPr>
              <a:t>NOTYPE  GLOBAL  </a:t>
            </a:r>
            <a:r>
              <a:rPr lang="en-US" altLang="zh-CN" sz="2400" dirty="0"/>
              <a:t>DEFAULT  </a:t>
            </a:r>
            <a:r>
              <a:rPr lang="en-US" altLang="zh-CN" sz="2400" b="1" dirty="0">
                <a:solidFill>
                  <a:srgbClr val="00B0F0"/>
                </a:solidFill>
              </a:rPr>
              <a:t>UND</a:t>
            </a:r>
            <a:r>
              <a:rPr lang="en-US" altLang="zh-CN" sz="2400" dirty="0"/>
              <a:t> </a:t>
            </a:r>
            <a:r>
              <a:rPr lang="en-US" altLang="zh-CN" sz="2400" dirty="0" smtClean="0"/>
              <a:t> </a:t>
            </a:r>
            <a:r>
              <a:rPr lang="en-US" altLang="zh-CN" sz="2400" b="1" dirty="0" err="1" smtClean="0">
                <a:solidFill>
                  <a:srgbClr val="FF0000"/>
                </a:solidFill>
              </a:rPr>
              <a:t>buf</a:t>
            </a:r>
            <a:endParaRPr lang="en-US" altLang="zh-CN" sz="2400" b="1" dirty="0">
              <a:solidFill>
                <a:srgbClr val="FF0000"/>
              </a:solidFill>
            </a:endParaRPr>
          </a:p>
          <a:p>
            <a:r>
              <a:rPr lang="en-US" altLang="zh-CN" sz="2400" dirty="0" smtClean="0"/>
              <a:t>10</a:t>
            </a:r>
            <a:r>
              <a:rPr lang="en-US" altLang="zh-CN" sz="2400" dirty="0"/>
              <a:t>: </a:t>
            </a:r>
            <a:r>
              <a:rPr lang="en-US" altLang="zh-CN" sz="2400" dirty="0" smtClean="0"/>
              <a:t>0000000000000008  </a:t>
            </a:r>
            <a:r>
              <a:rPr lang="en-US" altLang="zh-CN" sz="2400" dirty="0"/>
              <a:t>8 </a:t>
            </a:r>
            <a:r>
              <a:rPr lang="en-US" altLang="zh-CN" sz="2400" dirty="0" smtClean="0"/>
              <a:t> OBJECT   </a:t>
            </a:r>
            <a:r>
              <a:rPr lang="en-US" altLang="zh-CN" sz="2400" dirty="0" smtClean="0">
                <a:solidFill>
                  <a:srgbClr val="FF0000"/>
                </a:solidFill>
              </a:rPr>
              <a:t>GLOBAL</a:t>
            </a:r>
            <a:r>
              <a:rPr lang="en-US" altLang="zh-CN" sz="2400" dirty="0" smtClean="0"/>
              <a:t>  DEFAULT  </a:t>
            </a:r>
            <a:r>
              <a:rPr lang="en-US" altLang="zh-CN" sz="2400" b="1" dirty="0">
                <a:solidFill>
                  <a:srgbClr val="00B0F0"/>
                </a:solidFill>
              </a:rPr>
              <a:t>COM </a:t>
            </a:r>
            <a:r>
              <a:rPr lang="en-US" altLang="zh-CN" sz="2400" b="1" dirty="0">
                <a:solidFill>
                  <a:srgbClr val="FF0000"/>
                </a:solidFill>
              </a:rPr>
              <a:t>bufp1</a:t>
            </a:r>
          </a:p>
          <a:p>
            <a:r>
              <a:rPr lang="en-US" altLang="zh-CN" sz="2400" dirty="0" smtClean="0"/>
              <a:t>11</a:t>
            </a:r>
            <a:r>
              <a:rPr lang="en-US" altLang="zh-CN" sz="2400" dirty="0"/>
              <a:t>: </a:t>
            </a:r>
            <a:r>
              <a:rPr lang="en-US" altLang="zh-CN" sz="2400" dirty="0" smtClean="0"/>
              <a:t>0000000000000000  </a:t>
            </a:r>
            <a:r>
              <a:rPr lang="en-US" altLang="zh-CN" sz="2400" dirty="0"/>
              <a:t>60 FUNC   </a:t>
            </a:r>
            <a:r>
              <a:rPr lang="en-US" altLang="zh-CN" sz="2400" dirty="0" smtClean="0"/>
              <a:t>  </a:t>
            </a:r>
            <a:r>
              <a:rPr lang="en-US" altLang="zh-CN" sz="2400" dirty="0"/>
              <a:t>GLOBAL </a:t>
            </a:r>
            <a:r>
              <a:rPr lang="en-US" altLang="zh-CN" sz="2400" dirty="0" smtClean="0"/>
              <a:t> DEFAULT    </a:t>
            </a:r>
            <a:r>
              <a:rPr lang="en-US" altLang="zh-CN" sz="2400" b="1" dirty="0" smtClean="0">
                <a:solidFill>
                  <a:srgbClr val="00B0F0"/>
                </a:solidFill>
              </a:rPr>
              <a:t>1     </a:t>
            </a:r>
            <a:r>
              <a:rPr lang="en-US" altLang="zh-CN" sz="2400" dirty="0" smtClean="0"/>
              <a:t> </a:t>
            </a:r>
            <a:r>
              <a:rPr lang="en-US" altLang="zh-CN" sz="2400" b="1" dirty="0">
                <a:solidFill>
                  <a:srgbClr val="FF0000"/>
                </a:solidFill>
              </a:rPr>
              <a:t>swap</a:t>
            </a:r>
          </a:p>
        </p:txBody>
      </p:sp>
      <p:sp>
        <p:nvSpPr>
          <p:cNvPr id="5" name="文本框 4"/>
          <p:cNvSpPr txBox="1"/>
          <p:nvPr/>
        </p:nvSpPr>
        <p:spPr>
          <a:xfrm>
            <a:off x="404386" y="5771634"/>
            <a:ext cx="7615007" cy="461665"/>
          </a:xfrm>
          <a:prstGeom prst="rect">
            <a:avLst/>
          </a:prstGeom>
          <a:noFill/>
        </p:spPr>
        <p:txBody>
          <a:bodyPr wrap="square" rtlCol="0">
            <a:spAutoFit/>
          </a:bodyPr>
          <a:lstStyle/>
          <a:p>
            <a:r>
              <a:rPr lang="zh-CN" altLang="en-US" sz="2400" dirty="0" smtClean="0"/>
              <a:t>注意，此时符号地址全部为</a:t>
            </a:r>
            <a:r>
              <a:rPr lang="en-US" altLang="zh-CN" sz="2400" dirty="0" smtClean="0"/>
              <a:t>0</a:t>
            </a:r>
            <a:r>
              <a:rPr lang="zh-CN" altLang="en-US" sz="2400" dirty="0" smtClean="0"/>
              <a:t>，还未进行布局、重定位</a:t>
            </a:r>
            <a:endParaRPr lang="zh-CN" altLang="en-US" sz="2400" dirty="0"/>
          </a:p>
        </p:txBody>
      </p:sp>
      <p:sp>
        <p:nvSpPr>
          <p:cNvPr id="6" name="椭圆 5"/>
          <p:cNvSpPr/>
          <p:nvPr/>
        </p:nvSpPr>
        <p:spPr>
          <a:xfrm>
            <a:off x="2475747" y="4970503"/>
            <a:ext cx="790434" cy="28875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cxnSp>
        <p:nvCxnSpPr>
          <p:cNvPr id="8" name="直接箭头连接符 7"/>
          <p:cNvCxnSpPr>
            <a:stCxn id="6" idx="4"/>
          </p:cNvCxnSpPr>
          <p:nvPr/>
        </p:nvCxnSpPr>
        <p:spPr>
          <a:xfrm>
            <a:off x="2870964" y="5259261"/>
            <a:ext cx="395217" cy="10970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3005136" y="6250133"/>
            <a:ext cx="3592879" cy="461665"/>
          </a:xfrm>
          <a:prstGeom prst="rect">
            <a:avLst/>
          </a:prstGeom>
          <a:noFill/>
        </p:spPr>
        <p:txBody>
          <a:bodyPr wrap="square" rtlCol="0">
            <a:spAutoFit/>
          </a:bodyPr>
          <a:lstStyle/>
          <a:p>
            <a:r>
              <a:rPr lang="zh-CN" altLang="en-US" sz="2400" b="1" dirty="0" smtClean="0">
                <a:solidFill>
                  <a:srgbClr val="FF0000"/>
                </a:solidFill>
              </a:rPr>
              <a:t>对齐方式</a:t>
            </a:r>
            <a:r>
              <a:rPr lang="en-US" altLang="zh-CN" sz="2400" b="1" dirty="0" smtClean="0">
                <a:solidFill>
                  <a:srgbClr val="FF0000"/>
                </a:solidFill>
              </a:rPr>
              <a:t>/</a:t>
            </a:r>
            <a:r>
              <a:rPr lang="zh-CN" altLang="en-US" sz="2400" b="1" dirty="0" smtClean="0">
                <a:solidFill>
                  <a:srgbClr val="FF0000"/>
                </a:solidFill>
              </a:rPr>
              <a:t>不是地址</a:t>
            </a:r>
            <a:endParaRPr lang="zh-CN" altLang="en-US" sz="2400" b="1" dirty="0">
              <a:solidFill>
                <a:srgbClr val="FF0000"/>
              </a:solidFill>
            </a:endParaRPr>
          </a:p>
        </p:txBody>
      </p:sp>
      <p:sp>
        <p:nvSpPr>
          <p:cNvPr id="10" name="Rectangle 5"/>
          <p:cNvSpPr>
            <a:spLocks noChangeArrowheads="1"/>
          </p:cNvSpPr>
          <p:nvPr/>
        </p:nvSpPr>
        <p:spPr bwMode="auto">
          <a:xfrm>
            <a:off x="8906320" y="323706"/>
            <a:ext cx="1222375" cy="460375"/>
          </a:xfrm>
          <a:prstGeom prst="rect">
            <a:avLst/>
          </a:prstGeom>
          <a:noFill/>
          <a:ln w="3175">
            <a:solidFill>
              <a:schemeClr val="bg1"/>
            </a:solidFill>
            <a:miter lim="800000"/>
            <a:headEnd/>
            <a:tailEnd/>
          </a:ln>
        </p:spPr>
        <p:txBody>
          <a:bodyPr wrap="none">
            <a:spAutoFit/>
          </a:bodyPr>
          <a:lstStyle/>
          <a:p>
            <a:pPr eaLnBrk="0" hangingPunct="0"/>
            <a:r>
              <a:rPr lang="en-US" altLang="zh-CN" sz="2400" b="1" dirty="0" err="1">
                <a:solidFill>
                  <a:srgbClr val="0066FF"/>
                </a:solidFill>
                <a:latin typeface="微软雅黑" pitchFamily="34" charset="-122"/>
                <a:ea typeface="微软雅黑" pitchFamily="34" charset="-122"/>
                <a:cs typeface="Courier New" pitchFamily="49" charset="0"/>
              </a:rPr>
              <a:t>swap.c</a:t>
            </a:r>
            <a:endParaRPr lang="en-US" altLang="zh-CN" sz="2400" b="1" dirty="0">
              <a:solidFill>
                <a:srgbClr val="0066FF"/>
              </a:solidFill>
              <a:latin typeface="微软雅黑" pitchFamily="34" charset="-122"/>
              <a:ea typeface="微软雅黑" pitchFamily="34" charset="-122"/>
              <a:cs typeface="Courier New" pitchFamily="49" charset="0"/>
            </a:endParaRPr>
          </a:p>
        </p:txBody>
      </p:sp>
      <p:sp>
        <p:nvSpPr>
          <p:cNvPr id="11" name="Rectangle 6"/>
          <p:cNvSpPr>
            <a:spLocks noChangeArrowheads="1"/>
          </p:cNvSpPr>
          <p:nvPr/>
        </p:nvSpPr>
        <p:spPr bwMode="auto">
          <a:xfrm>
            <a:off x="8906320" y="784081"/>
            <a:ext cx="2947877" cy="3600986"/>
          </a:xfrm>
          <a:prstGeom prst="rect">
            <a:avLst/>
          </a:prstGeom>
          <a:solidFill>
            <a:srgbClr val="DBF2DA"/>
          </a:solidFill>
          <a:ln w="3175">
            <a:solidFill>
              <a:schemeClr val="tx1"/>
            </a:solidFill>
            <a:miter lim="800000"/>
            <a:headEnd/>
            <a:tailEnd/>
          </a:ln>
        </p:spPr>
        <p:txBody>
          <a:bodyPr wrap="square">
            <a:spAutoFit/>
          </a:bodyPr>
          <a:lstStyle/>
          <a:p>
            <a:pPr eaLnBrk="0" hangingPunct="0">
              <a:lnSpc>
                <a:spcPct val="95000"/>
              </a:lnSpc>
            </a:pPr>
            <a:r>
              <a:rPr lang="en-US" altLang="zh-CN" sz="2000" b="1" dirty="0">
                <a:latin typeface="微软雅黑" pitchFamily="34" charset="-122"/>
                <a:ea typeface="微软雅黑" pitchFamily="34" charset="-122"/>
                <a:cs typeface="Courier New" pitchFamily="49" charset="0"/>
              </a:rPr>
              <a:t>extern </a:t>
            </a: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 </a:t>
            </a:r>
          </a:p>
          <a:p>
            <a:pPr eaLnBrk="0" hangingPunct="0">
              <a:lnSpc>
                <a:spcPct val="95000"/>
              </a:lnSpc>
            </a:pPr>
            <a:r>
              <a:rPr lang="en-US" altLang="zh-CN" sz="1000" b="1" dirty="0">
                <a:latin typeface="微软雅黑" pitchFamily="34" charset="-122"/>
                <a:ea typeface="微软雅黑" pitchFamily="34" charset="-122"/>
                <a:cs typeface="Courier New" pitchFamily="49" charset="0"/>
              </a:rPr>
              <a:t> </a:t>
            </a:r>
          </a:p>
          <a:p>
            <a:pPr eaLnBrk="0" hangingPunct="0">
              <a:lnSpc>
                <a:spcPct val="95000"/>
              </a:lnSpc>
            </a:pP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*bufp0 = &amp;</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[0];</a:t>
            </a:r>
          </a:p>
          <a:p>
            <a:pPr eaLnBrk="0" hangingPunct="0">
              <a:lnSpc>
                <a:spcPct val="95000"/>
              </a:lnSpc>
            </a:pPr>
            <a:r>
              <a:rPr lang="en-US" altLang="zh-CN" sz="2000" b="1" dirty="0">
                <a:latin typeface="微软雅黑" pitchFamily="34" charset="-122"/>
                <a:ea typeface="微软雅黑" pitchFamily="34" charset="-122"/>
                <a:cs typeface="Courier New" pitchFamily="49" charset="0"/>
              </a:rPr>
              <a:t>static </a:t>
            </a: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*bufp1;</a:t>
            </a:r>
          </a:p>
          <a:p>
            <a:pPr eaLnBrk="0" hangingPunct="0">
              <a:lnSpc>
                <a:spcPct val="95000"/>
              </a:lnSpc>
            </a:pPr>
            <a:endParaRPr lang="en-US" altLang="zh-CN" sz="1000" b="1" dirty="0">
              <a:solidFill>
                <a:srgbClr val="F7F5CD"/>
              </a:solidFill>
              <a:latin typeface="微软雅黑" pitchFamily="34" charset="-122"/>
              <a:ea typeface="微软雅黑" pitchFamily="34" charset="-122"/>
              <a:cs typeface="Courier New" pitchFamily="49" charset="0"/>
            </a:endParaRPr>
          </a:p>
          <a:p>
            <a:pPr eaLnBrk="0" hangingPunct="0">
              <a:lnSpc>
                <a:spcPct val="95000"/>
              </a:lnSpc>
            </a:pPr>
            <a:r>
              <a:rPr lang="en-US" altLang="zh-CN" sz="2000" b="1" dirty="0">
                <a:latin typeface="微软雅黑" pitchFamily="34" charset="-122"/>
                <a:ea typeface="微软雅黑" pitchFamily="34" charset="-122"/>
                <a:cs typeface="Courier New" pitchFamily="49" charset="0"/>
              </a:rPr>
              <a:t>void swap()</a:t>
            </a:r>
          </a:p>
          <a:p>
            <a:pPr eaLnBrk="0" hangingPunct="0">
              <a:lnSpc>
                <a:spcPct val="95000"/>
              </a:lnSpc>
            </a:pPr>
            <a:r>
              <a:rPr lang="en-US" altLang="zh-CN" sz="2000" b="1" dirty="0">
                <a:latin typeface="微软雅黑" pitchFamily="34" charset="-122"/>
                <a:ea typeface="微软雅黑" pitchFamily="34" charset="-122"/>
                <a:cs typeface="Courier New" pitchFamily="49" charset="0"/>
              </a:rPr>
              <a:t>{</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a:t>
            </a: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temp;</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bufp1 = &amp;</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[1];</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temp = *bufp0;</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*bufp0 = *bufp1;</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*bufp1 = temp;</a:t>
            </a:r>
          </a:p>
          <a:p>
            <a:pPr eaLnBrk="0" hangingPunct="0">
              <a:lnSpc>
                <a:spcPct val="95000"/>
              </a:lnSpc>
            </a:pPr>
            <a:r>
              <a:rPr lang="en-US" altLang="zh-CN" sz="2000" b="1" dirty="0">
                <a:latin typeface="微软雅黑" pitchFamily="34" charset="-122"/>
                <a:ea typeface="微软雅黑" pitchFamily="34" charset="-122"/>
                <a:cs typeface="Courier New" pitchFamily="49" charset="0"/>
              </a:rPr>
              <a:t>}</a:t>
            </a:r>
          </a:p>
        </p:txBody>
      </p:sp>
      <p:sp>
        <p:nvSpPr>
          <p:cNvPr id="14" name="Text Box 8"/>
          <p:cNvSpPr txBox="1">
            <a:spLocks noChangeArrowheads="1"/>
          </p:cNvSpPr>
          <p:nvPr/>
        </p:nvSpPr>
        <p:spPr bwMode="auto">
          <a:xfrm>
            <a:off x="7991218" y="5707916"/>
            <a:ext cx="3862979" cy="830997"/>
          </a:xfrm>
          <a:prstGeom prst="rect">
            <a:avLst/>
          </a:prstGeom>
          <a:noFill/>
          <a:ln w="9525">
            <a:solidFill>
              <a:srgbClr val="993366"/>
            </a:solidFill>
            <a:miter lim="800000"/>
            <a:headEnd/>
            <a:tailEnd/>
          </a:ln>
          <a:effectLst/>
        </p:spPr>
        <p:txBody>
          <a:bodyPr wrap="square">
            <a:spAutoFit/>
          </a:bodyPr>
          <a:lstStyle>
            <a:defPPr>
              <a:defRPr lang="zh-CN"/>
            </a:defPPr>
            <a:lvl1pPr>
              <a:spcBef>
                <a:spcPct val="50000"/>
              </a:spcBef>
              <a:defRPr sz="2400" b="1">
                <a:solidFill>
                  <a:srgbClr val="CC0066"/>
                </a:solidFill>
                <a:latin typeface="微软雅黑" pitchFamily="34" charset="-122"/>
                <a:ea typeface="微软雅黑" pitchFamily="34" charset="-122"/>
              </a:defRPr>
            </a:lvl1pPr>
          </a:lstStyle>
          <a:p>
            <a:r>
              <a:rPr lang="en-US" altLang="zh-CN" dirty="0"/>
              <a:t>bufp1</a:t>
            </a:r>
            <a:r>
              <a:rPr lang="zh-CN" altLang="en-US" dirty="0"/>
              <a:t>未分配地址、未初始化 </a:t>
            </a:r>
            <a:r>
              <a:rPr lang="en-US" altLang="zh-CN" dirty="0"/>
              <a:t>(</a:t>
            </a:r>
            <a:r>
              <a:rPr lang="en-US" altLang="zh-CN" dirty="0" err="1"/>
              <a:t>ndx</a:t>
            </a:r>
            <a:r>
              <a:rPr lang="en-US" altLang="zh-CN" dirty="0"/>
              <a:t>=COM),</a:t>
            </a:r>
            <a:r>
              <a:rPr lang="zh-CN" altLang="en-US" dirty="0"/>
              <a:t> 大小</a:t>
            </a:r>
            <a:r>
              <a:rPr lang="en-US" altLang="zh-CN" dirty="0"/>
              <a:t>8B</a:t>
            </a:r>
          </a:p>
        </p:txBody>
      </p:sp>
      <p:cxnSp>
        <p:nvCxnSpPr>
          <p:cNvPr id="15" name="直接箭头连接符 14"/>
          <p:cNvCxnSpPr/>
          <p:nvPr/>
        </p:nvCxnSpPr>
        <p:spPr>
          <a:xfrm>
            <a:off x="8418681" y="5030721"/>
            <a:ext cx="1246659" cy="677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45462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19</a:t>
            </a:fld>
            <a:endParaRPr lang="zh-CN" altLang="en-US"/>
          </a:p>
        </p:txBody>
      </p:sp>
      <p:sp>
        <p:nvSpPr>
          <p:cNvPr id="3" name="矩形 2"/>
          <p:cNvSpPr/>
          <p:nvPr/>
        </p:nvSpPr>
        <p:spPr>
          <a:xfrm>
            <a:off x="259242" y="1393855"/>
            <a:ext cx="11743572" cy="4154984"/>
          </a:xfrm>
          <a:prstGeom prst="rect">
            <a:avLst/>
          </a:prstGeom>
        </p:spPr>
        <p:txBody>
          <a:bodyPr wrap="square">
            <a:spAutoFit/>
          </a:bodyPr>
          <a:lstStyle/>
          <a:p>
            <a:r>
              <a:rPr lang="en-US" altLang="zh-CN" sz="2400" b="1" dirty="0" smtClean="0">
                <a:solidFill>
                  <a:srgbClr val="00AEF0"/>
                </a:solidFill>
                <a:latin typeface="StoneSans"/>
              </a:rPr>
              <a:t>1 </a:t>
            </a:r>
            <a:r>
              <a:rPr lang="en-US" altLang="zh-CN" sz="2400" b="1" dirty="0" err="1">
                <a:solidFill>
                  <a:srgbClr val="000000"/>
                </a:solidFill>
                <a:latin typeface="ZztexMono-Regular"/>
              </a:rPr>
              <a:t>typedef</a:t>
            </a:r>
            <a:r>
              <a:rPr lang="en-US" altLang="zh-CN" sz="2400" b="1" dirty="0">
                <a:solidFill>
                  <a:srgbClr val="000000"/>
                </a:solidFill>
                <a:latin typeface="ZztexMono-Regular"/>
              </a:rPr>
              <a:t> </a:t>
            </a:r>
            <a:r>
              <a:rPr lang="en-US" altLang="zh-CN" sz="2400" b="1" dirty="0" err="1">
                <a:solidFill>
                  <a:srgbClr val="000000"/>
                </a:solidFill>
                <a:latin typeface="ZztexMono-Regular"/>
              </a:rPr>
              <a:t>struct</a:t>
            </a:r>
            <a:r>
              <a:rPr lang="en-US" altLang="zh-CN" sz="2400" b="1" dirty="0">
                <a:solidFill>
                  <a:srgbClr val="000000"/>
                </a:solidFill>
                <a:latin typeface="ZztexMono-Regular"/>
              </a:rPr>
              <a:t> {</a:t>
            </a:r>
          </a:p>
          <a:p>
            <a:r>
              <a:rPr lang="en-US" altLang="zh-CN" sz="2400" b="1" dirty="0">
                <a:solidFill>
                  <a:srgbClr val="00AEF0"/>
                </a:solidFill>
                <a:latin typeface="StoneSans"/>
              </a:rPr>
              <a:t>2 </a:t>
            </a:r>
            <a:r>
              <a:rPr lang="en-US" altLang="zh-CN" sz="2400" b="1" dirty="0" smtClean="0">
                <a:solidFill>
                  <a:srgbClr val="00AEF0"/>
                </a:solidFill>
                <a:latin typeface="StoneSans"/>
              </a:rPr>
              <a:t>	</a:t>
            </a:r>
            <a:r>
              <a:rPr lang="en-US" altLang="zh-CN" sz="2400" b="1" dirty="0" err="1" smtClean="0">
                <a:solidFill>
                  <a:srgbClr val="000000"/>
                </a:solidFill>
                <a:latin typeface="ZztexMono-Regular"/>
              </a:rPr>
              <a:t>int</a:t>
            </a:r>
            <a:r>
              <a:rPr lang="en-US" altLang="zh-CN" sz="2400" b="1" dirty="0" smtClean="0">
                <a:solidFill>
                  <a:srgbClr val="000000"/>
                </a:solidFill>
                <a:latin typeface="ZztexMono-Regular"/>
              </a:rPr>
              <a:t> </a:t>
            </a:r>
            <a:r>
              <a:rPr lang="en-US" altLang="zh-CN" sz="2400" b="1" dirty="0">
                <a:solidFill>
                  <a:srgbClr val="000000"/>
                </a:solidFill>
                <a:latin typeface="ZztexMono-Regular"/>
              </a:rPr>
              <a:t>name; </a:t>
            </a:r>
            <a:r>
              <a:rPr lang="en-US" altLang="zh-CN" sz="2400" b="1" dirty="0" smtClean="0">
                <a:solidFill>
                  <a:srgbClr val="000000"/>
                </a:solidFill>
                <a:latin typeface="ZztexMono-Regular"/>
              </a:rPr>
              <a:t>	</a:t>
            </a:r>
            <a:r>
              <a:rPr lang="en-US" altLang="zh-CN" sz="2400" b="1" dirty="0" smtClean="0">
                <a:solidFill>
                  <a:srgbClr val="00AEF0"/>
                </a:solidFill>
                <a:latin typeface="ZztexMono-Regular"/>
              </a:rPr>
              <a:t>/* </a:t>
            </a:r>
            <a:r>
              <a:rPr lang="zh-CN" altLang="en-US" sz="2400" b="1" dirty="0" smtClean="0">
                <a:solidFill>
                  <a:srgbClr val="00AEF0"/>
                </a:solidFill>
                <a:latin typeface="ZztexMono-Regular"/>
              </a:rPr>
              <a:t>本符号对应的字符串在</a:t>
            </a:r>
            <a:r>
              <a:rPr lang="en-US" altLang="zh-CN" sz="2400" b="1" dirty="0" err="1" smtClean="0">
                <a:solidFill>
                  <a:srgbClr val="FF0000"/>
                </a:solidFill>
                <a:latin typeface="ZztexMono-Regular"/>
              </a:rPr>
              <a:t>strtab</a:t>
            </a:r>
            <a:r>
              <a:rPr lang="zh-CN" altLang="en-US" sz="2400" b="1" dirty="0" smtClean="0">
                <a:solidFill>
                  <a:srgbClr val="00AEF0"/>
                </a:solidFill>
                <a:latin typeface="ZztexMono-Regular"/>
              </a:rPr>
              <a:t>中的偏移量</a:t>
            </a:r>
            <a:r>
              <a:rPr lang="en-US" altLang="zh-CN" sz="2400" b="1" dirty="0" smtClean="0">
                <a:solidFill>
                  <a:srgbClr val="00AEF0"/>
                </a:solidFill>
                <a:latin typeface="ZztexMono-Regular"/>
              </a:rPr>
              <a:t>*/</a:t>
            </a:r>
            <a:endParaRPr lang="en-US" altLang="zh-CN" sz="2400" b="1" dirty="0">
              <a:solidFill>
                <a:srgbClr val="00AEF0"/>
              </a:solidFill>
              <a:latin typeface="ZztexMono-Regular"/>
            </a:endParaRPr>
          </a:p>
          <a:p>
            <a:r>
              <a:rPr lang="en-US" altLang="zh-CN" sz="2400" b="1" dirty="0">
                <a:solidFill>
                  <a:srgbClr val="00AEF0"/>
                </a:solidFill>
                <a:latin typeface="StoneSans"/>
              </a:rPr>
              <a:t>3 </a:t>
            </a:r>
            <a:r>
              <a:rPr lang="en-US" altLang="zh-CN" sz="2400" b="1" dirty="0" smtClean="0">
                <a:solidFill>
                  <a:srgbClr val="00AEF0"/>
                </a:solidFill>
                <a:latin typeface="StoneSans"/>
              </a:rPr>
              <a:t>	long</a:t>
            </a:r>
            <a:r>
              <a:rPr lang="en-US" altLang="zh-CN" sz="2400" b="1" dirty="0" smtClean="0">
                <a:solidFill>
                  <a:srgbClr val="000000"/>
                </a:solidFill>
                <a:latin typeface="ZztexMono-Regular"/>
              </a:rPr>
              <a:t> </a:t>
            </a:r>
            <a:r>
              <a:rPr lang="en-US" altLang="zh-CN" sz="2400" b="1" dirty="0">
                <a:solidFill>
                  <a:srgbClr val="000000"/>
                </a:solidFill>
                <a:latin typeface="ZztexMono-Regular"/>
              </a:rPr>
              <a:t>value; </a:t>
            </a:r>
            <a:r>
              <a:rPr lang="en-US" altLang="zh-CN" sz="2400" b="1" dirty="0" smtClean="0">
                <a:solidFill>
                  <a:srgbClr val="000000"/>
                </a:solidFill>
                <a:latin typeface="ZztexMono-Regular"/>
              </a:rPr>
              <a:t>	</a:t>
            </a:r>
            <a:r>
              <a:rPr lang="en-US" altLang="zh-CN" sz="2400" b="1" dirty="0" smtClean="0">
                <a:solidFill>
                  <a:srgbClr val="00AEF0"/>
                </a:solidFill>
                <a:latin typeface="ZztexMono-Regular"/>
              </a:rPr>
              <a:t>/* </a:t>
            </a:r>
            <a:r>
              <a:rPr lang="en-US" altLang="zh-CN" sz="2400" b="1" dirty="0">
                <a:solidFill>
                  <a:srgbClr val="00AEF0"/>
                </a:solidFill>
                <a:latin typeface="ZztexMono-Regular"/>
              </a:rPr>
              <a:t>Section offset, or </a:t>
            </a:r>
            <a:r>
              <a:rPr lang="zh-CN" altLang="en-US" sz="2400" b="1" dirty="0" smtClean="0">
                <a:solidFill>
                  <a:srgbClr val="00AEF0"/>
                </a:solidFill>
                <a:latin typeface="ZztexMono-Regular"/>
              </a:rPr>
              <a:t>绝对</a:t>
            </a:r>
            <a:r>
              <a:rPr lang="en-US" altLang="zh-CN" sz="2400" b="1" dirty="0" smtClean="0">
                <a:solidFill>
                  <a:srgbClr val="00AEF0"/>
                </a:solidFill>
                <a:latin typeface="ZztexMono-Regular"/>
              </a:rPr>
              <a:t>address </a:t>
            </a:r>
            <a:r>
              <a:rPr lang="en-US" altLang="zh-CN" sz="2400" b="1" dirty="0">
                <a:solidFill>
                  <a:srgbClr val="00AEF0"/>
                </a:solidFill>
                <a:latin typeface="ZztexMono-Regular"/>
              </a:rPr>
              <a:t>*/</a:t>
            </a:r>
          </a:p>
          <a:p>
            <a:r>
              <a:rPr lang="en-US" altLang="zh-CN" sz="2400" b="1" dirty="0">
                <a:solidFill>
                  <a:srgbClr val="00AEF0"/>
                </a:solidFill>
                <a:latin typeface="StoneSans"/>
              </a:rPr>
              <a:t>4</a:t>
            </a:r>
            <a:r>
              <a:rPr lang="en-US" altLang="zh-CN" sz="2400" b="1" dirty="0" smtClean="0">
                <a:solidFill>
                  <a:srgbClr val="000000"/>
                </a:solidFill>
                <a:latin typeface="ZztexMono-Regular"/>
              </a:rPr>
              <a:t>     long </a:t>
            </a:r>
            <a:r>
              <a:rPr lang="en-US" altLang="zh-CN" sz="2400" b="1" dirty="0">
                <a:solidFill>
                  <a:srgbClr val="000000"/>
                </a:solidFill>
                <a:latin typeface="ZztexMono-Regular"/>
              </a:rPr>
              <a:t>size; </a:t>
            </a:r>
            <a:r>
              <a:rPr lang="en-US" altLang="zh-CN" sz="2400" b="1" dirty="0" smtClean="0">
                <a:solidFill>
                  <a:srgbClr val="000000"/>
                </a:solidFill>
                <a:latin typeface="ZztexMono-Regular"/>
              </a:rPr>
              <a:t>	</a:t>
            </a:r>
            <a:r>
              <a:rPr lang="en-US" altLang="zh-CN" sz="2400" b="1" dirty="0" smtClean="0">
                <a:solidFill>
                  <a:srgbClr val="00AEF0"/>
                </a:solidFill>
                <a:latin typeface="ZztexMono-Regular"/>
              </a:rPr>
              <a:t>/* </a:t>
            </a:r>
            <a:r>
              <a:rPr lang="zh-CN" altLang="en-US" sz="2400" b="1" dirty="0" smtClean="0">
                <a:solidFill>
                  <a:srgbClr val="00AEF0"/>
                </a:solidFill>
                <a:latin typeface="ZztexMono-Regular"/>
              </a:rPr>
              <a:t>数据（函数）大小，以字节为单位</a:t>
            </a:r>
            <a:r>
              <a:rPr lang="en-US" altLang="zh-CN" sz="2400" b="1" dirty="0" smtClean="0">
                <a:solidFill>
                  <a:srgbClr val="00AEF0"/>
                </a:solidFill>
                <a:latin typeface="ZztexMono-Regular"/>
              </a:rPr>
              <a:t>*/</a:t>
            </a:r>
          </a:p>
          <a:p>
            <a:endParaRPr lang="en-US" altLang="zh-CN" sz="2400" b="1" dirty="0">
              <a:solidFill>
                <a:srgbClr val="00AEF0"/>
              </a:solidFill>
              <a:latin typeface="ZztexMono-Regular"/>
            </a:endParaRPr>
          </a:p>
          <a:p>
            <a:r>
              <a:rPr lang="en-US" altLang="zh-CN" sz="2400" b="1" dirty="0">
                <a:solidFill>
                  <a:srgbClr val="00AEF0"/>
                </a:solidFill>
                <a:latin typeface="StoneSans"/>
              </a:rPr>
              <a:t>5 </a:t>
            </a:r>
            <a:r>
              <a:rPr lang="en-US" altLang="zh-CN" sz="2400" b="1" dirty="0" smtClean="0">
                <a:solidFill>
                  <a:srgbClr val="00AEF0"/>
                </a:solidFill>
                <a:latin typeface="StoneSans"/>
              </a:rPr>
              <a:t>	</a:t>
            </a:r>
            <a:r>
              <a:rPr lang="en-US" altLang="zh-CN" sz="2400" b="1" dirty="0" smtClean="0">
                <a:solidFill>
                  <a:srgbClr val="000000"/>
                </a:solidFill>
                <a:latin typeface="ZztexMono-Regular"/>
              </a:rPr>
              <a:t>char type:4</a:t>
            </a:r>
            <a:r>
              <a:rPr lang="zh-CN" altLang="en-US" sz="2400" b="1" dirty="0" smtClean="0">
                <a:solidFill>
                  <a:srgbClr val="000000"/>
                </a:solidFill>
                <a:latin typeface="ZztexMono-Regular"/>
              </a:rPr>
              <a:t>，</a:t>
            </a:r>
            <a:r>
              <a:rPr lang="en-US" altLang="zh-CN" sz="2400" b="1" dirty="0" smtClean="0">
                <a:solidFill>
                  <a:srgbClr val="000000"/>
                </a:solidFill>
                <a:latin typeface="ZztexMono-Regular"/>
              </a:rPr>
              <a:t> </a:t>
            </a:r>
            <a:r>
              <a:rPr lang="en-US" altLang="zh-CN" sz="2400" b="1" dirty="0" smtClean="0">
                <a:solidFill>
                  <a:srgbClr val="00AEF0"/>
                </a:solidFill>
                <a:latin typeface="ZztexMono-Regular"/>
              </a:rPr>
              <a:t>/* </a:t>
            </a:r>
            <a:r>
              <a:rPr lang="en-US" altLang="zh-CN" sz="2400" b="1" dirty="0">
                <a:solidFill>
                  <a:srgbClr val="00AEF0"/>
                </a:solidFill>
                <a:latin typeface="ZztexMono-Regular"/>
              </a:rPr>
              <a:t>Data, </a:t>
            </a:r>
            <a:r>
              <a:rPr lang="en-US" altLang="zh-CN" sz="2400" b="1" dirty="0" err="1">
                <a:solidFill>
                  <a:srgbClr val="00AEF0"/>
                </a:solidFill>
                <a:latin typeface="ZztexMono-Regular"/>
              </a:rPr>
              <a:t>func</a:t>
            </a:r>
            <a:r>
              <a:rPr lang="en-US" altLang="zh-CN" sz="2400" b="1" dirty="0">
                <a:solidFill>
                  <a:srgbClr val="00AEF0"/>
                </a:solidFill>
                <a:latin typeface="ZztexMono-Regular"/>
              </a:rPr>
              <a:t>, section, or </a:t>
            </a:r>
            <a:r>
              <a:rPr lang="en-US" altLang="zh-CN" sz="2400" b="1" dirty="0" err="1">
                <a:solidFill>
                  <a:srgbClr val="00AEF0"/>
                </a:solidFill>
                <a:latin typeface="ZztexMono-Regular"/>
              </a:rPr>
              <a:t>src</a:t>
            </a:r>
            <a:r>
              <a:rPr lang="en-US" altLang="zh-CN" sz="2400" b="1" dirty="0">
                <a:solidFill>
                  <a:srgbClr val="00AEF0"/>
                </a:solidFill>
                <a:latin typeface="ZztexMono-Regular"/>
              </a:rPr>
              <a:t> file name (4 bits) */</a:t>
            </a:r>
          </a:p>
          <a:p>
            <a:r>
              <a:rPr lang="en-US" altLang="zh-CN" sz="2400" b="1" dirty="0">
                <a:solidFill>
                  <a:srgbClr val="00AEF0"/>
                </a:solidFill>
                <a:latin typeface="StoneSans"/>
              </a:rPr>
              <a:t>6</a:t>
            </a:r>
            <a:r>
              <a:rPr lang="en-US" altLang="zh-CN" sz="2400" b="1" dirty="0" smtClean="0">
                <a:solidFill>
                  <a:srgbClr val="000000"/>
                </a:solidFill>
                <a:latin typeface="ZztexMono-Regular"/>
              </a:rPr>
              <a:t>          binding:4</a:t>
            </a:r>
            <a:r>
              <a:rPr lang="en-US" altLang="zh-CN" sz="2400" b="1" dirty="0">
                <a:solidFill>
                  <a:srgbClr val="000000"/>
                </a:solidFill>
                <a:latin typeface="ZztexMono-Regular"/>
              </a:rPr>
              <a:t>; </a:t>
            </a:r>
            <a:r>
              <a:rPr lang="en-US" altLang="zh-CN" sz="2400" b="1" dirty="0" smtClean="0">
                <a:solidFill>
                  <a:srgbClr val="000000"/>
                </a:solidFill>
                <a:latin typeface="ZztexMono-Regular"/>
              </a:rPr>
              <a:t>	</a:t>
            </a:r>
            <a:r>
              <a:rPr lang="en-US" altLang="zh-CN" sz="2400" b="1" dirty="0" smtClean="0">
                <a:solidFill>
                  <a:srgbClr val="00AEF0"/>
                </a:solidFill>
                <a:latin typeface="ZztexMono-Regular"/>
              </a:rPr>
              <a:t>/* </a:t>
            </a:r>
            <a:r>
              <a:rPr lang="en-US" altLang="zh-CN" sz="2400" b="1" dirty="0">
                <a:solidFill>
                  <a:srgbClr val="00AEF0"/>
                </a:solidFill>
                <a:latin typeface="ZztexMono-Regular"/>
              </a:rPr>
              <a:t>Local or global (4 bits) </a:t>
            </a:r>
            <a:r>
              <a:rPr lang="en-US" altLang="zh-CN" sz="2400" b="1" dirty="0" smtClean="0">
                <a:solidFill>
                  <a:srgbClr val="00AEF0"/>
                </a:solidFill>
                <a:latin typeface="ZztexMono-Regular"/>
              </a:rPr>
              <a:t>*/</a:t>
            </a:r>
          </a:p>
          <a:p>
            <a:endParaRPr lang="en-US" altLang="zh-CN" sz="2400" b="1" dirty="0">
              <a:solidFill>
                <a:srgbClr val="00AEF0"/>
              </a:solidFill>
              <a:latin typeface="ZztexMono-Regular"/>
            </a:endParaRPr>
          </a:p>
          <a:p>
            <a:r>
              <a:rPr lang="en-US" altLang="zh-CN" sz="2400" b="1" dirty="0">
                <a:solidFill>
                  <a:srgbClr val="00AEF0"/>
                </a:solidFill>
                <a:latin typeface="StoneSans"/>
              </a:rPr>
              <a:t>7 </a:t>
            </a:r>
            <a:r>
              <a:rPr lang="en-US" altLang="zh-CN" sz="2400" b="1" dirty="0" smtClean="0">
                <a:solidFill>
                  <a:srgbClr val="00AEF0"/>
                </a:solidFill>
                <a:latin typeface="StoneSans"/>
              </a:rPr>
              <a:t>	</a:t>
            </a:r>
            <a:r>
              <a:rPr lang="en-US" altLang="zh-CN" sz="2400" b="1" dirty="0" smtClean="0">
                <a:solidFill>
                  <a:srgbClr val="000000"/>
                </a:solidFill>
                <a:latin typeface="ZztexMono-Regular"/>
              </a:rPr>
              <a:t>char </a:t>
            </a:r>
            <a:r>
              <a:rPr lang="en-US" altLang="zh-CN" sz="2400" b="1" dirty="0">
                <a:solidFill>
                  <a:srgbClr val="000000"/>
                </a:solidFill>
                <a:latin typeface="ZztexMono-Regular"/>
              </a:rPr>
              <a:t>reserved; </a:t>
            </a:r>
            <a:r>
              <a:rPr lang="en-US" altLang="zh-CN" sz="2400" b="1" dirty="0">
                <a:solidFill>
                  <a:srgbClr val="00AEF0"/>
                </a:solidFill>
                <a:latin typeface="ZztexMono-Regular"/>
              </a:rPr>
              <a:t>/* Unused */</a:t>
            </a:r>
          </a:p>
          <a:p>
            <a:r>
              <a:rPr lang="en-US" altLang="zh-CN" sz="2400" b="1" dirty="0">
                <a:solidFill>
                  <a:srgbClr val="00AEF0"/>
                </a:solidFill>
                <a:latin typeface="StoneSans"/>
              </a:rPr>
              <a:t>8 </a:t>
            </a:r>
            <a:r>
              <a:rPr lang="en-US" altLang="zh-CN" sz="2400" b="1" dirty="0" smtClean="0">
                <a:solidFill>
                  <a:srgbClr val="00AEF0"/>
                </a:solidFill>
                <a:latin typeface="StoneSans"/>
              </a:rPr>
              <a:t>	short</a:t>
            </a:r>
            <a:r>
              <a:rPr lang="en-US" altLang="zh-CN" sz="2400" b="1" dirty="0" smtClean="0">
                <a:solidFill>
                  <a:srgbClr val="000000"/>
                </a:solidFill>
                <a:latin typeface="ZztexMono-Regular"/>
              </a:rPr>
              <a:t> </a:t>
            </a:r>
            <a:r>
              <a:rPr lang="en-US" altLang="zh-CN" sz="2400" b="1" dirty="0">
                <a:solidFill>
                  <a:srgbClr val="000000"/>
                </a:solidFill>
                <a:latin typeface="ZztexMono-Regular"/>
              </a:rPr>
              <a:t>section; </a:t>
            </a:r>
            <a:r>
              <a:rPr lang="en-US" altLang="zh-CN" sz="2400" b="1" dirty="0" smtClean="0">
                <a:solidFill>
                  <a:srgbClr val="000000"/>
                </a:solidFill>
                <a:latin typeface="ZztexMono-Regular"/>
              </a:rPr>
              <a:t>	</a:t>
            </a:r>
            <a:r>
              <a:rPr lang="en-US" altLang="zh-CN" sz="2400" b="1" dirty="0" smtClean="0">
                <a:solidFill>
                  <a:srgbClr val="00AEF0"/>
                </a:solidFill>
                <a:latin typeface="ZztexMono-Regular"/>
              </a:rPr>
              <a:t>/* </a:t>
            </a:r>
            <a:r>
              <a:rPr lang="en-US" altLang="zh-CN" sz="2400" b="1" dirty="0">
                <a:solidFill>
                  <a:srgbClr val="00AEF0"/>
                </a:solidFill>
                <a:latin typeface="ZztexMono-Regular"/>
              </a:rPr>
              <a:t>Section header index, </a:t>
            </a:r>
            <a:r>
              <a:rPr lang="en-US" altLang="zh-CN" sz="2400" b="1" dirty="0">
                <a:solidFill>
                  <a:srgbClr val="FF0000"/>
                </a:solidFill>
                <a:latin typeface="ZztexMono-Regular"/>
              </a:rPr>
              <a:t>ABS</a:t>
            </a:r>
            <a:r>
              <a:rPr lang="en-US" altLang="zh-CN" sz="2400" b="1" dirty="0">
                <a:solidFill>
                  <a:srgbClr val="00AEF0"/>
                </a:solidFill>
                <a:latin typeface="ZztexMono-Regular"/>
              </a:rPr>
              <a:t>, </a:t>
            </a:r>
            <a:r>
              <a:rPr lang="en-US" altLang="zh-CN" sz="2400" b="1" dirty="0" smtClean="0">
                <a:solidFill>
                  <a:srgbClr val="FF0000"/>
                </a:solidFill>
                <a:latin typeface="ZztexMono-Regular"/>
              </a:rPr>
              <a:t>UND</a:t>
            </a:r>
            <a:r>
              <a:rPr lang="en-US" altLang="zh-CN" sz="2400" b="1" dirty="0" smtClean="0">
                <a:solidFill>
                  <a:srgbClr val="00AEF0"/>
                </a:solidFill>
                <a:latin typeface="ZztexMono-Regular"/>
              </a:rPr>
              <a:t>, </a:t>
            </a:r>
            <a:r>
              <a:rPr lang="en-US" altLang="zh-CN" sz="2400" b="1" dirty="0">
                <a:solidFill>
                  <a:srgbClr val="00AEF0"/>
                </a:solidFill>
                <a:latin typeface="ZztexMono-Regular"/>
              </a:rPr>
              <a:t>Or </a:t>
            </a:r>
            <a:r>
              <a:rPr lang="en-US" altLang="zh-CN" sz="2400" b="1" dirty="0">
                <a:solidFill>
                  <a:srgbClr val="FF0000"/>
                </a:solidFill>
                <a:latin typeface="ZztexMono-Regular"/>
              </a:rPr>
              <a:t>COMMON</a:t>
            </a:r>
            <a:r>
              <a:rPr lang="en-US" altLang="zh-CN" sz="2400" b="1" dirty="0">
                <a:solidFill>
                  <a:srgbClr val="00AEF0"/>
                </a:solidFill>
                <a:latin typeface="ZztexMono-Regular"/>
              </a:rPr>
              <a:t> */</a:t>
            </a:r>
          </a:p>
          <a:p>
            <a:r>
              <a:rPr lang="en-US" altLang="zh-CN" sz="2400" b="1" dirty="0" smtClean="0">
                <a:solidFill>
                  <a:srgbClr val="00AEF0"/>
                </a:solidFill>
                <a:latin typeface="StoneSans"/>
              </a:rPr>
              <a:t>9 </a:t>
            </a:r>
            <a:r>
              <a:rPr lang="en-US" altLang="zh-CN" sz="2400" b="1" dirty="0">
                <a:solidFill>
                  <a:srgbClr val="000000"/>
                </a:solidFill>
                <a:latin typeface="ZztexMono-Regular"/>
              </a:rPr>
              <a:t>} </a:t>
            </a:r>
            <a:r>
              <a:rPr lang="en-US" altLang="zh-CN" sz="2400" b="1" dirty="0" err="1">
                <a:solidFill>
                  <a:srgbClr val="000000"/>
                </a:solidFill>
                <a:latin typeface="ZztexMono-Regular"/>
              </a:rPr>
              <a:t>Elf_Symbol</a:t>
            </a:r>
            <a:r>
              <a:rPr lang="en-US" altLang="zh-CN" sz="2400" b="1" dirty="0" smtClean="0">
                <a:solidFill>
                  <a:srgbClr val="000000"/>
                </a:solidFill>
                <a:latin typeface="ZztexMono-Regular"/>
              </a:rPr>
              <a:t>;</a:t>
            </a:r>
          </a:p>
        </p:txBody>
      </p:sp>
      <p:sp>
        <p:nvSpPr>
          <p:cNvPr id="4" name="矩形 3"/>
          <p:cNvSpPr/>
          <p:nvPr/>
        </p:nvSpPr>
        <p:spPr>
          <a:xfrm>
            <a:off x="259242" y="329274"/>
            <a:ext cx="4052713" cy="830997"/>
          </a:xfrm>
          <a:prstGeom prst="rect">
            <a:avLst/>
          </a:prstGeom>
        </p:spPr>
        <p:txBody>
          <a:bodyPr wrap="none">
            <a:spAutoFit/>
          </a:bodyPr>
          <a:lstStyle/>
          <a:p>
            <a:r>
              <a:rPr lang="zh-CN" altLang="en-US" sz="2400" b="1" dirty="0" smtClean="0">
                <a:solidFill>
                  <a:srgbClr val="FF0000"/>
                </a:solidFill>
              </a:rPr>
              <a:t>符号表</a:t>
            </a:r>
            <a:r>
              <a:rPr lang="zh-CN" altLang="en-US" sz="2400" b="1" dirty="0" smtClean="0"/>
              <a:t>中</a:t>
            </a:r>
            <a:r>
              <a:rPr lang="en-US" altLang="zh-CN" sz="2400" b="1" dirty="0" smtClean="0"/>
              <a:t>1</a:t>
            </a:r>
            <a:r>
              <a:rPr lang="zh-CN" altLang="en-US" sz="2400" b="1" dirty="0" smtClean="0"/>
              <a:t>个条目的数据结构</a:t>
            </a:r>
            <a:endParaRPr lang="en-US" altLang="zh-CN" sz="2400" b="1" dirty="0" smtClean="0"/>
          </a:p>
          <a:p>
            <a:r>
              <a:rPr lang="zh-CN" altLang="en-US" sz="2400" b="1" dirty="0" smtClean="0"/>
              <a:t>（构成</a:t>
            </a:r>
            <a:r>
              <a:rPr lang="en-US" altLang="zh-CN" sz="2400" b="1" dirty="0" smtClean="0"/>
              <a:t>.</a:t>
            </a:r>
            <a:r>
              <a:rPr lang="en-US" altLang="zh-CN" sz="2400" b="1" dirty="0" err="1" smtClean="0"/>
              <a:t>symtab</a:t>
            </a:r>
            <a:r>
              <a:rPr lang="zh-CN" altLang="en-US" sz="2400" b="1" dirty="0" smtClean="0"/>
              <a:t>）</a:t>
            </a:r>
            <a:endParaRPr lang="zh-CN" altLang="en-US" sz="2400" b="1" dirty="0"/>
          </a:p>
        </p:txBody>
      </p:sp>
      <p:sp>
        <p:nvSpPr>
          <p:cNvPr id="6" name="Text Box 7"/>
          <p:cNvSpPr txBox="1">
            <a:spLocks noChangeArrowheads="1"/>
          </p:cNvSpPr>
          <p:nvPr/>
        </p:nvSpPr>
        <p:spPr bwMode="auto">
          <a:xfrm>
            <a:off x="7750175" y="430743"/>
            <a:ext cx="3944937" cy="1016000"/>
          </a:xfrm>
          <a:prstGeom prst="rect">
            <a:avLst/>
          </a:prstGeom>
          <a:noFill/>
          <a:ln w="9525">
            <a:solidFill>
              <a:srgbClr val="993366"/>
            </a:solidFill>
            <a:miter lim="800000"/>
            <a:headEnd/>
            <a:tailEnd/>
          </a:ln>
          <a:effectLst/>
        </p:spPr>
        <p:txBody>
          <a:bodyPr wrap="square">
            <a:spAutoFit/>
          </a:bodyPr>
          <a:lstStyle/>
          <a:p>
            <a:pPr>
              <a:spcBef>
                <a:spcPct val="50000"/>
              </a:spcBef>
            </a:pPr>
            <a:r>
              <a:rPr lang="zh-CN" altLang="en-US" sz="2400" b="1" dirty="0">
                <a:solidFill>
                  <a:srgbClr val="CC0066"/>
                </a:solidFill>
                <a:latin typeface="微软雅黑" pitchFamily="34" charset="-122"/>
                <a:ea typeface="微软雅黑" pitchFamily="34" charset="-122"/>
              </a:rPr>
              <a:t>函数名在</a:t>
            </a:r>
            <a:r>
              <a:rPr lang="en-US" altLang="zh-CN" sz="2400" b="1" dirty="0">
                <a:solidFill>
                  <a:srgbClr val="CC0066"/>
                </a:solidFill>
                <a:latin typeface="微软雅黑" pitchFamily="34" charset="-122"/>
                <a:ea typeface="微软雅黑" pitchFamily="34" charset="-122"/>
              </a:rPr>
              <a:t>text</a:t>
            </a:r>
            <a:r>
              <a:rPr lang="zh-CN" altLang="en-US" sz="2400" b="1" dirty="0">
                <a:solidFill>
                  <a:srgbClr val="CC0066"/>
                </a:solidFill>
                <a:latin typeface="微软雅黑" pitchFamily="34" charset="-122"/>
                <a:ea typeface="微软雅黑" pitchFamily="34" charset="-122"/>
              </a:rPr>
              <a:t>节中</a:t>
            </a:r>
          </a:p>
          <a:p>
            <a:pPr>
              <a:spcBef>
                <a:spcPct val="50000"/>
              </a:spcBef>
            </a:pPr>
            <a:r>
              <a:rPr lang="zh-CN" altLang="en-US" sz="2400" b="1" dirty="0">
                <a:solidFill>
                  <a:srgbClr val="CC0066"/>
                </a:solidFill>
                <a:latin typeface="微软雅黑" pitchFamily="34" charset="-122"/>
                <a:ea typeface="微软雅黑" pitchFamily="34" charset="-122"/>
              </a:rPr>
              <a:t>变量名在</a:t>
            </a:r>
            <a:r>
              <a:rPr lang="en-US" altLang="zh-CN" sz="2400" b="1" dirty="0">
                <a:solidFill>
                  <a:srgbClr val="CC0066"/>
                </a:solidFill>
                <a:latin typeface="微软雅黑" pitchFamily="34" charset="-122"/>
                <a:ea typeface="微软雅黑" pitchFamily="34" charset="-122"/>
              </a:rPr>
              <a:t>data</a:t>
            </a:r>
            <a:r>
              <a:rPr lang="zh-CN" altLang="en-US" sz="2400" b="1" dirty="0">
                <a:solidFill>
                  <a:srgbClr val="CC0066"/>
                </a:solidFill>
                <a:latin typeface="微软雅黑" pitchFamily="34" charset="-122"/>
                <a:ea typeface="微软雅黑" pitchFamily="34" charset="-122"/>
              </a:rPr>
              <a:t>节或</a:t>
            </a:r>
            <a:r>
              <a:rPr lang="en-US" altLang="zh-CN" sz="2400" b="1" dirty="0" err="1">
                <a:solidFill>
                  <a:srgbClr val="CC0066"/>
                </a:solidFill>
                <a:latin typeface="微软雅黑" pitchFamily="34" charset="-122"/>
                <a:ea typeface="微软雅黑" pitchFamily="34" charset="-122"/>
              </a:rPr>
              <a:t>bss</a:t>
            </a:r>
            <a:r>
              <a:rPr lang="zh-CN" altLang="en-US" sz="2400" b="1" dirty="0">
                <a:solidFill>
                  <a:srgbClr val="CC0066"/>
                </a:solidFill>
                <a:latin typeface="微软雅黑" pitchFamily="34" charset="-122"/>
                <a:ea typeface="微软雅黑" pitchFamily="34" charset="-122"/>
              </a:rPr>
              <a:t>节中</a:t>
            </a:r>
          </a:p>
        </p:txBody>
      </p:sp>
      <p:sp>
        <p:nvSpPr>
          <p:cNvPr id="7" name="Line 8"/>
          <p:cNvSpPr>
            <a:spLocks noChangeShapeType="1"/>
          </p:cNvSpPr>
          <p:nvPr/>
        </p:nvSpPr>
        <p:spPr bwMode="auto">
          <a:xfrm flipV="1">
            <a:off x="4833938" y="1562631"/>
            <a:ext cx="2932112" cy="725488"/>
          </a:xfrm>
          <a:prstGeom prst="line">
            <a:avLst/>
          </a:prstGeom>
          <a:noFill/>
          <a:ln w="28575">
            <a:solidFill>
              <a:srgbClr val="CC0066"/>
            </a:solidFill>
            <a:round/>
            <a:headEnd/>
            <a:tailEnd type="triangle" w="med" len="med"/>
          </a:ln>
          <a:effectLst/>
        </p:spPr>
        <p:txBody>
          <a:bodyPr/>
          <a:lstStyle/>
          <a:p>
            <a:endParaRPr lang="zh-CN" altLang="en-US"/>
          </a:p>
        </p:txBody>
      </p:sp>
      <p:sp>
        <p:nvSpPr>
          <p:cNvPr id="8" name="Text Box 10"/>
          <p:cNvSpPr txBox="1">
            <a:spLocks noChangeArrowheads="1"/>
          </p:cNvSpPr>
          <p:nvPr/>
        </p:nvSpPr>
        <p:spPr bwMode="auto">
          <a:xfrm>
            <a:off x="8737600" y="2562255"/>
            <a:ext cx="3021584" cy="369332"/>
          </a:xfrm>
          <a:prstGeom prst="rect">
            <a:avLst/>
          </a:prstGeom>
          <a:noFill/>
          <a:ln w="9525">
            <a:solidFill>
              <a:srgbClr val="CC0066"/>
            </a:solidFill>
            <a:miter lim="800000"/>
            <a:headEnd/>
            <a:tailEnd/>
          </a:ln>
          <a:effectLst/>
        </p:spPr>
        <p:txBody>
          <a:bodyPr wrap="square" tIns="0" bIns="0">
            <a:spAutoFit/>
          </a:bodyPr>
          <a:lstStyle/>
          <a:p>
            <a:pPr>
              <a:spcBef>
                <a:spcPct val="50000"/>
              </a:spcBef>
            </a:pPr>
            <a:r>
              <a:rPr lang="zh-CN" altLang="en-US" sz="2400" b="1" dirty="0">
                <a:solidFill>
                  <a:srgbClr val="CC0066"/>
                </a:solidFill>
                <a:ea typeface="微软雅黑" pitchFamily="34" charset="-122"/>
              </a:rPr>
              <a:t>函数大小或变量长度</a:t>
            </a:r>
          </a:p>
        </p:txBody>
      </p:sp>
      <p:sp>
        <p:nvSpPr>
          <p:cNvPr id="9" name="Text Box 5"/>
          <p:cNvSpPr txBox="1">
            <a:spLocks noChangeArrowheads="1"/>
          </p:cNvSpPr>
          <p:nvPr/>
        </p:nvSpPr>
        <p:spPr bwMode="auto">
          <a:xfrm>
            <a:off x="2397443" y="5705225"/>
            <a:ext cx="8120062" cy="793750"/>
          </a:xfrm>
          <a:prstGeom prst="rect">
            <a:avLst/>
          </a:prstGeom>
          <a:noFill/>
          <a:ln w="9525">
            <a:solidFill>
              <a:srgbClr val="C00000"/>
            </a:solidFill>
            <a:miter lim="800000"/>
            <a:headEnd/>
            <a:tailEnd/>
          </a:ln>
          <a:effectLst/>
        </p:spPr>
        <p:txBody>
          <a:bodyPr>
            <a:spAutoFit/>
          </a:bodyPr>
          <a:lstStyle/>
          <a:p>
            <a:pPr>
              <a:lnSpc>
                <a:spcPct val="115000"/>
              </a:lnSpc>
              <a:spcBef>
                <a:spcPct val="50000"/>
              </a:spcBef>
            </a:pPr>
            <a:r>
              <a:rPr lang="en-US" altLang="zh-CN" sz="2000" b="1" dirty="0" smtClean="0">
                <a:solidFill>
                  <a:srgbClr val="0A6A0A"/>
                </a:solidFill>
                <a:latin typeface="微软雅黑" pitchFamily="34" charset="-122"/>
                <a:ea typeface="微软雅黑" pitchFamily="34" charset="-122"/>
              </a:rPr>
              <a:t>ABS</a:t>
            </a:r>
            <a:r>
              <a:rPr lang="zh-CN" altLang="en-US" sz="2000" b="1" dirty="0">
                <a:solidFill>
                  <a:srgbClr val="0A6A0A"/>
                </a:solidFill>
                <a:latin typeface="微软雅黑" pitchFamily="34" charset="-122"/>
                <a:ea typeface="微软雅黑" pitchFamily="34" charset="-122"/>
              </a:rPr>
              <a:t>表示不该被重定位；</a:t>
            </a:r>
            <a:r>
              <a:rPr lang="en-US" altLang="zh-CN" sz="2000" b="1" dirty="0">
                <a:solidFill>
                  <a:srgbClr val="FF0000"/>
                </a:solidFill>
                <a:latin typeface="微软雅黑" pitchFamily="34" charset="-122"/>
                <a:ea typeface="微软雅黑" pitchFamily="34" charset="-122"/>
              </a:rPr>
              <a:t>UND</a:t>
            </a:r>
            <a:r>
              <a:rPr lang="zh-CN" altLang="en-US" sz="2000" b="1" dirty="0">
                <a:solidFill>
                  <a:srgbClr val="FF0000"/>
                </a:solidFill>
                <a:latin typeface="微软雅黑" pitchFamily="34" charset="-122"/>
                <a:ea typeface="微软雅黑" pitchFamily="34" charset="-122"/>
              </a:rPr>
              <a:t>表示未定义</a:t>
            </a:r>
            <a:r>
              <a:rPr lang="zh-CN" altLang="en-US" sz="2000" b="1" dirty="0">
                <a:solidFill>
                  <a:srgbClr val="0A6A0A"/>
                </a:solidFill>
                <a:latin typeface="微软雅黑" pitchFamily="34" charset="-122"/>
                <a:ea typeface="微软雅黑" pitchFamily="34" charset="-122"/>
              </a:rPr>
              <a:t>；</a:t>
            </a:r>
            <a:r>
              <a:rPr lang="en-US" altLang="zh-CN" sz="2000" b="1" dirty="0">
                <a:solidFill>
                  <a:srgbClr val="FF0000"/>
                </a:solidFill>
                <a:latin typeface="微软雅黑" pitchFamily="34" charset="-122"/>
                <a:ea typeface="微软雅黑" pitchFamily="34" charset="-122"/>
              </a:rPr>
              <a:t>COM</a:t>
            </a:r>
            <a:r>
              <a:rPr lang="zh-CN" altLang="en-US" sz="2000" b="1" dirty="0">
                <a:solidFill>
                  <a:srgbClr val="FF0000"/>
                </a:solidFill>
                <a:latin typeface="微软雅黑" pitchFamily="34" charset="-122"/>
                <a:ea typeface="微软雅黑" pitchFamily="34" charset="-122"/>
              </a:rPr>
              <a:t>表示未初始化</a:t>
            </a:r>
            <a:r>
              <a:rPr lang="zh-CN" altLang="en-US" sz="2000" b="1" dirty="0">
                <a:solidFill>
                  <a:srgbClr val="0A6A0A"/>
                </a:solidFill>
                <a:latin typeface="微软雅黑" pitchFamily="34" charset="-122"/>
                <a:ea typeface="微软雅黑" pitchFamily="34" charset="-122"/>
              </a:rPr>
              <a:t>数据（</a:t>
            </a:r>
            <a:r>
              <a:rPr lang="en-US" altLang="zh-CN" sz="2000" b="1" dirty="0">
                <a:solidFill>
                  <a:srgbClr val="0A6A0A"/>
                </a:solidFill>
                <a:latin typeface="微软雅黑" pitchFamily="34" charset="-122"/>
                <a:ea typeface="微软雅黑" pitchFamily="34" charset="-122"/>
              </a:rPr>
              <a:t>.</a:t>
            </a:r>
            <a:r>
              <a:rPr lang="en-US" altLang="zh-CN" sz="2000" b="1" dirty="0" err="1">
                <a:solidFill>
                  <a:srgbClr val="0A6A0A"/>
                </a:solidFill>
                <a:latin typeface="微软雅黑" pitchFamily="34" charset="-122"/>
                <a:ea typeface="微软雅黑" pitchFamily="34" charset="-122"/>
              </a:rPr>
              <a:t>bss</a:t>
            </a:r>
            <a:r>
              <a:rPr lang="zh-CN" altLang="en-US" sz="2000" b="1" dirty="0">
                <a:solidFill>
                  <a:srgbClr val="0A6A0A"/>
                </a:solidFill>
                <a:latin typeface="微软雅黑" pitchFamily="34" charset="-122"/>
                <a:ea typeface="微软雅黑" pitchFamily="34" charset="-122"/>
              </a:rPr>
              <a:t>），此时，</a:t>
            </a:r>
            <a:r>
              <a:rPr lang="en-US" altLang="zh-CN" sz="2000" b="1" dirty="0">
                <a:solidFill>
                  <a:srgbClr val="0A6A0A"/>
                </a:solidFill>
                <a:latin typeface="微软雅黑" pitchFamily="34" charset="-122"/>
                <a:ea typeface="微软雅黑" pitchFamily="34" charset="-122"/>
              </a:rPr>
              <a:t>value</a:t>
            </a:r>
            <a:r>
              <a:rPr lang="zh-CN" altLang="en-US" sz="2000" b="1" dirty="0">
                <a:solidFill>
                  <a:srgbClr val="0A6A0A"/>
                </a:solidFill>
                <a:latin typeface="微软雅黑" pitchFamily="34" charset="-122"/>
                <a:ea typeface="微软雅黑" pitchFamily="34" charset="-122"/>
              </a:rPr>
              <a:t>表示对齐要求，</a:t>
            </a:r>
            <a:r>
              <a:rPr lang="en-US" altLang="zh-CN" sz="2000" b="1" dirty="0">
                <a:solidFill>
                  <a:srgbClr val="0A6A0A"/>
                </a:solidFill>
                <a:latin typeface="微软雅黑" pitchFamily="34" charset="-122"/>
                <a:ea typeface="微软雅黑" pitchFamily="34" charset="-122"/>
              </a:rPr>
              <a:t>size</a:t>
            </a:r>
            <a:r>
              <a:rPr lang="zh-CN" altLang="en-US" sz="2000" b="1" dirty="0">
                <a:solidFill>
                  <a:srgbClr val="0A6A0A"/>
                </a:solidFill>
                <a:latin typeface="微软雅黑" pitchFamily="34" charset="-122"/>
                <a:ea typeface="微软雅黑" pitchFamily="34" charset="-122"/>
              </a:rPr>
              <a:t>给出最小大小</a:t>
            </a:r>
          </a:p>
        </p:txBody>
      </p:sp>
      <p:sp>
        <p:nvSpPr>
          <p:cNvPr id="10" name="Line 8"/>
          <p:cNvSpPr>
            <a:spLocks noChangeShapeType="1"/>
          </p:cNvSpPr>
          <p:nvPr/>
        </p:nvSpPr>
        <p:spPr bwMode="auto">
          <a:xfrm flipH="1">
            <a:off x="6483096" y="5084062"/>
            <a:ext cx="2254504" cy="698360"/>
          </a:xfrm>
          <a:prstGeom prst="line">
            <a:avLst/>
          </a:prstGeom>
          <a:noFill/>
          <a:ln w="28575">
            <a:solidFill>
              <a:srgbClr val="CC0066"/>
            </a:solidFill>
            <a:round/>
            <a:headEnd/>
            <a:tailEnd type="triangle" w="med" len="med"/>
          </a:ln>
          <a:effectLst/>
        </p:spPr>
        <p:txBody>
          <a:bodyPr/>
          <a:lstStyle/>
          <a:p>
            <a:endParaRPr lang="zh-CN" altLang="en-US"/>
          </a:p>
        </p:txBody>
      </p:sp>
    </p:spTree>
    <p:extLst>
      <p:ext uri="{BB962C8B-B14F-4D97-AF65-F5344CB8AC3E}">
        <p14:creationId xmlns:p14="http://schemas.microsoft.com/office/powerpoint/2010/main" val="2754357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65964" y="274638"/>
            <a:ext cx="4186581" cy="1143000"/>
          </a:xfrm>
        </p:spPr>
        <p:txBody>
          <a:bodyPr/>
          <a:lstStyle/>
          <a:p>
            <a:r>
              <a:rPr lang="en-US" altLang="zh-CN" sz="3600" dirty="0" smtClean="0"/>
              <a:t>7.1 </a:t>
            </a:r>
            <a:r>
              <a:rPr lang="zh-CN" altLang="en-US" sz="3600" dirty="0" smtClean="0"/>
              <a:t>编译器驱动程序</a:t>
            </a:r>
            <a:endParaRPr lang="zh-CN" altLang="en-US" sz="3600" dirty="0"/>
          </a:p>
        </p:txBody>
      </p:sp>
      <p:sp>
        <p:nvSpPr>
          <p:cNvPr id="3" name="内容占位符 2"/>
          <p:cNvSpPr>
            <a:spLocks noGrp="1"/>
          </p:cNvSpPr>
          <p:nvPr>
            <p:ph idx="1"/>
          </p:nvPr>
        </p:nvSpPr>
        <p:spPr>
          <a:xfrm>
            <a:off x="609600" y="1221350"/>
            <a:ext cx="10972800" cy="608845"/>
          </a:xfrm>
        </p:spPr>
        <p:txBody>
          <a:bodyPr/>
          <a:lstStyle/>
          <a:p>
            <a:pPr marL="0" indent="0">
              <a:buNone/>
            </a:pPr>
            <a:r>
              <a:rPr lang="en-US" altLang="zh-CN" dirty="0" smtClean="0"/>
              <a:t>7.1.1</a:t>
            </a:r>
            <a:r>
              <a:rPr lang="zh-CN" altLang="en-US" dirty="0" smtClean="0"/>
              <a:t> 链接的简单示例</a:t>
            </a:r>
            <a:endParaRPr lang="en-US" altLang="zh-CN" dirty="0" smtClean="0"/>
          </a:p>
        </p:txBody>
      </p:sp>
      <p:sp>
        <p:nvSpPr>
          <p:cNvPr id="4" name="灯片编号占位符 3"/>
          <p:cNvSpPr>
            <a:spLocks noGrp="1"/>
          </p:cNvSpPr>
          <p:nvPr>
            <p:ph type="sldNum" sz="quarter" idx="12"/>
          </p:nvPr>
        </p:nvSpPr>
        <p:spPr/>
        <p:txBody>
          <a:bodyPr/>
          <a:lstStyle/>
          <a:p>
            <a:pPr>
              <a:defRPr/>
            </a:pPr>
            <a:fld id="{392EB7A3-68BD-4CAE-8C14-8063AF6D8FB4}" type="slidenum">
              <a:rPr lang="zh-CN" altLang="en-US" smtClean="0"/>
              <a:pPr>
                <a:defRPr/>
              </a:pPr>
              <a:t>2</a:t>
            </a:fld>
            <a:endParaRPr lang="zh-CN" altLang="en-US"/>
          </a:p>
        </p:txBody>
      </p:sp>
      <p:sp>
        <p:nvSpPr>
          <p:cNvPr id="5" name="矩形 4"/>
          <p:cNvSpPr/>
          <p:nvPr/>
        </p:nvSpPr>
        <p:spPr>
          <a:xfrm>
            <a:off x="5180270" y="1971360"/>
            <a:ext cx="3869259" cy="4062651"/>
          </a:xfrm>
          <a:prstGeom prst="rect">
            <a:avLst/>
          </a:prstGeom>
        </p:spPr>
        <p:txBody>
          <a:bodyPr wrap="square">
            <a:spAutoFit/>
          </a:bodyPr>
          <a:lstStyle/>
          <a:p>
            <a:r>
              <a:rPr lang="en-US" altLang="zh-CN" sz="2000" b="1" i="0" u="none" strike="noStrike" baseline="0" dirty="0" smtClean="0">
                <a:solidFill>
                  <a:srgbClr val="000000"/>
                </a:solidFill>
                <a:latin typeface="StoneSans"/>
              </a:rPr>
              <a:t>(a) </a:t>
            </a:r>
            <a:r>
              <a:rPr lang="en-US" altLang="zh-CN" sz="2000" b="1" i="0" u="none" strike="noStrike" baseline="0" dirty="0" err="1" smtClean="0">
                <a:solidFill>
                  <a:srgbClr val="000000"/>
                </a:solidFill>
                <a:latin typeface="ZztexMono-Regular"/>
              </a:rPr>
              <a:t>main.c</a:t>
            </a:r>
            <a:endParaRPr lang="en-US" altLang="zh-CN" sz="2000" b="1" i="0" u="none" strike="noStrike" baseline="0" dirty="0" smtClean="0">
              <a:solidFill>
                <a:srgbClr val="000000"/>
              </a:solidFill>
              <a:latin typeface="ZztexMono-Regular"/>
            </a:endParaRPr>
          </a:p>
          <a:p>
            <a:r>
              <a:rPr lang="en-US" altLang="zh-CN" sz="2000" b="1" i="1" u="none" strike="noStrike" baseline="0" dirty="0" smtClean="0">
                <a:solidFill>
                  <a:srgbClr val="000000"/>
                </a:solidFill>
                <a:latin typeface="TimesTen-Italic"/>
              </a:rPr>
              <a:t>code/link/</a:t>
            </a:r>
            <a:r>
              <a:rPr lang="en-US" altLang="zh-CN" sz="2000" b="1" i="1" u="none" strike="noStrike" baseline="0" dirty="0" err="1" smtClean="0">
                <a:solidFill>
                  <a:srgbClr val="000000"/>
                </a:solidFill>
                <a:latin typeface="TimesTen-Italic"/>
              </a:rPr>
              <a:t>main.c</a:t>
            </a:r>
            <a:endParaRPr lang="en-US" altLang="zh-CN" sz="2000" b="1" i="1" u="none" strike="noStrike" baseline="0" dirty="0" smtClean="0">
              <a:solidFill>
                <a:srgbClr val="000000"/>
              </a:solidFill>
              <a:latin typeface="TimesTen-Italic"/>
            </a:endParaRPr>
          </a:p>
          <a:p>
            <a:r>
              <a:rPr lang="en-US" altLang="zh-CN" sz="2000" b="1" i="0" u="none" strike="noStrike" baseline="0" dirty="0" smtClean="0">
                <a:solidFill>
                  <a:srgbClr val="00AEF0"/>
                </a:solidFill>
                <a:latin typeface="StoneSans"/>
              </a:rPr>
              <a:t>1 </a:t>
            </a:r>
            <a:r>
              <a:rPr lang="en-US" altLang="zh-CN" sz="2000" b="1" i="0" u="none" strike="noStrike" baseline="0" dirty="0" smtClean="0">
                <a:solidFill>
                  <a:srgbClr val="00AEF0"/>
                </a:solidFill>
                <a:latin typeface="ZztexMono-Regular"/>
              </a:rPr>
              <a:t>/* </a:t>
            </a:r>
            <a:r>
              <a:rPr lang="en-US" altLang="zh-CN" sz="2000" b="1" i="0" u="none" strike="noStrike" baseline="0" dirty="0" err="1" smtClean="0">
                <a:solidFill>
                  <a:srgbClr val="00AEF0"/>
                </a:solidFill>
                <a:latin typeface="ZztexMono-Regular"/>
              </a:rPr>
              <a:t>main.c</a:t>
            </a:r>
            <a:r>
              <a:rPr lang="en-US" altLang="zh-CN" sz="2000" b="1" i="0" u="none" strike="noStrike" baseline="0" dirty="0" smtClean="0">
                <a:solidFill>
                  <a:srgbClr val="00AEF0"/>
                </a:solidFill>
                <a:latin typeface="ZztexMono-Regular"/>
              </a:rPr>
              <a:t> */</a:t>
            </a:r>
          </a:p>
          <a:p>
            <a:r>
              <a:rPr lang="en-US" altLang="zh-CN" sz="2000" b="1" i="0" u="none" strike="noStrike" baseline="0" dirty="0" smtClean="0">
                <a:solidFill>
                  <a:srgbClr val="00AEF0"/>
                </a:solidFill>
                <a:latin typeface="StoneSans"/>
              </a:rPr>
              <a:t>2 </a:t>
            </a:r>
            <a:r>
              <a:rPr lang="en-US" altLang="zh-CN" sz="2000" b="1" i="0" u="none" strike="noStrike" baseline="0" dirty="0" smtClean="0">
                <a:solidFill>
                  <a:srgbClr val="000000"/>
                </a:solidFill>
                <a:latin typeface="ZztexMono-Regular"/>
              </a:rPr>
              <a:t>void swap();</a:t>
            </a:r>
          </a:p>
          <a:p>
            <a:r>
              <a:rPr lang="en-US" altLang="zh-CN" sz="2000" b="1" i="0" u="none" strike="noStrike" baseline="0" dirty="0" smtClean="0">
                <a:solidFill>
                  <a:srgbClr val="00AEF0"/>
                </a:solidFill>
                <a:latin typeface="StoneSans"/>
              </a:rPr>
              <a:t>3</a:t>
            </a:r>
          </a:p>
          <a:p>
            <a:r>
              <a:rPr lang="de-DE" altLang="zh-CN" sz="2000" b="1" i="0" u="none" strike="noStrike" baseline="0" dirty="0" smtClean="0">
                <a:solidFill>
                  <a:srgbClr val="00AEF0"/>
                </a:solidFill>
                <a:latin typeface="StoneSans"/>
              </a:rPr>
              <a:t>4 </a:t>
            </a:r>
            <a:r>
              <a:rPr lang="de-DE" altLang="zh-CN" sz="2000" b="1" i="0" u="none" strike="noStrike" baseline="0" dirty="0" smtClean="0">
                <a:solidFill>
                  <a:srgbClr val="000000"/>
                </a:solidFill>
                <a:latin typeface="ZztexMono-Regular"/>
              </a:rPr>
              <a:t>int buf[2] = {1, 2};</a:t>
            </a:r>
          </a:p>
          <a:p>
            <a:r>
              <a:rPr lang="en-US" altLang="zh-CN" sz="2000" b="1" i="0" u="none" strike="noStrike" baseline="0" dirty="0" smtClean="0">
                <a:solidFill>
                  <a:srgbClr val="00AEF0"/>
                </a:solidFill>
                <a:latin typeface="StoneSans"/>
              </a:rPr>
              <a:t>5</a:t>
            </a:r>
          </a:p>
          <a:p>
            <a:r>
              <a:rPr lang="en-US" altLang="zh-CN" sz="2000" b="1" i="0" u="none" strike="noStrike" baseline="0" dirty="0" smtClean="0">
                <a:solidFill>
                  <a:srgbClr val="00AEF0"/>
                </a:solidFill>
                <a:latin typeface="StoneSans"/>
              </a:rPr>
              <a:t>6 </a:t>
            </a:r>
            <a:r>
              <a:rPr lang="en-US" altLang="zh-CN" sz="2000" b="1" i="0" u="none" strike="noStrike" baseline="0" dirty="0" err="1" smtClean="0">
                <a:solidFill>
                  <a:srgbClr val="000000"/>
                </a:solidFill>
                <a:latin typeface="ZztexMono-Regular"/>
              </a:rPr>
              <a:t>int</a:t>
            </a:r>
            <a:r>
              <a:rPr lang="en-US" altLang="zh-CN" sz="2000" b="1" i="0" u="none" strike="noStrike" baseline="0" dirty="0" smtClean="0">
                <a:solidFill>
                  <a:srgbClr val="000000"/>
                </a:solidFill>
                <a:latin typeface="ZztexMono-Regular"/>
              </a:rPr>
              <a:t> main()</a:t>
            </a:r>
          </a:p>
          <a:p>
            <a:r>
              <a:rPr lang="en-US" altLang="zh-CN" sz="2000" b="1" i="0" u="none" strike="noStrike" baseline="0" dirty="0" smtClean="0">
                <a:solidFill>
                  <a:srgbClr val="00AEF0"/>
                </a:solidFill>
                <a:latin typeface="StoneSans"/>
              </a:rPr>
              <a:t>7 </a:t>
            </a:r>
            <a:r>
              <a:rPr lang="en-US" altLang="zh-CN" sz="2000" b="1" i="0" u="none" strike="noStrike" baseline="0" dirty="0" smtClean="0">
                <a:solidFill>
                  <a:srgbClr val="000000"/>
                </a:solidFill>
                <a:latin typeface="ZztexMono-Regular"/>
              </a:rPr>
              <a:t>{</a:t>
            </a:r>
          </a:p>
          <a:p>
            <a:r>
              <a:rPr lang="en-US" altLang="zh-CN" sz="2000" b="1" i="0" u="none" strike="noStrike" baseline="0" dirty="0" smtClean="0">
                <a:solidFill>
                  <a:srgbClr val="00AEF0"/>
                </a:solidFill>
                <a:latin typeface="StoneSans"/>
              </a:rPr>
              <a:t>8 </a:t>
            </a:r>
            <a:r>
              <a:rPr lang="en-US" altLang="zh-CN" sz="2000" b="1" i="0" u="none" strike="noStrike" baseline="0" dirty="0" smtClean="0">
                <a:solidFill>
                  <a:srgbClr val="000000"/>
                </a:solidFill>
                <a:latin typeface="ZztexMono-Regular"/>
              </a:rPr>
              <a:t>swap();</a:t>
            </a:r>
          </a:p>
          <a:p>
            <a:r>
              <a:rPr lang="en-US" altLang="zh-CN" sz="2000" b="1" i="0" u="none" strike="noStrike" baseline="0" dirty="0" smtClean="0">
                <a:solidFill>
                  <a:srgbClr val="00AEF0"/>
                </a:solidFill>
                <a:latin typeface="StoneSans"/>
              </a:rPr>
              <a:t>9 </a:t>
            </a:r>
            <a:r>
              <a:rPr lang="en-US" altLang="zh-CN" sz="2000" b="1" i="0" u="none" strike="noStrike" baseline="0" dirty="0" smtClean="0">
                <a:solidFill>
                  <a:srgbClr val="000000"/>
                </a:solidFill>
                <a:latin typeface="ZztexMono-Regular"/>
              </a:rPr>
              <a:t>return 0;</a:t>
            </a:r>
          </a:p>
          <a:p>
            <a:r>
              <a:rPr lang="en-US" altLang="zh-CN" sz="2000" b="1" i="0" u="none" strike="noStrike" baseline="0" dirty="0" smtClean="0">
                <a:solidFill>
                  <a:srgbClr val="00AEF0"/>
                </a:solidFill>
                <a:latin typeface="StoneSans"/>
              </a:rPr>
              <a:t>10 </a:t>
            </a:r>
            <a:r>
              <a:rPr lang="en-US" altLang="zh-CN" sz="2000" b="1" i="0" u="none" strike="noStrike" baseline="0" dirty="0" smtClean="0">
                <a:solidFill>
                  <a:srgbClr val="000000"/>
                </a:solidFill>
                <a:latin typeface="ZztexMono-Regular"/>
              </a:rPr>
              <a:t>}</a:t>
            </a:r>
          </a:p>
          <a:p>
            <a:r>
              <a:rPr lang="en-US" altLang="zh-CN" sz="2000" b="1" i="1" u="none" strike="noStrike" baseline="0" dirty="0" smtClean="0">
                <a:solidFill>
                  <a:srgbClr val="000000"/>
                </a:solidFill>
                <a:latin typeface="TimesTen-Italic"/>
              </a:rPr>
              <a:t>code/link/</a:t>
            </a:r>
            <a:r>
              <a:rPr lang="en-US" altLang="zh-CN" sz="2000" b="1" i="1" u="none" strike="noStrike" baseline="0" dirty="0" err="1" smtClean="0">
                <a:solidFill>
                  <a:srgbClr val="000000"/>
                </a:solidFill>
                <a:latin typeface="TimesTen-Italic"/>
              </a:rPr>
              <a:t>main.c</a:t>
            </a:r>
            <a:endParaRPr lang="zh-CN" altLang="en-US" sz="2000" b="1" dirty="0"/>
          </a:p>
        </p:txBody>
      </p:sp>
      <p:sp>
        <p:nvSpPr>
          <p:cNvPr id="6" name="矩形 5"/>
          <p:cNvSpPr/>
          <p:nvPr/>
        </p:nvSpPr>
        <p:spPr>
          <a:xfrm>
            <a:off x="8270519" y="274638"/>
            <a:ext cx="3756218" cy="5632311"/>
          </a:xfrm>
          <a:prstGeom prst="rect">
            <a:avLst/>
          </a:prstGeom>
        </p:spPr>
        <p:txBody>
          <a:bodyPr wrap="square">
            <a:spAutoFit/>
          </a:bodyPr>
          <a:lstStyle/>
          <a:p>
            <a:r>
              <a:rPr lang="en-US" altLang="zh-CN" sz="2000" b="1" i="0" u="none" strike="noStrike" baseline="0" dirty="0" smtClean="0">
                <a:solidFill>
                  <a:srgbClr val="000000"/>
                </a:solidFill>
                <a:latin typeface="StoneSans"/>
              </a:rPr>
              <a:t>(b) </a:t>
            </a:r>
            <a:r>
              <a:rPr lang="en-US" altLang="zh-CN" sz="2000" b="1" i="0" u="none" strike="noStrike" baseline="0" dirty="0" err="1" smtClean="0">
                <a:solidFill>
                  <a:srgbClr val="000000"/>
                </a:solidFill>
                <a:latin typeface="ZztexMono-Regular"/>
              </a:rPr>
              <a:t>swap.c</a:t>
            </a:r>
            <a:endParaRPr lang="en-US" altLang="zh-CN" sz="2000" b="1" i="0" u="none" strike="noStrike" baseline="0" dirty="0" smtClean="0">
              <a:solidFill>
                <a:srgbClr val="000000"/>
              </a:solidFill>
              <a:latin typeface="ZztexMono-Regular"/>
            </a:endParaRPr>
          </a:p>
          <a:p>
            <a:r>
              <a:rPr lang="en-US" altLang="zh-CN" sz="2000" b="1" i="1" u="none" strike="noStrike" baseline="0" dirty="0" smtClean="0">
                <a:solidFill>
                  <a:srgbClr val="000000"/>
                </a:solidFill>
                <a:latin typeface="TimesTen-Italic"/>
              </a:rPr>
              <a:t>code/link/</a:t>
            </a:r>
            <a:r>
              <a:rPr lang="en-US" altLang="zh-CN" sz="2000" b="1" i="1" u="none" strike="noStrike" baseline="0" dirty="0" err="1" smtClean="0">
                <a:solidFill>
                  <a:srgbClr val="000000"/>
                </a:solidFill>
                <a:latin typeface="TimesTen-Italic"/>
              </a:rPr>
              <a:t>swap.c</a:t>
            </a:r>
            <a:endParaRPr lang="en-US" altLang="zh-CN" sz="2000" b="1" i="1" u="none" strike="noStrike" baseline="0" dirty="0" smtClean="0">
              <a:solidFill>
                <a:srgbClr val="000000"/>
              </a:solidFill>
              <a:latin typeface="TimesTen-Italic"/>
            </a:endParaRPr>
          </a:p>
          <a:p>
            <a:r>
              <a:rPr lang="en-US" altLang="zh-CN" sz="2000" b="1" i="0" u="none" strike="noStrike" baseline="0" dirty="0" smtClean="0">
                <a:solidFill>
                  <a:srgbClr val="00AEF0"/>
                </a:solidFill>
                <a:latin typeface="StoneSans"/>
              </a:rPr>
              <a:t>1 </a:t>
            </a:r>
            <a:r>
              <a:rPr lang="en-US" altLang="zh-CN" sz="2000" b="1" i="0" u="none" strike="noStrike" baseline="0" dirty="0" smtClean="0">
                <a:solidFill>
                  <a:srgbClr val="00AEF0"/>
                </a:solidFill>
                <a:latin typeface="ZztexMono-Regular"/>
              </a:rPr>
              <a:t>/* </a:t>
            </a:r>
            <a:r>
              <a:rPr lang="en-US" altLang="zh-CN" sz="2000" b="1" i="0" u="none" strike="noStrike" baseline="0" dirty="0" err="1" smtClean="0">
                <a:solidFill>
                  <a:srgbClr val="00AEF0"/>
                </a:solidFill>
                <a:latin typeface="ZztexMono-Regular"/>
              </a:rPr>
              <a:t>swap.c</a:t>
            </a:r>
            <a:r>
              <a:rPr lang="en-US" altLang="zh-CN" sz="2000" b="1" i="0" u="none" strike="noStrike" baseline="0" dirty="0" smtClean="0">
                <a:solidFill>
                  <a:srgbClr val="00AEF0"/>
                </a:solidFill>
                <a:latin typeface="ZztexMono-Regular"/>
              </a:rPr>
              <a:t> */</a:t>
            </a:r>
          </a:p>
          <a:p>
            <a:r>
              <a:rPr lang="en-US" altLang="zh-CN" sz="2000" b="1" i="0" u="none" strike="noStrike" baseline="0" dirty="0" smtClean="0">
                <a:solidFill>
                  <a:srgbClr val="00AEF0"/>
                </a:solidFill>
                <a:latin typeface="StoneSans"/>
              </a:rPr>
              <a:t>2 </a:t>
            </a:r>
            <a:r>
              <a:rPr lang="en-US" altLang="zh-CN" sz="2000" b="1" i="0" u="none" strike="noStrike" baseline="0" dirty="0" smtClean="0">
                <a:solidFill>
                  <a:srgbClr val="000000"/>
                </a:solidFill>
                <a:latin typeface="ZztexMono-Regular"/>
              </a:rPr>
              <a:t>extern </a:t>
            </a:r>
            <a:r>
              <a:rPr lang="en-US" altLang="zh-CN" sz="2000" b="1" i="0" u="none" strike="noStrike" baseline="0" dirty="0" err="1" smtClean="0">
                <a:solidFill>
                  <a:srgbClr val="000000"/>
                </a:solidFill>
                <a:latin typeface="ZztexMono-Regular"/>
              </a:rPr>
              <a:t>int</a:t>
            </a:r>
            <a:r>
              <a:rPr lang="en-US" altLang="zh-CN" sz="2000" b="1" i="0" u="none" strike="noStrike" baseline="0" dirty="0" smtClean="0">
                <a:solidFill>
                  <a:srgbClr val="000000"/>
                </a:solidFill>
                <a:latin typeface="ZztexMono-Regular"/>
              </a:rPr>
              <a:t> </a:t>
            </a:r>
            <a:r>
              <a:rPr lang="en-US" altLang="zh-CN" sz="2000" b="1" i="0" u="none" strike="noStrike" baseline="0" dirty="0" err="1" smtClean="0">
                <a:solidFill>
                  <a:srgbClr val="000000"/>
                </a:solidFill>
                <a:latin typeface="ZztexMono-Regular"/>
              </a:rPr>
              <a:t>buf</a:t>
            </a:r>
            <a:r>
              <a:rPr lang="en-US" altLang="zh-CN" sz="2000" b="1" i="0" u="none" strike="noStrike" baseline="0" dirty="0" smtClean="0">
                <a:solidFill>
                  <a:srgbClr val="000000"/>
                </a:solidFill>
                <a:latin typeface="ZztexMono-Regular"/>
              </a:rPr>
              <a:t>[];</a:t>
            </a:r>
          </a:p>
          <a:p>
            <a:r>
              <a:rPr lang="en-US" altLang="zh-CN" sz="2000" b="1" i="0" u="none" strike="noStrike" baseline="0" dirty="0" smtClean="0">
                <a:solidFill>
                  <a:srgbClr val="00AEF0"/>
                </a:solidFill>
                <a:latin typeface="StoneSans"/>
              </a:rPr>
              <a:t>3</a:t>
            </a:r>
          </a:p>
          <a:p>
            <a:r>
              <a:rPr lang="en-US" altLang="zh-CN" sz="2000" b="1" i="0" u="none" strike="noStrike" baseline="0" dirty="0" smtClean="0">
                <a:solidFill>
                  <a:srgbClr val="00AEF0"/>
                </a:solidFill>
                <a:latin typeface="StoneSans"/>
              </a:rPr>
              <a:t>4 </a:t>
            </a:r>
            <a:r>
              <a:rPr lang="en-US" altLang="zh-CN" sz="2000" b="1" i="0" u="none" strike="noStrike" baseline="0" dirty="0" err="1" smtClean="0">
                <a:solidFill>
                  <a:srgbClr val="000000"/>
                </a:solidFill>
                <a:latin typeface="ZztexMono-Regular"/>
              </a:rPr>
              <a:t>int</a:t>
            </a:r>
            <a:r>
              <a:rPr lang="en-US" altLang="zh-CN" sz="2000" b="1" i="0" u="none" strike="noStrike" baseline="0" dirty="0" smtClean="0">
                <a:solidFill>
                  <a:srgbClr val="000000"/>
                </a:solidFill>
                <a:latin typeface="ZztexMono-Regular"/>
              </a:rPr>
              <a:t> *bufp0 = &amp;</a:t>
            </a:r>
            <a:r>
              <a:rPr lang="en-US" altLang="zh-CN" sz="2000" b="1" i="0" u="none" strike="noStrike" baseline="0" dirty="0" err="1" smtClean="0">
                <a:solidFill>
                  <a:srgbClr val="000000"/>
                </a:solidFill>
                <a:latin typeface="ZztexMono-Regular"/>
              </a:rPr>
              <a:t>buf</a:t>
            </a:r>
            <a:r>
              <a:rPr lang="en-US" altLang="zh-CN" sz="2000" b="1" i="0" u="none" strike="noStrike" baseline="0" dirty="0" smtClean="0">
                <a:solidFill>
                  <a:srgbClr val="000000"/>
                </a:solidFill>
                <a:latin typeface="ZztexMono-Regular"/>
              </a:rPr>
              <a:t>[0];</a:t>
            </a:r>
          </a:p>
          <a:p>
            <a:r>
              <a:rPr lang="en-US" altLang="zh-CN" sz="2000" b="1" i="0" u="none" strike="noStrike" baseline="0" dirty="0" smtClean="0">
                <a:solidFill>
                  <a:srgbClr val="00AEF0"/>
                </a:solidFill>
                <a:latin typeface="StoneSans"/>
              </a:rPr>
              <a:t>5 </a:t>
            </a:r>
            <a:r>
              <a:rPr lang="en-US" altLang="zh-CN" sz="2000" b="1" i="0" u="none" strike="noStrike" baseline="0" dirty="0" err="1" smtClean="0">
                <a:solidFill>
                  <a:srgbClr val="000000"/>
                </a:solidFill>
                <a:latin typeface="ZztexMono-Regular"/>
              </a:rPr>
              <a:t>int</a:t>
            </a:r>
            <a:r>
              <a:rPr lang="en-US" altLang="zh-CN" sz="2000" b="1" i="0" u="none" strike="noStrike" baseline="0" dirty="0" smtClean="0">
                <a:solidFill>
                  <a:srgbClr val="000000"/>
                </a:solidFill>
                <a:latin typeface="ZztexMono-Regular"/>
              </a:rPr>
              <a:t> *bufp1;</a:t>
            </a:r>
          </a:p>
          <a:p>
            <a:r>
              <a:rPr lang="en-US" altLang="zh-CN" sz="2000" b="1" i="0" u="none" strike="noStrike" baseline="0" dirty="0" smtClean="0">
                <a:solidFill>
                  <a:srgbClr val="00AEF0"/>
                </a:solidFill>
                <a:latin typeface="StoneSans"/>
              </a:rPr>
              <a:t>6</a:t>
            </a:r>
          </a:p>
          <a:p>
            <a:r>
              <a:rPr lang="en-US" altLang="zh-CN" sz="2000" b="1" i="0" u="none" strike="noStrike" baseline="0" dirty="0" smtClean="0">
                <a:solidFill>
                  <a:srgbClr val="00AEF0"/>
                </a:solidFill>
                <a:latin typeface="StoneSans"/>
              </a:rPr>
              <a:t>7 </a:t>
            </a:r>
            <a:r>
              <a:rPr lang="en-US" altLang="zh-CN" sz="2000" b="1" i="0" u="none" strike="noStrike" baseline="0" dirty="0" smtClean="0">
                <a:solidFill>
                  <a:srgbClr val="000000"/>
                </a:solidFill>
                <a:latin typeface="ZztexMono-Regular"/>
              </a:rPr>
              <a:t>void swap()</a:t>
            </a:r>
          </a:p>
          <a:p>
            <a:r>
              <a:rPr lang="en-US" altLang="zh-CN" sz="2000" b="1" i="0" u="none" strike="noStrike" baseline="0" dirty="0" smtClean="0">
                <a:solidFill>
                  <a:srgbClr val="00AEF0"/>
                </a:solidFill>
                <a:latin typeface="StoneSans"/>
              </a:rPr>
              <a:t>8 </a:t>
            </a:r>
            <a:r>
              <a:rPr lang="en-US" altLang="zh-CN" sz="2000" b="1" i="0" u="none" strike="noStrike" baseline="0" dirty="0" smtClean="0">
                <a:solidFill>
                  <a:srgbClr val="000000"/>
                </a:solidFill>
                <a:latin typeface="ZztexMono-Regular"/>
              </a:rPr>
              <a:t>{</a:t>
            </a:r>
          </a:p>
          <a:p>
            <a:r>
              <a:rPr lang="en-US" altLang="zh-CN" sz="2000" b="1" i="0" u="none" strike="noStrike" baseline="0" dirty="0" smtClean="0">
                <a:solidFill>
                  <a:srgbClr val="00AEF0"/>
                </a:solidFill>
                <a:latin typeface="StoneSans"/>
              </a:rPr>
              <a:t>9 </a:t>
            </a:r>
            <a:r>
              <a:rPr lang="en-US" altLang="zh-CN" sz="2000" b="1" i="0" u="none" strike="noStrike" baseline="0" dirty="0" err="1" smtClean="0">
                <a:solidFill>
                  <a:srgbClr val="000000"/>
                </a:solidFill>
                <a:latin typeface="ZztexMono-Regular"/>
              </a:rPr>
              <a:t>int</a:t>
            </a:r>
            <a:r>
              <a:rPr lang="en-US" altLang="zh-CN" sz="2000" b="1" i="0" u="none" strike="noStrike" baseline="0" dirty="0" smtClean="0">
                <a:solidFill>
                  <a:srgbClr val="000000"/>
                </a:solidFill>
                <a:latin typeface="ZztexMono-Regular"/>
              </a:rPr>
              <a:t> temp;</a:t>
            </a:r>
          </a:p>
          <a:p>
            <a:r>
              <a:rPr lang="en-US" altLang="zh-CN" sz="2000" b="1" i="0" u="none" strike="noStrike" baseline="0" dirty="0" smtClean="0">
                <a:solidFill>
                  <a:srgbClr val="00AEF0"/>
                </a:solidFill>
                <a:latin typeface="StoneSans"/>
              </a:rPr>
              <a:t>10</a:t>
            </a:r>
          </a:p>
          <a:p>
            <a:r>
              <a:rPr lang="en-US" altLang="zh-CN" sz="2000" b="1" i="0" u="none" strike="noStrike" baseline="0" dirty="0" smtClean="0">
                <a:solidFill>
                  <a:srgbClr val="00AEF0"/>
                </a:solidFill>
                <a:latin typeface="StoneSans"/>
              </a:rPr>
              <a:t>11 </a:t>
            </a:r>
            <a:r>
              <a:rPr lang="en-US" altLang="zh-CN" sz="2000" b="1" i="0" u="none" strike="noStrike" baseline="0" dirty="0" smtClean="0">
                <a:solidFill>
                  <a:srgbClr val="000000"/>
                </a:solidFill>
                <a:latin typeface="ZztexMono-Regular"/>
              </a:rPr>
              <a:t>bufp1 = &amp;</a:t>
            </a:r>
            <a:r>
              <a:rPr lang="en-US" altLang="zh-CN" sz="2000" b="1" i="0" u="none" strike="noStrike" baseline="0" dirty="0" err="1" smtClean="0">
                <a:solidFill>
                  <a:srgbClr val="000000"/>
                </a:solidFill>
                <a:latin typeface="ZztexMono-Regular"/>
              </a:rPr>
              <a:t>buf</a:t>
            </a:r>
            <a:r>
              <a:rPr lang="en-US" altLang="zh-CN" sz="2000" b="1" i="0" u="none" strike="noStrike" baseline="0" dirty="0" smtClean="0">
                <a:solidFill>
                  <a:srgbClr val="000000"/>
                </a:solidFill>
                <a:latin typeface="ZztexMono-Regular"/>
              </a:rPr>
              <a:t>[1];</a:t>
            </a:r>
          </a:p>
          <a:p>
            <a:r>
              <a:rPr lang="en-US" altLang="zh-CN" sz="2000" b="1" i="0" u="none" strike="noStrike" baseline="0" dirty="0" smtClean="0">
                <a:solidFill>
                  <a:srgbClr val="00AEF0"/>
                </a:solidFill>
                <a:latin typeface="StoneSans"/>
              </a:rPr>
              <a:t>12 </a:t>
            </a:r>
            <a:r>
              <a:rPr lang="en-US" altLang="zh-CN" sz="2000" b="1" i="0" u="none" strike="noStrike" baseline="0" dirty="0" smtClean="0">
                <a:solidFill>
                  <a:srgbClr val="000000"/>
                </a:solidFill>
                <a:latin typeface="ZztexMono-Regular"/>
              </a:rPr>
              <a:t>temp = *bufp0;</a:t>
            </a:r>
          </a:p>
          <a:p>
            <a:r>
              <a:rPr lang="en-US" altLang="zh-CN" sz="2000" b="1" i="0" u="none" strike="noStrike" baseline="0" dirty="0" smtClean="0">
                <a:solidFill>
                  <a:srgbClr val="00AEF0"/>
                </a:solidFill>
                <a:latin typeface="StoneSans"/>
              </a:rPr>
              <a:t>13 </a:t>
            </a:r>
            <a:r>
              <a:rPr lang="en-US" altLang="zh-CN" sz="2000" b="1" i="0" u="none" strike="noStrike" baseline="0" dirty="0" smtClean="0">
                <a:solidFill>
                  <a:srgbClr val="000000"/>
                </a:solidFill>
                <a:latin typeface="ZztexMono-Regular"/>
              </a:rPr>
              <a:t>*bufp0 = *bufp1;</a:t>
            </a:r>
          </a:p>
          <a:p>
            <a:r>
              <a:rPr lang="en-US" altLang="zh-CN" sz="2000" b="1" i="0" u="none" strike="noStrike" baseline="0" dirty="0" smtClean="0">
                <a:solidFill>
                  <a:srgbClr val="00AEF0"/>
                </a:solidFill>
                <a:latin typeface="StoneSans"/>
              </a:rPr>
              <a:t>14 </a:t>
            </a:r>
            <a:r>
              <a:rPr lang="en-US" altLang="zh-CN" sz="2000" b="1" i="0" u="none" strike="noStrike" baseline="0" dirty="0" smtClean="0">
                <a:solidFill>
                  <a:srgbClr val="000000"/>
                </a:solidFill>
                <a:latin typeface="ZztexMono-Regular"/>
              </a:rPr>
              <a:t>*bufp1 = temp;</a:t>
            </a:r>
          </a:p>
          <a:p>
            <a:r>
              <a:rPr lang="en-US" altLang="zh-CN" sz="2000" b="1" i="0" u="none" strike="noStrike" baseline="0" dirty="0" smtClean="0">
                <a:solidFill>
                  <a:srgbClr val="00AEF0"/>
                </a:solidFill>
                <a:latin typeface="StoneSans"/>
              </a:rPr>
              <a:t>15 </a:t>
            </a:r>
            <a:r>
              <a:rPr lang="en-US" altLang="zh-CN" sz="2000" b="1" i="0" u="none" strike="noStrike" baseline="0" dirty="0" smtClean="0">
                <a:solidFill>
                  <a:srgbClr val="000000"/>
                </a:solidFill>
                <a:latin typeface="ZztexMono-Regular"/>
              </a:rPr>
              <a:t>}</a:t>
            </a:r>
          </a:p>
          <a:p>
            <a:r>
              <a:rPr lang="en-US" altLang="zh-CN" sz="2000" b="1" i="1" u="none" strike="noStrike" baseline="0" dirty="0" smtClean="0">
                <a:solidFill>
                  <a:srgbClr val="000000"/>
                </a:solidFill>
                <a:latin typeface="TimesTen-Italic"/>
              </a:rPr>
              <a:t>code/link/</a:t>
            </a:r>
            <a:r>
              <a:rPr lang="en-US" altLang="zh-CN" sz="2000" b="1" i="1" u="none" strike="noStrike" baseline="0" dirty="0" err="1" smtClean="0">
                <a:solidFill>
                  <a:srgbClr val="000000"/>
                </a:solidFill>
                <a:latin typeface="TimesTen-Italic"/>
              </a:rPr>
              <a:t>swap.c</a:t>
            </a:r>
            <a:endParaRPr lang="zh-CN" altLang="en-US" sz="2000" b="1" dirty="0"/>
          </a:p>
        </p:txBody>
      </p:sp>
      <p:sp>
        <p:nvSpPr>
          <p:cNvPr id="7" name="椭圆 6"/>
          <p:cNvSpPr/>
          <p:nvPr/>
        </p:nvSpPr>
        <p:spPr>
          <a:xfrm>
            <a:off x="5419899" y="4775403"/>
            <a:ext cx="1113906" cy="34523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箭头连接符 8"/>
          <p:cNvCxnSpPr>
            <a:stCxn id="7" idx="6"/>
          </p:cNvCxnSpPr>
          <p:nvPr/>
        </p:nvCxnSpPr>
        <p:spPr>
          <a:xfrm flipV="1">
            <a:off x="6533805" y="3075709"/>
            <a:ext cx="2827638" cy="1872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0265430" y="1739978"/>
            <a:ext cx="1089755" cy="6243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箭头连接符 11"/>
          <p:cNvCxnSpPr>
            <a:stCxn id="11" idx="2"/>
          </p:cNvCxnSpPr>
          <p:nvPr/>
        </p:nvCxnSpPr>
        <p:spPr>
          <a:xfrm flipH="1">
            <a:off x="6866313" y="2052164"/>
            <a:ext cx="3399117" cy="1557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477148" y="1824089"/>
            <a:ext cx="4391208" cy="2677656"/>
          </a:xfrm>
          <a:prstGeom prst="rect">
            <a:avLst/>
          </a:prstGeom>
          <a:noFill/>
        </p:spPr>
        <p:txBody>
          <a:bodyPr wrap="square" rtlCol="0">
            <a:spAutoFit/>
          </a:bodyPr>
          <a:lstStyle/>
          <a:p>
            <a:r>
              <a:rPr lang="zh-CN" altLang="en-US" sz="2400" dirty="0" smtClean="0"/>
              <a:t>样例程序包含两个文件：</a:t>
            </a:r>
            <a:r>
              <a:rPr lang="en-US" altLang="zh-CN" sz="2400" dirty="0" err="1" smtClean="0"/>
              <a:t>main.c</a:t>
            </a:r>
            <a:r>
              <a:rPr lang="zh-CN" altLang="en-US" sz="2400" dirty="0" smtClean="0"/>
              <a:t>和</a:t>
            </a:r>
            <a:r>
              <a:rPr lang="en-US" altLang="zh-CN" sz="2400" dirty="0" err="1" smtClean="0"/>
              <a:t>swap.c</a:t>
            </a:r>
            <a:endParaRPr lang="en-US" altLang="zh-CN" sz="2400" dirty="0" smtClean="0"/>
          </a:p>
          <a:p>
            <a:r>
              <a:rPr lang="zh-CN" altLang="en-US" sz="2400" dirty="0" smtClean="0"/>
              <a:t>注意</a:t>
            </a:r>
            <a:r>
              <a:rPr lang="en-US" altLang="zh-CN" sz="2400" dirty="0" smtClean="0"/>
              <a:t>swap</a:t>
            </a:r>
            <a:r>
              <a:rPr lang="zh-CN" altLang="en-US" sz="2400" dirty="0" smtClean="0"/>
              <a:t>和</a:t>
            </a:r>
            <a:r>
              <a:rPr lang="en-US" altLang="zh-CN" sz="2400" dirty="0" err="1" smtClean="0"/>
              <a:t>buf</a:t>
            </a:r>
            <a:endParaRPr lang="en-US" altLang="zh-CN" sz="2400" dirty="0" smtClean="0"/>
          </a:p>
          <a:p>
            <a:r>
              <a:rPr lang="zh-CN" altLang="en-US" sz="2400" dirty="0" smtClean="0"/>
              <a:t>区分：</a:t>
            </a:r>
            <a:endParaRPr lang="en-US" altLang="zh-CN" sz="2400" dirty="0" smtClean="0"/>
          </a:p>
          <a:p>
            <a:r>
              <a:rPr lang="en-US" altLang="zh-CN" sz="2400" dirty="0"/>
              <a:t>	</a:t>
            </a:r>
            <a:r>
              <a:rPr lang="zh-CN" altLang="en-US" sz="2400" dirty="0" smtClean="0"/>
              <a:t>全局变量</a:t>
            </a:r>
            <a:endParaRPr lang="en-US" altLang="zh-CN" sz="2400" dirty="0" smtClean="0"/>
          </a:p>
          <a:p>
            <a:r>
              <a:rPr lang="en-US" altLang="zh-CN" sz="2400" dirty="0"/>
              <a:t>	 </a:t>
            </a:r>
            <a:r>
              <a:rPr lang="en-US" altLang="zh-CN" sz="2400" dirty="0" smtClean="0"/>
              <a:t>    </a:t>
            </a:r>
            <a:r>
              <a:rPr lang="zh-CN" altLang="en-US" sz="2400" dirty="0" smtClean="0"/>
              <a:t>带初始化</a:t>
            </a:r>
            <a:r>
              <a:rPr lang="en-US" altLang="zh-CN" sz="2400" dirty="0" smtClean="0"/>
              <a:t>/</a:t>
            </a:r>
            <a:r>
              <a:rPr lang="zh-CN" altLang="en-US" sz="2400" dirty="0" smtClean="0"/>
              <a:t>未初始化</a:t>
            </a:r>
            <a:endParaRPr lang="en-US" altLang="zh-CN" sz="2400" dirty="0" smtClean="0"/>
          </a:p>
          <a:p>
            <a:r>
              <a:rPr lang="en-US" altLang="zh-CN" sz="2400" dirty="0" smtClean="0"/>
              <a:t>	</a:t>
            </a:r>
            <a:r>
              <a:rPr lang="zh-CN" altLang="en-US" sz="2400" dirty="0" smtClean="0"/>
              <a:t>局部变量</a:t>
            </a:r>
            <a:endParaRPr lang="en-US" altLang="zh-CN" sz="2400" dirty="0" smtClean="0"/>
          </a:p>
        </p:txBody>
      </p:sp>
      <p:sp>
        <p:nvSpPr>
          <p:cNvPr id="8" name="文本框 7"/>
          <p:cNvSpPr txBox="1"/>
          <p:nvPr/>
        </p:nvSpPr>
        <p:spPr>
          <a:xfrm>
            <a:off x="365964" y="4775403"/>
            <a:ext cx="4502392" cy="830997"/>
          </a:xfrm>
          <a:prstGeom prst="rect">
            <a:avLst/>
          </a:prstGeom>
          <a:solidFill>
            <a:schemeClr val="accent6">
              <a:lumMod val="40000"/>
              <a:lumOff val="60000"/>
            </a:schemeClr>
          </a:solidFill>
        </p:spPr>
        <p:txBody>
          <a:bodyPr wrap="square" rtlCol="0">
            <a:spAutoFit/>
          </a:bodyPr>
          <a:lstStyle/>
          <a:p>
            <a:r>
              <a:rPr lang="zh-CN" altLang="en-US" sz="2400" dirty="0" smtClean="0"/>
              <a:t>思考：</a:t>
            </a:r>
            <a:endParaRPr lang="en-US" altLang="zh-CN" sz="2400" dirty="0" smtClean="0"/>
          </a:p>
          <a:p>
            <a:r>
              <a:rPr lang="zh-CN" altLang="en-US" sz="2400" dirty="0" smtClean="0"/>
              <a:t>那些符号与其他模块</a:t>
            </a:r>
            <a:r>
              <a:rPr lang="zh-CN" altLang="en-US" sz="2400" dirty="0"/>
              <a:t>会</a:t>
            </a:r>
            <a:r>
              <a:rPr lang="zh-CN" altLang="en-US" sz="2400" dirty="0" smtClean="0"/>
              <a:t>发生交互</a:t>
            </a:r>
            <a:r>
              <a:rPr lang="zh-CN" altLang="en-US" sz="2400" dirty="0"/>
              <a:t>？</a:t>
            </a:r>
          </a:p>
        </p:txBody>
      </p:sp>
    </p:spTree>
    <p:extLst>
      <p:ext uri="{BB962C8B-B14F-4D97-AF65-F5344CB8AC3E}">
        <p14:creationId xmlns:p14="http://schemas.microsoft.com/office/powerpoint/2010/main" val="194941471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20</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3903617528"/>
              </p:ext>
            </p:extLst>
          </p:nvPr>
        </p:nvGraphicFramePr>
        <p:xfrm>
          <a:off x="273269" y="204250"/>
          <a:ext cx="11634953" cy="2859516"/>
        </p:xfrm>
        <a:graphic>
          <a:graphicData uri="http://schemas.openxmlformats.org/drawingml/2006/table">
            <a:tbl>
              <a:tblPr firstRow="1" bandRow="1">
                <a:tableStyleId>{5C22544A-7EE6-4342-B048-85BDC9FD1C3A}</a:tableStyleId>
              </a:tblPr>
              <a:tblGrid>
                <a:gridCol w="1148994"/>
                <a:gridCol w="2550768"/>
                <a:gridCol w="2067516"/>
                <a:gridCol w="2882736"/>
                <a:gridCol w="2984939"/>
              </a:tblGrid>
              <a:tr h="573516">
                <a:tc>
                  <a:txBody>
                    <a:bodyPr/>
                    <a:lstStyle/>
                    <a:p>
                      <a:r>
                        <a:rPr lang="en-US" altLang="zh-CN" sz="2400" b="1" dirty="0" smtClean="0">
                          <a:solidFill>
                            <a:srgbClr val="000000"/>
                          </a:solidFill>
                          <a:latin typeface="TimesTen-Roman"/>
                        </a:rPr>
                        <a:t>Symbol</a:t>
                      </a:r>
                      <a:endParaRPr lang="zh-CN" altLang="en-US" sz="2400" b="1" dirty="0"/>
                    </a:p>
                  </a:txBody>
                  <a:tcPr/>
                </a:tc>
                <a:tc>
                  <a:txBody>
                    <a:bodyPr/>
                    <a:lstStyle/>
                    <a:p>
                      <a:r>
                        <a:rPr lang="en-US" altLang="zh-CN" sz="2400" b="1" dirty="0" smtClean="0">
                          <a:solidFill>
                            <a:srgbClr val="000000"/>
                          </a:solidFill>
                          <a:latin typeface="ZztexMono-Regular"/>
                        </a:rPr>
                        <a:t>.</a:t>
                      </a:r>
                      <a:r>
                        <a:rPr lang="en-US" altLang="zh-CN" sz="2400" b="1" dirty="0" err="1" smtClean="0">
                          <a:solidFill>
                            <a:srgbClr val="000000"/>
                          </a:solidFill>
                          <a:latin typeface="ZztexMono-Regular"/>
                        </a:rPr>
                        <a:t>symtab</a:t>
                      </a:r>
                      <a:r>
                        <a:rPr lang="en-US" altLang="zh-CN" sz="2400" b="1" dirty="0" smtClean="0">
                          <a:solidFill>
                            <a:srgbClr val="000000"/>
                          </a:solidFill>
                          <a:latin typeface="ZztexMono-Regular"/>
                        </a:rPr>
                        <a:t> </a:t>
                      </a:r>
                      <a:r>
                        <a:rPr lang="zh-CN" altLang="en-US" sz="2400" b="1" dirty="0" smtClean="0">
                          <a:solidFill>
                            <a:srgbClr val="000000"/>
                          </a:solidFill>
                          <a:latin typeface="TimesTen-Roman"/>
                        </a:rPr>
                        <a:t>条目</a:t>
                      </a:r>
                      <a:r>
                        <a:rPr lang="en-US" altLang="zh-CN" sz="2400" b="1" dirty="0" smtClean="0">
                          <a:solidFill>
                            <a:srgbClr val="000000"/>
                          </a:solidFill>
                          <a:latin typeface="TimesTen-Roman"/>
                        </a:rPr>
                        <a:t>?</a:t>
                      </a:r>
                      <a:endParaRPr lang="zh-CN" altLang="en-US" sz="2400" b="1" dirty="0"/>
                    </a:p>
                  </a:txBody>
                  <a:tcPr/>
                </a:tc>
                <a:tc>
                  <a:txBody>
                    <a:bodyPr/>
                    <a:lstStyle/>
                    <a:p>
                      <a:r>
                        <a:rPr lang="en-US" altLang="zh-CN" sz="2400" b="1" dirty="0" smtClean="0">
                          <a:solidFill>
                            <a:srgbClr val="000000"/>
                          </a:solidFill>
                          <a:latin typeface="TimesTen-Roman"/>
                        </a:rPr>
                        <a:t>Symbol</a:t>
                      </a:r>
                      <a:r>
                        <a:rPr lang="en-US" altLang="zh-CN" sz="2400" b="1" baseline="0" dirty="0" smtClean="0">
                          <a:solidFill>
                            <a:srgbClr val="000000"/>
                          </a:solidFill>
                          <a:latin typeface="TimesTen-Roman"/>
                        </a:rPr>
                        <a:t> </a:t>
                      </a:r>
                      <a:r>
                        <a:rPr lang="en-US" altLang="zh-CN" sz="2400" b="1" dirty="0" smtClean="0">
                          <a:solidFill>
                            <a:srgbClr val="000000"/>
                          </a:solidFill>
                          <a:latin typeface="TimesTen-Roman"/>
                        </a:rPr>
                        <a:t>type </a:t>
                      </a:r>
                      <a:endParaRPr lang="zh-CN" altLang="en-US" sz="2400" b="1" dirty="0"/>
                    </a:p>
                  </a:txBody>
                  <a:tcPr/>
                </a:tc>
                <a:tc>
                  <a:txBody>
                    <a:bodyPr/>
                    <a:lstStyle/>
                    <a:p>
                      <a:r>
                        <a:rPr lang="zh-CN" altLang="en-US" sz="2400" b="1" dirty="0" smtClean="0">
                          <a:solidFill>
                            <a:srgbClr val="000000"/>
                          </a:solidFill>
                          <a:latin typeface="TimesTen-Roman"/>
                        </a:rPr>
                        <a:t>在哪个模块中定义</a:t>
                      </a:r>
                      <a:endParaRPr lang="zh-CN" altLang="en-US" sz="2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b="1" dirty="0" smtClean="0">
                          <a:solidFill>
                            <a:srgbClr val="000000"/>
                          </a:solidFill>
                          <a:latin typeface="TimesTen-Roman"/>
                        </a:rPr>
                        <a:t>节（</a:t>
                      </a:r>
                      <a:r>
                        <a:rPr lang="en-US" altLang="zh-CN" sz="2400" b="1" dirty="0" smtClean="0">
                          <a:solidFill>
                            <a:srgbClr val="000000"/>
                          </a:solidFill>
                          <a:latin typeface="TimesTen-Roman"/>
                        </a:rPr>
                        <a:t>text/</a:t>
                      </a:r>
                      <a:r>
                        <a:rPr lang="en-US" altLang="zh-CN" sz="2400" b="1" dirty="0" err="1" smtClean="0">
                          <a:solidFill>
                            <a:srgbClr val="000000"/>
                          </a:solidFill>
                          <a:latin typeface="TimesTen-Roman"/>
                        </a:rPr>
                        <a:t>bss</a:t>
                      </a:r>
                      <a:r>
                        <a:rPr lang="en-US" altLang="zh-CN" sz="2400" b="1" dirty="0" smtClean="0">
                          <a:solidFill>
                            <a:srgbClr val="000000"/>
                          </a:solidFill>
                          <a:latin typeface="TimesTen-Roman"/>
                        </a:rPr>
                        <a:t>/data</a:t>
                      </a:r>
                      <a:r>
                        <a:rPr lang="zh-CN" altLang="en-US" sz="2400" b="1" dirty="0" smtClean="0">
                          <a:solidFill>
                            <a:srgbClr val="000000"/>
                          </a:solidFill>
                          <a:latin typeface="TimesTen-Roman"/>
                        </a:rPr>
                        <a:t>）</a:t>
                      </a:r>
                      <a:endParaRPr lang="en-US" altLang="zh-CN" sz="2400" b="1" dirty="0" smtClean="0">
                        <a:solidFill>
                          <a:srgbClr val="000000"/>
                        </a:solidFill>
                        <a:latin typeface="TimesTen-Roman"/>
                      </a:endParaRPr>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err="1" smtClean="0">
                          <a:solidFill>
                            <a:srgbClr val="000000"/>
                          </a:solidFill>
                          <a:latin typeface="ZztexMono-Regular"/>
                        </a:rPr>
                        <a:t>buf</a:t>
                      </a:r>
                      <a:endParaRPr lang="zh-CN" altLang="en-US" sz="2400" b="1" dirty="0"/>
                    </a:p>
                  </a:txBody>
                  <a:tcPr/>
                </a:tc>
                <a:tc>
                  <a:txBody>
                    <a:bodyPr/>
                    <a:lstStyle/>
                    <a:p>
                      <a:endParaRPr lang="zh-CN" altLang="en-US" sz="2400" b="1" dirty="0"/>
                    </a:p>
                  </a:txBody>
                  <a:tcPr/>
                </a:tc>
                <a:tc>
                  <a:txBody>
                    <a:bodyPr/>
                    <a:lstStyle/>
                    <a:p>
                      <a:endParaRPr lang="zh-CN" altLang="en-US" sz="2400" b="1"/>
                    </a:p>
                  </a:txBody>
                  <a:tcPr/>
                </a:tc>
                <a:tc>
                  <a:txBody>
                    <a:bodyPr/>
                    <a:lstStyle/>
                    <a:p>
                      <a:endParaRPr lang="zh-CN" altLang="en-US" sz="2400" b="1" dirty="0"/>
                    </a:p>
                  </a:txBody>
                  <a:tcPr/>
                </a:tc>
                <a:tc>
                  <a:txBody>
                    <a:bodyPr/>
                    <a:lstStyle/>
                    <a:p>
                      <a:endParaRPr lang="zh-CN" altLang="en-US" sz="2400" b="1" dirty="0"/>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smtClean="0">
                          <a:solidFill>
                            <a:srgbClr val="231F20"/>
                          </a:solidFill>
                          <a:latin typeface="ZztexMono-Regular"/>
                        </a:rPr>
                        <a:t>bufp0</a:t>
                      </a:r>
                    </a:p>
                  </a:txBody>
                  <a:tcPr/>
                </a:tc>
                <a:tc>
                  <a:txBody>
                    <a:bodyPr/>
                    <a:lstStyle/>
                    <a:p>
                      <a:endParaRPr lang="zh-CN" altLang="en-US" sz="2400" b="1"/>
                    </a:p>
                  </a:txBody>
                  <a:tcPr/>
                </a:tc>
                <a:tc>
                  <a:txBody>
                    <a:bodyPr/>
                    <a:lstStyle/>
                    <a:p>
                      <a:endParaRPr lang="zh-CN" altLang="en-US" sz="2400" b="1"/>
                    </a:p>
                  </a:txBody>
                  <a:tcPr/>
                </a:tc>
                <a:tc>
                  <a:txBody>
                    <a:bodyPr/>
                    <a:lstStyle/>
                    <a:p>
                      <a:endParaRPr lang="zh-CN" altLang="en-US" sz="2400" b="1"/>
                    </a:p>
                  </a:txBody>
                  <a:tcPr/>
                </a:tc>
                <a:tc>
                  <a:txBody>
                    <a:bodyPr/>
                    <a:lstStyle/>
                    <a:p>
                      <a:endParaRPr lang="zh-CN" altLang="en-US" sz="2400" b="1"/>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smtClean="0">
                          <a:solidFill>
                            <a:srgbClr val="231F20"/>
                          </a:solidFill>
                          <a:latin typeface="ZztexMono-Regular"/>
                        </a:rPr>
                        <a:t>bufp1</a:t>
                      </a:r>
                    </a:p>
                  </a:txBody>
                  <a:tcPr/>
                </a:tc>
                <a:tc>
                  <a:txBody>
                    <a:bodyPr/>
                    <a:lstStyle/>
                    <a:p>
                      <a:endParaRPr lang="zh-CN" altLang="en-US" sz="2400" b="1"/>
                    </a:p>
                  </a:txBody>
                  <a:tcPr/>
                </a:tc>
                <a:tc>
                  <a:txBody>
                    <a:bodyPr/>
                    <a:lstStyle/>
                    <a:p>
                      <a:endParaRPr lang="zh-CN" altLang="en-US" sz="2400" b="1"/>
                    </a:p>
                  </a:txBody>
                  <a:tcPr/>
                </a:tc>
                <a:tc>
                  <a:txBody>
                    <a:bodyPr/>
                    <a:lstStyle/>
                    <a:p>
                      <a:endParaRPr lang="zh-CN" altLang="en-US" sz="2400" b="1"/>
                    </a:p>
                  </a:txBody>
                  <a:tcPr/>
                </a:tc>
                <a:tc>
                  <a:txBody>
                    <a:bodyPr/>
                    <a:lstStyle/>
                    <a:p>
                      <a:endParaRPr lang="zh-CN" altLang="en-US" sz="2400" b="1"/>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smtClean="0">
                          <a:solidFill>
                            <a:srgbClr val="231F20"/>
                          </a:solidFill>
                          <a:latin typeface="ZztexMono-Regular"/>
                        </a:rPr>
                        <a:t>swap</a:t>
                      </a:r>
                    </a:p>
                  </a:txBody>
                  <a:tcPr/>
                </a:tc>
                <a:tc>
                  <a:txBody>
                    <a:bodyPr/>
                    <a:lstStyle/>
                    <a:p>
                      <a:endParaRPr lang="zh-CN" altLang="en-US" sz="2400" b="1"/>
                    </a:p>
                  </a:txBody>
                  <a:tcPr/>
                </a:tc>
                <a:tc>
                  <a:txBody>
                    <a:bodyPr/>
                    <a:lstStyle/>
                    <a:p>
                      <a:endParaRPr lang="zh-CN" altLang="en-US" sz="2400" b="1"/>
                    </a:p>
                  </a:txBody>
                  <a:tcPr/>
                </a:tc>
                <a:tc>
                  <a:txBody>
                    <a:bodyPr/>
                    <a:lstStyle/>
                    <a:p>
                      <a:endParaRPr lang="zh-CN" altLang="en-US" sz="2400" b="1"/>
                    </a:p>
                  </a:txBody>
                  <a:tcPr/>
                </a:tc>
                <a:tc>
                  <a:txBody>
                    <a:bodyPr/>
                    <a:lstStyle/>
                    <a:p>
                      <a:endParaRPr lang="zh-CN" altLang="en-US" sz="2400" b="1"/>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smtClean="0">
                          <a:solidFill>
                            <a:srgbClr val="231F20"/>
                          </a:solidFill>
                          <a:latin typeface="ZztexMono-Regular"/>
                        </a:rPr>
                        <a:t>temp</a:t>
                      </a:r>
                      <a:endParaRPr lang="zh-CN" altLang="en-US" sz="2400" b="1" dirty="0" smtClean="0"/>
                    </a:p>
                  </a:txBody>
                  <a:tcPr/>
                </a:tc>
                <a:tc>
                  <a:txBody>
                    <a:bodyPr/>
                    <a:lstStyle/>
                    <a:p>
                      <a:endParaRPr lang="zh-CN" altLang="en-US" sz="2400" b="1" dirty="0"/>
                    </a:p>
                  </a:txBody>
                  <a:tcPr/>
                </a:tc>
                <a:tc>
                  <a:txBody>
                    <a:bodyPr/>
                    <a:lstStyle/>
                    <a:p>
                      <a:endParaRPr lang="zh-CN" altLang="en-US" sz="2400" b="1"/>
                    </a:p>
                  </a:txBody>
                  <a:tcPr/>
                </a:tc>
                <a:tc>
                  <a:txBody>
                    <a:bodyPr/>
                    <a:lstStyle/>
                    <a:p>
                      <a:endParaRPr lang="zh-CN" altLang="en-US" sz="2400" b="1"/>
                    </a:p>
                  </a:txBody>
                  <a:tcPr/>
                </a:tc>
                <a:tc>
                  <a:txBody>
                    <a:bodyPr/>
                    <a:lstStyle/>
                    <a:p>
                      <a:endParaRPr lang="zh-CN" altLang="en-US" sz="2400" b="1" dirty="0"/>
                    </a:p>
                  </a:txBody>
                  <a:tcPr/>
                </a:tc>
              </a:tr>
            </a:tbl>
          </a:graphicData>
        </a:graphic>
      </p:graphicFrame>
      <p:sp>
        <p:nvSpPr>
          <p:cNvPr id="4" name="Rectangle 3"/>
          <p:cNvSpPr>
            <a:spLocks noChangeArrowheads="1"/>
          </p:cNvSpPr>
          <p:nvPr/>
        </p:nvSpPr>
        <p:spPr bwMode="auto">
          <a:xfrm>
            <a:off x="2241550" y="3569309"/>
            <a:ext cx="2479675" cy="2533650"/>
          </a:xfrm>
          <a:prstGeom prst="rect">
            <a:avLst/>
          </a:prstGeom>
          <a:solidFill>
            <a:srgbClr val="F7F5CD"/>
          </a:solidFill>
          <a:ln w="3175">
            <a:solidFill>
              <a:schemeClr val="tx1"/>
            </a:solidFill>
            <a:miter lim="800000"/>
            <a:headEnd/>
            <a:tailEnd/>
          </a:ln>
        </p:spPr>
        <p:txBody>
          <a:bodyPr wrap="none">
            <a:spAutoFit/>
          </a:bodyPr>
          <a:lstStyle/>
          <a:p>
            <a:pPr eaLnBrk="0" hangingPunct="0"/>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[2] = {1, 2};</a:t>
            </a:r>
          </a:p>
          <a:p>
            <a:pPr eaLnBrk="0" hangingPunct="0"/>
            <a:r>
              <a:rPr lang="en-US" altLang="zh-CN" sz="2000" b="1" dirty="0">
                <a:latin typeface="微软雅黑" pitchFamily="34" charset="-122"/>
                <a:ea typeface="微软雅黑" pitchFamily="34" charset="-122"/>
                <a:cs typeface="Courier New" pitchFamily="49" charset="0"/>
              </a:rPr>
              <a:t>void swap(); </a:t>
            </a:r>
          </a:p>
          <a:p>
            <a:pPr eaLnBrk="0" hangingPunct="0"/>
            <a:endParaRPr lang="en-US" altLang="zh-CN" sz="2000" b="1" dirty="0">
              <a:latin typeface="微软雅黑" pitchFamily="34" charset="-122"/>
              <a:ea typeface="微软雅黑" pitchFamily="34" charset="-122"/>
              <a:cs typeface="Courier New" pitchFamily="49" charset="0"/>
            </a:endParaRPr>
          </a:p>
          <a:p>
            <a:pPr eaLnBrk="0" hangingPunct="0"/>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main() </a:t>
            </a:r>
          </a:p>
          <a:p>
            <a:pPr eaLnBrk="0" hangingPunct="0"/>
            <a:r>
              <a:rPr lang="en-US" altLang="zh-CN" sz="2000" b="1" dirty="0">
                <a:latin typeface="微软雅黑" pitchFamily="34" charset="-122"/>
                <a:ea typeface="微软雅黑" pitchFamily="34" charset="-122"/>
                <a:cs typeface="Courier New" pitchFamily="49" charset="0"/>
              </a:rPr>
              <a:t>{</a:t>
            </a:r>
          </a:p>
          <a:p>
            <a:pPr eaLnBrk="0" hangingPunct="0"/>
            <a:r>
              <a:rPr lang="en-US" altLang="zh-CN" sz="2000" b="1" dirty="0">
                <a:latin typeface="微软雅黑" pitchFamily="34" charset="-122"/>
                <a:ea typeface="微软雅黑" pitchFamily="34" charset="-122"/>
                <a:cs typeface="Courier New" pitchFamily="49" charset="0"/>
              </a:rPr>
              <a:t>  swap();</a:t>
            </a:r>
          </a:p>
          <a:p>
            <a:pPr eaLnBrk="0" hangingPunct="0"/>
            <a:r>
              <a:rPr lang="en-US" altLang="zh-CN" sz="2000" b="1" dirty="0">
                <a:latin typeface="微软雅黑" pitchFamily="34" charset="-122"/>
                <a:ea typeface="微软雅黑" pitchFamily="34" charset="-122"/>
                <a:cs typeface="Courier New" pitchFamily="49" charset="0"/>
              </a:rPr>
              <a:t>  return 0;</a:t>
            </a:r>
          </a:p>
          <a:p>
            <a:pPr eaLnBrk="0" hangingPunct="0"/>
            <a:r>
              <a:rPr lang="en-US" altLang="zh-CN" sz="2000" b="1" dirty="0">
                <a:latin typeface="微软雅黑" pitchFamily="34" charset="-122"/>
                <a:ea typeface="微软雅黑" pitchFamily="34" charset="-122"/>
                <a:cs typeface="Courier New" pitchFamily="49" charset="0"/>
              </a:rPr>
              <a:t>} </a:t>
            </a:r>
          </a:p>
        </p:txBody>
      </p:sp>
      <p:sp>
        <p:nvSpPr>
          <p:cNvPr id="6" name="Rectangle 4"/>
          <p:cNvSpPr>
            <a:spLocks noChangeArrowheads="1"/>
          </p:cNvSpPr>
          <p:nvPr/>
        </p:nvSpPr>
        <p:spPr bwMode="auto">
          <a:xfrm>
            <a:off x="655336" y="4564656"/>
            <a:ext cx="1195388" cy="460375"/>
          </a:xfrm>
          <a:prstGeom prst="rect">
            <a:avLst/>
          </a:prstGeom>
          <a:noFill/>
          <a:ln w="3175">
            <a:solidFill>
              <a:schemeClr val="bg1"/>
            </a:solidFill>
            <a:miter lim="800000"/>
            <a:headEnd/>
            <a:tailEnd/>
          </a:ln>
        </p:spPr>
        <p:txBody>
          <a:bodyPr wrap="none">
            <a:spAutoFit/>
          </a:bodyPr>
          <a:lstStyle/>
          <a:p>
            <a:pPr eaLnBrk="0" hangingPunct="0"/>
            <a:r>
              <a:rPr lang="en-US" altLang="zh-CN" sz="2400" b="1" dirty="0" err="1">
                <a:solidFill>
                  <a:srgbClr val="0066FF"/>
                </a:solidFill>
                <a:latin typeface="微软雅黑" pitchFamily="34" charset="-122"/>
                <a:ea typeface="微软雅黑" pitchFamily="34" charset="-122"/>
                <a:cs typeface="Courier New" pitchFamily="49" charset="0"/>
              </a:rPr>
              <a:t>main.c</a:t>
            </a:r>
            <a:endParaRPr lang="en-US" altLang="zh-CN" sz="2400" b="1" dirty="0">
              <a:solidFill>
                <a:srgbClr val="0066FF"/>
              </a:solidFill>
              <a:latin typeface="微软雅黑" pitchFamily="34" charset="-122"/>
              <a:ea typeface="微软雅黑" pitchFamily="34" charset="-122"/>
              <a:cs typeface="Courier New" pitchFamily="49" charset="0"/>
            </a:endParaRPr>
          </a:p>
        </p:txBody>
      </p:sp>
      <p:sp>
        <p:nvSpPr>
          <p:cNvPr id="7" name="Rectangle 5"/>
          <p:cNvSpPr>
            <a:spLocks noChangeArrowheads="1"/>
          </p:cNvSpPr>
          <p:nvPr/>
        </p:nvSpPr>
        <p:spPr bwMode="auto">
          <a:xfrm>
            <a:off x="5709745" y="4605946"/>
            <a:ext cx="1222375" cy="460375"/>
          </a:xfrm>
          <a:prstGeom prst="rect">
            <a:avLst/>
          </a:prstGeom>
          <a:noFill/>
          <a:ln w="3175">
            <a:solidFill>
              <a:schemeClr val="bg1"/>
            </a:solidFill>
            <a:miter lim="800000"/>
            <a:headEnd/>
            <a:tailEnd/>
          </a:ln>
        </p:spPr>
        <p:txBody>
          <a:bodyPr wrap="none">
            <a:spAutoFit/>
          </a:bodyPr>
          <a:lstStyle/>
          <a:p>
            <a:pPr eaLnBrk="0" hangingPunct="0"/>
            <a:r>
              <a:rPr lang="en-US" altLang="zh-CN" sz="2400" b="1" dirty="0" err="1">
                <a:solidFill>
                  <a:srgbClr val="0066FF"/>
                </a:solidFill>
                <a:latin typeface="微软雅黑" pitchFamily="34" charset="-122"/>
                <a:ea typeface="微软雅黑" pitchFamily="34" charset="-122"/>
                <a:cs typeface="Courier New" pitchFamily="49" charset="0"/>
              </a:rPr>
              <a:t>swap.c</a:t>
            </a:r>
            <a:endParaRPr lang="en-US" altLang="zh-CN" sz="2400" b="1" dirty="0">
              <a:solidFill>
                <a:srgbClr val="0066FF"/>
              </a:solidFill>
              <a:latin typeface="微软雅黑" pitchFamily="34" charset="-122"/>
              <a:ea typeface="微软雅黑" pitchFamily="34" charset="-122"/>
              <a:cs typeface="Courier New" pitchFamily="49" charset="0"/>
            </a:endParaRPr>
          </a:p>
        </p:txBody>
      </p:sp>
      <p:sp>
        <p:nvSpPr>
          <p:cNvPr id="8" name="Rectangle 6"/>
          <p:cNvSpPr>
            <a:spLocks noChangeArrowheads="1"/>
          </p:cNvSpPr>
          <p:nvPr/>
        </p:nvSpPr>
        <p:spPr bwMode="auto">
          <a:xfrm>
            <a:off x="7215627" y="3160528"/>
            <a:ext cx="3665537" cy="3600986"/>
          </a:xfrm>
          <a:prstGeom prst="rect">
            <a:avLst/>
          </a:prstGeom>
          <a:solidFill>
            <a:srgbClr val="DBF2DA"/>
          </a:solidFill>
          <a:ln w="3175">
            <a:solidFill>
              <a:schemeClr val="tx1"/>
            </a:solidFill>
            <a:miter lim="800000"/>
            <a:headEnd/>
            <a:tailEnd/>
          </a:ln>
        </p:spPr>
        <p:txBody>
          <a:bodyPr>
            <a:spAutoFit/>
          </a:bodyPr>
          <a:lstStyle/>
          <a:p>
            <a:pPr eaLnBrk="0" hangingPunct="0">
              <a:lnSpc>
                <a:spcPct val="95000"/>
              </a:lnSpc>
            </a:pPr>
            <a:r>
              <a:rPr lang="en-US" altLang="zh-CN" sz="2000" b="1" dirty="0">
                <a:latin typeface="微软雅黑" pitchFamily="34" charset="-122"/>
                <a:ea typeface="微软雅黑" pitchFamily="34" charset="-122"/>
                <a:cs typeface="Courier New" pitchFamily="49" charset="0"/>
              </a:rPr>
              <a:t>extern </a:t>
            </a: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 </a:t>
            </a:r>
          </a:p>
          <a:p>
            <a:pPr eaLnBrk="0" hangingPunct="0">
              <a:lnSpc>
                <a:spcPct val="95000"/>
              </a:lnSpc>
            </a:pPr>
            <a:r>
              <a:rPr lang="en-US" altLang="zh-CN" sz="1000" b="1" dirty="0">
                <a:latin typeface="微软雅黑" pitchFamily="34" charset="-122"/>
                <a:ea typeface="微软雅黑" pitchFamily="34" charset="-122"/>
                <a:cs typeface="Courier New" pitchFamily="49" charset="0"/>
              </a:rPr>
              <a:t> </a:t>
            </a:r>
          </a:p>
          <a:p>
            <a:pPr eaLnBrk="0" hangingPunct="0">
              <a:lnSpc>
                <a:spcPct val="95000"/>
              </a:lnSpc>
            </a:pP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*bufp0 = &amp;</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[0];</a:t>
            </a:r>
          </a:p>
          <a:p>
            <a:pPr eaLnBrk="0" hangingPunct="0">
              <a:lnSpc>
                <a:spcPct val="95000"/>
              </a:lnSpc>
            </a:pPr>
            <a:r>
              <a:rPr lang="en-US" altLang="zh-CN" sz="2000" b="1" dirty="0">
                <a:latin typeface="微软雅黑" pitchFamily="34" charset="-122"/>
                <a:ea typeface="微软雅黑" pitchFamily="34" charset="-122"/>
                <a:cs typeface="Courier New" pitchFamily="49" charset="0"/>
              </a:rPr>
              <a:t>static </a:t>
            </a: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*bufp1;</a:t>
            </a:r>
          </a:p>
          <a:p>
            <a:pPr eaLnBrk="0" hangingPunct="0">
              <a:lnSpc>
                <a:spcPct val="95000"/>
              </a:lnSpc>
            </a:pPr>
            <a:endParaRPr lang="en-US" altLang="zh-CN" sz="1000" b="1" dirty="0">
              <a:solidFill>
                <a:srgbClr val="F7F5CD"/>
              </a:solidFill>
              <a:latin typeface="微软雅黑" pitchFamily="34" charset="-122"/>
              <a:ea typeface="微软雅黑" pitchFamily="34" charset="-122"/>
              <a:cs typeface="Courier New" pitchFamily="49" charset="0"/>
            </a:endParaRPr>
          </a:p>
          <a:p>
            <a:pPr eaLnBrk="0" hangingPunct="0">
              <a:lnSpc>
                <a:spcPct val="95000"/>
              </a:lnSpc>
            </a:pPr>
            <a:r>
              <a:rPr lang="en-US" altLang="zh-CN" sz="2000" b="1" dirty="0">
                <a:latin typeface="微软雅黑" pitchFamily="34" charset="-122"/>
                <a:ea typeface="微软雅黑" pitchFamily="34" charset="-122"/>
                <a:cs typeface="Courier New" pitchFamily="49" charset="0"/>
              </a:rPr>
              <a:t>void swap</a:t>
            </a:r>
            <a:r>
              <a:rPr lang="en-US" altLang="zh-CN" sz="2000" b="1" dirty="0" smtClean="0">
                <a:latin typeface="微软雅黑" pitchFamily="34" charset="-122"/>
                <a:ea typeface="微软雅黑" pitchFamily="34" charset="-122"/>
                <a:cs typeface="Courier New" pitchFamily="49" charset="0"/>
              </a:rPr>
              <a:t>()</a:t>
            </a:r>
          </a:p>
          <a:p>
            <a:pPr eaLnBrk="0" hangingPunct="0">
              <a:lnSpc>
                <a:spcPct val="95000"/>
              </a:lnSpc>
            </a:pPr>
            <a:r>
              <a:rPr lang="en-US" altLang="zh-CN" sz="2000" b="1" dirty="0" smtClean="0">
                <a:latin typeface="微软雅黑" pitchFamily="34" charset="-122"/>
                <a:ea typeface="微软雅黑" pitchFamily="34" charset="-122"/>
                <a:cs typeface="Courier New" pitchFamily="49" charset="0"/>
              </a:rPr>
              <a:t>{</a:t>
            </a:r>
            <a:endParaRPr lang="en-US" altLang="zh-CN" sz="2000" b="1" dirty="0">
              <a:latin typeface="微软雅黑" pitchFamily="34" charset="-122"/>
              <a:ea typeface="微软雅黑" pitchFamily="34" charset="-122"/>
              <a:cs typeface="Courier New" pitchFamily="49" charset="0"/>
            </a:endParaRPr>
          </a:p>
          <a:p>
            <a:pPr eaLnBrk="0" hangingPunct="0">
              <a:lnSpc>
                <a:spcPct val="95000"/>
              </a:lnSpc>
            </a:pPr>
            <a:r>
              <a:rPr lang="en-US" altLang="zh-CN" sz="2000" b="1" dirty="0">
                <a:latin typeface="微软雅黑" pitchFamily="34" charset="-122"/>
                <a:ea typeface="微软雅黑" pitchFamily="34" charset="-122"/>
                <a:cs typeface="Courier New" pitchFamily="49" charset="0"/>
              </a:rPr>
              <a:t>   </a:t>
            </a: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temp;</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bufp1 = &amp;</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[1];</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temp = *bufp0;</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*bufp0 = *bufp1;</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*bufp1 = temp;</a:t>
            </a:r>
          </a:p>
          <a:p>
            <a:pPr eaLnBrk="0" hangingPunct="0">
              <a:lnSpc>
                <a:spcPct val="95000"/>
              </a:lnSpc>
            </a:pPr>
            <a:r>
              <a:rPr lang="en-US" altLang="zh-CN" sz="2000" b="1" dirty="0">
                <a:latin typeface="微软雅黑" pitchFamily="34" charset="-122"/>
                <a:ea typeface="微软雅黑" pitchFamily="34" charset="-122"/>
                <a:cs typeface="Courier New" pitchFamily="49" charset="0"/>
              </a:rPr>
              <a:t>}</a:t>
            </a:r>
          </a:p>
        </p:txBody>
      </p:sp>
    </p:spTree>
    <p:extLst>
      <p:ext uri="{BB962C8B-B14F-4D97-AF65-F5344CB8AC3E}">
        <p14:creationId xmlns:p14="http://schemas.microsoft.com/office/powerpoint/2010/main" val="384385153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21</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1340230185"/>
              </p:ext>
            </p:extLst>
          </p:nvPr>
        </p:nvGraphicFramePr>
        <p:xfrm>
          <a:off x="273269" y="204250"/>
          <a:ext cx="11634953" cy="2859516"/>
        </p:xfrm>
        <a:graphic>
          <a:graphicData uri="http://schemas.openxmlformats.org/drawingml/2006/table">
            <a:tbl>
              <a:tblPr firstRow="1" bandRow="1">
                <a:tableStyleId>{5C22544A-7EE6-4342-B048-85BDC9FD1C3A}</a:tableStyleId>
              </a:tblPr>
              <a:tblGrid>
                <a:gridCol w="1148994"/>
                <a:gridCol w="2193296"/>
                <a:gridCol w="1933903"/>
                <a:gridCol w="2648607"/>
                <a:gridCol w="3710153"/>
              </a:tblGrid>
              <a:tr h="573516">
                <a:tc>
                  <a:txBody>
                    <a:bodyPr/>
                    <a:lstStyle/>
                    <a:p>
                      <a:r>
                        <a:rPr lang="en-US" altLang="zh-CN" sz="2400" b="1" dirty="0" smtClean="0">
                          <a:solidFill>
                            <a:srgbClr val="000000"/>
                          </a:solidFill>
                          <a:latin typeface="TimesTen-Roman"/>
                        </a:rPr>
                        <a:t>Symbol</a:t>
                      </a:r>
                      <a:endParaRPr lang="zh-CN" altLang="en-US" sz="2400" b="1" dirty="0"/>
                    </a:p>
                  </a:txBody>
                  <a:tcPr/>
                </a:tc>
                <a:tc>
                  <a:txBody>
                    <a:bodyPr/>
                    <a:lstStyle/>
                    <a:p>
                      <a:r>
                        <a:rPr lang="en-US" altLang="zh-CN" sz="2400" b="1" dirty="0" smtClean="0">
                          <a:solidFill>
                            <a:srgbClr val="000000"/>
                          </a:solidFill>
                          <a:latin typeface="ZztexMono-Regular"/>
                        </a:rPr>
                        <a:t>.</a:t>
                      </a:r>
                      <a:r>
                        <a:rPr lang="en-US" altLang="zh-CN" sz="2400" b="1" dirty="0" err="1" smtClean="0">
                          <a:solidFill>
                            <a:srgbClr val="000000"/>
                          </a:solidFill>
                          <a:latin typeface="ZztexMono-Regular"/>
                        </a:rPr>
                        <a:t>symtab</a:t>
                      </a:r>
                      <a:r>
                        <a:rPr lang="en-US" altLang="zh-CN" sz="2400" b="1" dirty="0" smtClean="0">
                          <a:solidFill>
                            <a:srgbClr val="000000"/>
                          </a:solidFill>
                          <a:latin typeface="ZztexMono-Regular"/>
                        </a:rPr>
                        <a:t> </a:t>
                      </a:r>
                      <a:r>
                        <a:rPr lang="zh-CN" altLang="en-US" sz="2400" b="1" dirty="0" smtClean="0">
                          <a:solidFill>
                            <a:srgbClr val="000000"/>
                          </a:solidFill>
                          <a:latin typeface="TimesTen-Roman"/>
                        </a:rPr>
                        <a:t>条目</a:t>
                      </a:r>
                      <a:r>
                        <a:rPr lang="en-US" altLang="zh-CN" sz="2400" b="1" dirty="0" smtClean="0">
                          <a:solidFill>
                            <a:srgbClr val="000000"/>
                          </a:solidFill>
                          <a:latin typeface="TimesTen-Roman"/>
                        </a:rPr>
                        <a:t>?</a:t>
                      </a:r>
                      <a:endParaRPr lang="zh-CN" altLang="en-US" sz="2400" b="1" dirty="0"/>
                    </a:p>
                  </a:txBody>
                  <a:tcPr/>
                </a:tc>
                <a:tc>
                  <a:txBody>
                    <a:bodyPr/>
                    <a:lstStyle/>
                    <a:p>
                      <a:r>
                        <a:rPr lang="en-US" altLang="zh-CN" sz="2400" b="1" dirty="0" smtClean="0">
                          <a:solidFill>
                            <a:srgbClr val="000000"/>
                          </a:solidFill>
                          <a:latin typeface="TimesTen-Roman"/>
                        </a:rPr>
                        <a:t>Symbol</a:t>
                      </a:r>
                      <a:r>
                        <a:rPr lang="en-US" altLang="zh-CN" sz="2400" b="1" baseline="0" dirty="0" smtClean="0">
                          <a:solidFill>
                            <a:srgbClr val="000000"/>
                          </a:solidFill>
                          <a:latin typeface="TimesTen-Roman"/>
                        </a:rPr>
                        <a:t> </a:t>
                      </a:r>
                      <a:r>
                        <a:rPr lang="en-US" altLang="zh-CN" sz="2400" b="1" dirty="0" smtClean="0">
                          <a:solidFill>
                            <a:srgbClr val="000000"/>
                          </a:solidFill>
                          <a:latin typeface="TimesTen-Roman"/>
                        </a:rPr>
                        <a:t>type </a:t>
                      </a:r>
                      <a:endParaRPr lang="zh-CN" altLang="en-US" sz="2400" b="1" dirty="0"/>
                    </a:p>
                  </a:txBody>
                  <a:tcPr/>
                </a:tc>
                <a:tc>
                  <a:txBody>
                    <a:bodyPr/>
                    <a:lstStyle/>
                    <a:p>
                      <a:r>
                        <a:rPr lang="zh-CN" altLang="en-US" sz="2400" b="1" dirty="0" smtClean="0">
                          <a:solidFill>
                            <a:srgbClr val="000000"/>
                          </a:solidFill>
                          <a:latin typeface="TimesTen-Roman"/>
                        </a:rPr>
                        <a:t>在哪个模块中定义</a:t>
                      </a:r>
                      <a:endParaRPr lang="zh-CN" altLang="en-US" sz="2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b="1" dirty="0" smtClean="0">
                          <a:solidFill>
                            <a:srgbClr val="000000"/>
                          </a:solidFill>
                          <a:latin typeface="TimesTen-Roman"/>
                        </a:rPr>
                        <a:t>节（</a:t>
                      </a:r>
                      <a:r>
                        <a:rPr lang="en-US" altLang="zh-CN" sz="2400" b="1" dirty="0" smtClean="0">
                          <a:solidFill>
                            <a:srgbClr val="000000"/>
                          </a:solidFill>
                          <a:latin typeface="TimesTen-Roman"/>
                        </a:rPr>
                        <a:t>.text/.</a:t>
                      </a:r>
                      <a:r>
                        <a:rPr lang="en-US" altLang="zh-CN" sz="2400" b="1" dirty="0" err="1" smtClean="0">
                          <a:solidFill>
                            <a:srgbClr val="000000"/>
                          </a:solidFill>
                          <a:latin typeface="TimesTen-Roman"/>
                        </a:rPr>
                        <a:t>bss</a:t>
                      </a:r>
                      <a:r>
                        <a:rPr lang="en-US" altLang="zh-CN" sz="2400" b="1" dirty="0" smtClean="0">
                          <a:solidFill>
                            <a:srgbClr val="000000"/>
                          </a:solidFill>
                          <a:latin typeface="TimesTen-Roman"/>
                        </a:rPr>
                        <a:t>/.data</a:t>
                      </a:r>
                      <a:r>
                        <a:rPr lang="zh-CN" altLang="en-US" sz="2400" b="1" dirty="0" smtClean="0">
                          <a:solidFill>
                            <a:srgbClr val="000000"/>
                          </a:solidFill>
                          <a:latin typeface="TimesTen-Roman"/>
                        </a:rPr>
                        <a:t>）</a:t>
                      </a:r>
                      <a:endParaRPr lang="en-US" altLang="zh-CN" sz="2400" b="1" dirty="0" smtClean="0">
                        <a:solidFill>
                          <a:srgbClr val="000000"/>
                        </a:solidFill>
                        <a:latin typeface="TimesTen-Roman"/>
                      </a:endParaRPr>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err="1" smtClean="0">
                          <a:solidFill>
                            <a:srgbClr val="000000"/>
                          </a:solidFill>
                          <a:latin typeface="ZztexMono-Regular"/>
                        </a:rPr>
                        <a:t>buf</a:t>
                      </a:r>
                      <a:endParaRPr lang="zh-CN" altLang="en-US" sz="2400" b="1" dirty="0"/>
                    </a:p>
                  </a:txBody>
                  <a:tcPr/>
                </a:tc>
                <a:tc>
                  <a:txBody>
                    <a:bodyPr/>
                    <a:lstStyle/>
                    <a:p>
                      <a:r>
                        <a:rPr lang="zh-CN" altLang="en-US" sz="2400" b="1" dirty="0" smtClean="0"/>
                        <a:t>是</a:t>
                      </a:r>
                      <a:endParaRPr lang="zh-CN" altLang="en-US" sz="2400" b="1" dirty="0"/>
                    </a:p>
                  </a:txBody>
                  <a:tcPr/>
                </a:tc>
                <a:tc>
                  <a:txBody>
                    <a:bodyPr/>
                    <a:lstStyle/>
                    <a:p>
                      <a:r>
                        <a:rPr lang="en-US" altLang="zh-CN" sz="2400" b="1" dirty="0" smtClean="0"/>
                        <a:t>Global(</a:t>
                      </a:r>
                      <a:r>
                        <a:rPr lang="zh-CN" altLang="en-US" sz="2400" b="1" dirty="0" smtClean="0"/>
                        <a:t>外部</a:t>
                      </a:r>
                      <a:r>
                        <a:rPr lang="en-US" altLang="zh-CN" sz="2400" b="1" dirty="0" smtClean="0"/>
                        <a:t>)</a:t>
                      </a:r>
                      <a:endParaRPr lang="zh-CN" altLang="en-US" sz="2400" b="1" dirty="0"/>
                    </a:p>
                  </a:txBody>
                  <a:tcPr/>
                </a:tc>
                <a:tc>
                  <a:txBody>
                    <a:bodyPr/>
                    <a:lstStyle/>
                    <a:p>
                      <a:r>
                        <a:rPr lang="en-US" altLang="zh-CN" sz="2400" b="1" dirty="0" err="1" smtClean="0"/>
                        <a:t>main.o</a:t>
                      </a:r>
                      <a:endParaRPr lang="zh-CN" altLang="en-US" sz="2400" b="1" dirty="0"/>
                    </a:p>
                  </a:txBody>
                  <a:tcPr/>
                </a:tc>
                <a:tc>
                  <a:txBody>
                    <a:bodyPr/>
                    <a:lstStyle/>
                    <a:p>
                      <a:r>
                        <a:rPr lang="en-US" altLang="zh-CN" sz="2400" b="1" dirty="0" smtClean="0"/>
                        <a:t>.data</a:t>
                      </a:r>
                      <a:endParaRPr lang="zh-CN" altLang="en-US" sz="2400" b="1" dirty="0"/>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smtClean="0">
                          <a:solidFill>
                            <a:srgbClr val="231F20"/>
                          </a:solidFill>
                          <a:latin typeface="ZztexMono-Regular"/>
                        </a:rPr>
                        <a:t>bufp0</a:t>
                      </a:r>
                    </a:p>
                  </a:txBody>
                  <a:tcPr/>
                </a:tc>
                <a:tc>
                  <a:txBody>
                    <a:bodyPr/>
                    <a:lstStyle/>
                    <a:p>
                      <a:r>
                        <a:rPr lang="zh-CN" altLang="en-US" sz="2400" b="1" dirty="0" smtClean="0"/>
                        <a:t>是</a:t>
                      </a:r>
                      <a:endParaRPr lang="zh-CN" altLang="en-US" sz="2400" b="1" dirty="0"/>
                    </a:p>
                  </a:txBody>
                  <a:tcPr/>
                </a:tc>
                <a:tc>
                  <a:txBody>
                    <a:bodyPr/>
                    <a:lstStyle/>
                    <a:p>
                      <a:r>
                        <a:rPr lang="en-US" altLang="zh-CN" sz="2400" b="1" dirty="0" smtClean="0"/>
                        <a:t>Global</a:t>
                      </a:r>
                      <a:endParaRPr lang="zh-CN" altLang="en-US" sz="2400" b="1" dirty="0"/>
                    </a:p>
                  </a:txBody>
                  <a:tcPr/>
                </a:tc>
                <a:tc>
                  <a:txBody>
                    <a:bodyPr/>
                    <a:lstStyle/>
                    <a:p>
                      <a:r>
                        <a:rPr lang="en-US" altLang="zh-CN" sz="2400" b="1" dirty="0" err="1" smtClean="0"/>
                        <a:t>swap.o</a:t>
                      </a:r>
                      <a:endParaRPr lang="zh-CN" altLang="en-US" sz="2400" b="1" dirty="0"/>
                    </a:p>
                  </a:txBody>
                  <a:tcPr/>
                </a:tc>
                <a:tc>
                  <a:txBody>
                    <a:bodyPr/>
                    <a:lstStyle/>
                    <a:p>
                      <a:r>
                        <a:rPr lang="en-US" altLang="zh-CN" sz="2400" b="1" dirty="0" smtClean="0"/>
                        <a:t>.data</a:t>
                      </a:r>
                      <a:endParaRPr lang="zh-CN" altLang="en-US" sz="2400" b="1" dirty="0"/>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smtClean="0">
                          <a:solidFill>
                            <a:srgbClr val="231F20"/>
                          </a:solidFill>
                          <a:latin typeface="ZztexMono-Regular"/>
                        </a:rPr>
                        <a:t>bufp1</a:t>
                      </a:r>
                    </a:p>
                  </a:txBody>
                  <a:tcPr/>
                </a:tc>
                <a:tc>
                  <a:txBody>
                    <a:bodyPr/>
                    <a:lstStyle/>
                    <a:p>
                      <a:r>
                        <a:rPr lang="zh-CN" altLang="en-US" sz="2400" b="1" dirty="0" smtClean="0"/>
                        <a:t>是</a:t>
                      </a:r>
                      <a:endParaRPr lang="zh-CN" altLang="en-US" sz="2400" b="1" dirty="0"/>
                    </a:p>
                  </a:txBody>
                  <a:tcPr/>
                </a:tc>
                <a:tc>
                  <a:txBody>
                    <a:bodyPr/>
                    <a:lstStyle/>
                    <a:p>
                      <a:r>
                        <a:rPr lang="en-US" altLang="zh-CN" sz="2400" b="1" dirty="0" smtClean="0"/>
                        <a:t>Global</a:t>
                      </a:r>
                      <a:endParaRPr lang="zh-CN" altLang="en-US" sz="2400" b="1" dirty="0"/>
                    </a:p>
                  </a:txBody>
                  <a:tcPr/>
                </a:tc>
                <a:tc>
                  <a:txBody>
                    <a:bodyPr/>
                    <a:lstStyle/>
                    <a:p>
                      <a:r>
                        <a:rPr lang="en-US" altLang="zh-CN" sz="2400" b="1" dirty="0" err="1" smtClean="0"/>
                        <a:t>swap.o</a:t>
                      </a:r>
                      <a:endParaRPr lang="zh-CN" altLang="en-US" sz="2400" b="1" dirty="0"/>
                    </a:p>
                  </a:txBody>
                  <a:tcPr/>
                </a:tc>
                <a:tc>
                  <a:txBody>
                    <a:bodyPr/>
                    <a:lstStyle/>
                    <a:p>
                      <a:r>
                        <a:rPr lang="en-US" altLang="zh-CN" sz="2400" b="1" dirty="0" smtClean="0"/>
                        <a:t>.</a:t>
                      </a:r>
                      <a:r>
                        <a:rPr lang="en-US" altLang="zh-CN" sz="2400" b="1" dirty="0" err="1" smtClean="0"/>
                        <a:t>bss</a:t>
                      </a:r>
                      <a:endParaRPr lang="zh-CN" altLang="en-US" sz="2400" b="1" dirty="0"/>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smtClean="0">
                          <a:solidFill>
                            <a:srgbClr val="231F20"/>
                          </a:solidFill>
                          <a:latin typeface="ZztexMono-Regular"/>
                        </a:rPr>
                        <a:t>swap</a:t>
                      </a:r>
                    </a:p>
                  </a:txBody>
                  <a:tcPr/>
                </a:tc>
                <a:tc>
                  <a:txBody>
                    <a:bodyPr/>
                    <a:lstStyle/>
                    <a:p>
                      <a:r>
                        <a:rPr lang="zh-CN" altLang="en-US" sz="2400" b="1" dirty="0" smtClean="0"/>
                        <a:t>是</a:t>
                      </a:r>
                      <a:endParaRPr lang="zh-CN" altLang="en-US" sz="2400" b="1" dirty="0"/>
                    </a:p>
                  </a:txBody>
                  <a:tcPr/>
                </a:tc>
                <a:tc>
                  <a:txBody>
                    <a:bodyPr/>
                    <a:lstStyle/>
                    <a:p>
                      <a:r>
                        <a:rPr lang="en-US" altLang="zh-CN" sz="2400" b="1" dirty="0" smtClean="0"/>
                        <a:t>Global</a:t>
                      </a:r>
                      <a:endParaRPr lang="zh-CN" altLang="en-US" sz="2400" b="1" dirty="0"/>
                    </a:p>
                  </a:txBody>
                  <a:tcPr/>
                </a:tc>
                <a:tc>
                  <a:txBody>
                    <a:bodyPr/>
                    <a:lstStyle/>
                    <a:p>
                      <a:r>
                        <a:rPr lang="en-US" altLang="zh-CN" sz="2400" b="1" dirty="0" err="1" smtClean="0"/>
                        <a:t>swap.o</a:t>
                      </a:r>
                      <a:endParaRPr lang="zh-CN" altLang="en-US" sz="2400" b="1" dirty="0"/>
                    </a:p>
                  </a:txBody>
                  <a:tcPr/>
                </a:tc>
                <a:tc>
                  <a:txBody>
                    <a:bodyPr/>
                    <a:lstStyle/>
                    <a:p>
                      <a:r>
                        <a:rPr lang="en-US" altLang="zh-CN" sz="2400" b="1" dirty="0" smtClean="0"/>
                        <a:t>.text</a:t>
                      </a:r>
                      <a:endParaRPr lang="zh-CN" altLang="en-US" sz="2400" b="1" dirty="0"/>
                    </a:p>
                  </a:txBody>
                  <a:tcPr/>
                </a:tc>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b="1" dirty="0" smtClean="0">
                          <a:solidFill>
                            <a:srgbClr val="231F20"/>
                          </a:solidFill>
                          <a:latin typeface="ZztexMono-Regular"/>
                        </a:rPr>
                        <a:t>temp</a:t>
                      </a:r>
                      <a:endParaRPr lang="zh-CN" altLang="en-US" sz="2400" b="1" dirty="0" smtClean="0"/>
                    </a:p>
                  </a:txBody>
                  <a:tcPr/>
                </a:tc>
                <a:tc>
                  <a:txBody>
                    <a:bodyPr/>
                    <a:lstStyle/>
                    <a:p>
                      <a:r>
                        <a:rPr lang="zh-CN" altLang="en-US" sz="2400" b="1" dirty="0" smtClean="0"/>
                        <a:t>否</a:t>
                      </a:r>
                      <a:endParaRPr lang="zh-CN" altLang="en-US" sz="2400" b="1" dirty="0"/>
                    </a:p>
                  </a:txBody>
                  <a:tcPr/>
                </a:tc>
                <a:tc>
                  <a:txBody>
                    <a:bodyPr/>
                    <a:lstStyle/>
                    <a:p>
                      <a:r>
                        <a:rPr lang="en-US" altLang="zh-CN" sz="2400" b="1" dirty="0" smtClean="0"/>
                        <a:t>-</a:t>
                      </a:r>
                      <a:endParaRPr lang="zh-CN" altLang="en-US" sz="2400" b="1" dirty="0"/>
                    </a:p>
                  </a:txBody>
                  <a:tcPr/>
                </a:tc>
                <a:tc>
                  <a:txBody>
                    <a:bodyPr/>
                    <a:lstStyle/>
                    <a:p>
                      <a:r>
                        <a:rPr lang="en-US" altLang="zh-CN" sz="2400" b="1" dirty="0" smtClean="0"/>
                        <a:t>-</a:t>
                      </a:r>
                      <a:endParaRPr lang="zh-CN" altLang="en-US" sz="2400" b="1" dirty="0"/>
                    </a:p>
                  </a:txBody>
                  <a:tcPr/>
                </a:tc>
                <a:tc>
                  <a:txBody>
                    <a:bodyPr/>
                    <a:lstStyle/>
                    <a:p>
                      <a:r>
                        <a:rPr lang="en-US" altLang="zh-CN" sz="2400" b="1" dirty="0" smtClean="0"/>
                        <a:t>-</a:t>
                      </a:r>
                      <a:endParaRPr lang="zh-CN" altLang="en-US" sz="2400" b="1" dirty="0"/>
                    </a:p>
                  </a:txBody>
                  <a:tcPr/>
                </a:tc>
              </a:tr>
            </a:tbl>
          </a:graphicData>
        </a:graphic>
      </p:graphicFrame>
      <p:sp>
        <p:nvSpPr>
          <p:cNvPr id="4" name="Rectangle 3"/>
          <p:cNvSpPr>
            <a:spLocks noChangeArrowheads="1"/>
          </p:cNvSpPr>
          <p:nvPr/>
        </p:nvSpPr>
        <p:spPr bwMode="auto">
          <a:xfrm>
            <a:off x="2241550" y="3569309"/>
            <a:ext cx="2479675" cy="2533650"/>
          </a:xfrm>
          <a:prstGeom prst="rect">
            <a:avLst/>
          </a:prstGeom>
          <a:solidFill>
            <a:schemeClr val="bg1">
              <a:lumMod val="95000"/>
            </a:schemeClr>
          </a:solidFill>
          <a:ln w="3175">
            <a:solidFill>
              <a:schemeClr val="tx1"/>
            </a:solidFill>
            <a:miter lim="800000"/>
            <a:headEnd/>
            <a:tailEnd/>
          </a:ln>
        </p:spPr>
        <p:txBody>
          <a:bodyPr wrap="none">
            <a:spAutoFit/>
          </a:bodyPr>
          <a:lstStyle/>
          <a:p>
            <a:pPr eaLnBrk="0" hangingPunct="0"/>
            <a:r>
              <a:rPr lang="en-US" altLang="zh-CN" sz="2000" b="1" dirty="0" err="1">
                <a:solidFill>
                  <a:schemeClr val="bg1">
                    <a:lumMod val="50000"/>
                  </a:schemeClr>
                </a:solidFill>
                <a:latin typeface="微软雅黑" pitchFamily="34" charset="-122"/>
                <a:ea typeface="微软雅黑" pitchFamily="34" charset="-122"/>
                <a:cs typeface="Courier New" pitchFamily="49" charset="0"/>
              </a:rPr>
              <a:t>int</a:t>
            </a:r>
            <a:r>
              <a:rPr lang="en-US" altLang="zh-CN" sz="2000" b="1" dirty="0">
                <a:solidFill>
                  <a:schemeClr val="bg1">
                    <a:lumMod val="50000"/>
                  </a:schemeClr>
                </a:solidFill>
                <a:latin typeface="微软雅黑" pitchFamily="34" charset="-122"/>
                <a:ea typeface="微软雅黑" pitchFamily="34" charset="-122"/>
                <a:cs typeface="Courier New" pitchFamily="49" charset="0"/>
              </a:rPr>
              <a:t> </a:t>
            </a:r>
            <a:r>
              <a:rPr lang="en-US" altLang="zh-CN" sz="2000" b="1" dirty="0" err="1">
                <a:solidFill>
                  <a:schemeClr val="bg1">
                    <a:lumMod val="50000"/>
                  </a:schemeClr>
                </a:solidFill>
                <a:latin typeface="微软雅黑" pitchFamily="34" charset="-122"/>
                <a:ea typeface="微软雅黑" pitchFamily="34" charset="-122"/>
                <a:cs typeface="Courier New" pitchFamily="49" charset="0"/>
              </a:rPr>
              <a:t>buf</a:t>
            </a:r>
            <a:r>
              <a:rPr lang="en-US" altLang="zh-CN" sz="2000" b="1" dirty="0">
                <a:solidFill>
                  <a:schemeClr val="bg1">
                    <a:lumMod val="50000"/>
                  </a:schemeClr>
                </a:solidFill>
                <a:latin typeface="微软雅黑" pitchFamily="34" charset="-122"/>
                <a:ea typeface="微软雅黑" pitchFamily="34" charset="-122"/>
                <a:cs typeface="Courier New" pitchFamily="49" charset="0"/>
              </a:rPr>
              <a:t>[2] = {1, 2};</a:t>
            </a:r>
          </a:p>
          <a:p>
            <a:pPr eaLnBrk="0" hangingPunct="0"/>
            <a:r>
              <a:rPr lang="en-US" altLang="zh-CN" sz="2000" b="1" dirty="0">
                <a:solidFill>
                  <a:schemeClr val="bg1">
                    <a:lumMod val="50000"/>
                  </a:schemeClr>
                </a:solidFill>
                <a:latin typeface="微软雅黑" pitchFamily="34" charset="-122"/>
                <a:ea typeface="微软雅黑" pitchFamily="34" charset="-122"/>
                <a:cs typeface="Courier New" pitchFamily="49" charset="0"/>
              </a:rPr>
              <a:t>void swap(); </a:t>
            </a:r>
          </a:p>
          <a:p>
            <a:pPr eaLnBrk="0" hangingPunct="0"/>
            <a:endParaRPr lang="en-US" altLang="zh-CN" sz="2000" b="1" dirty="0">
              <a:solidFill>
                <a:schemeClr val="bg1">
                  <a:lumMod val="50000"/>
                </a:schemeClr>
              </a:solidFill>
              <a:latin typeface="微软雅黑" pitchFamily="34" charset="-122"/>
              <a:ea typeface="微软雅黑" pitchFamily="34" charset="-122"/>
              <a:cs typeface="Courier New" pitchFamily="49" charset="0"/>
            </a:endParaRPr>
          </a:p>
          <a:p>
            <a:pPr eaLnBrk="0" hangingPunct="0"/>
            <a:r>
              <a:rPr lang="en-US" altLang="zh-CN" sz="2000" b="1" dirty="0" err="1">
                <a:solidFill>
                  <a:schemeClr val="bg1">
                    <a:lumMod val="50000"/>
                  </a:schemeClr>
                </a:solidFill>
                <a:latin typeface="微软雅黑" pitchFamily="34" charset="-122"/>
                <a:ea typeface="微软雅黑" pitchFamily="34" charset="-122"/>
                <a:cs typeface="Courier New" pitchFamily="49" charset="0"/>
              </a:rPr>
              <a:t>int</a:t>
            </a:r>
            <a:r>
              <a:rPr lang="en-US" altLang="zh-CN" sz="2000" b="1" dirty="0">
                <a:solidFill>
                  <a:schemeClr val="bg1">
                    <a:lumMod val="50000"/>
                  </a:schemeClr>
                </a:solidFill>
                <a:latin typeface="微软雅黑" pitchFamily="34" charset="-122"/>
                <a:ea typeface="微软雅黑" pitchFamily="34" charset="-122"/>
                <a:cs typeface="Courier New" pitchFamily="49" charset="0"/>
              </a:rPr>
              <a:t> main() </a:t>
            </a:r>
          </a:p>
          <a:p>
            <a:pPr eaLnBrk="0" hangingPunct="0"/>
            <a:r>
              <a:rPr lang="en-US" altLang="zh-CN" sz="2000" b="1" dirty="0">
                <a:solidFill>
                  <a:schemeClr val="bg1">
                    <a:lumMod val="50000"/>
                  </a:schemeClr>
                </a:solidFill>
                <a:latin typeface="微软雅黑" pitchFamily="34" charset="-122"/>
                <a:ea typeface="微软雅黑" pitchFamily="34" charset="-122"/>
                <a:cs typeface="Courier New" pitchFamily="49" charset="0"/>
              </a:rPr>
              <a:t>{</a:t>
            </a:r>
          </a:p>
          <a:p>
            <a:pPr eaLnBrk="0" hangingPunct="0"/>
            <a:r>
              <a:rPr lang="en-US" altLang="zh-CN" sz="2000" b="1" dirty="0">
                <a:solidFill>
                  <a:schemeClr val="bg1">
                    <a:lumMod val="50000"/>
                  </a:schemeClr>
                </a:solidFill>
                <a:latin typeface="微软雅黑" pitchFamily="34" charset="-122"/>
                <a:ea typeface="微软雅黑" pitchFamily="34" charset="-122"/>
                <a:cs typeface="Courier New" pitchFamily="49" charset="0"/>
              </a:rPr>
              <a:t>  swap();</a:t>
            </a:r>
          </a:p>
          <a:p>
            <a:pPr eaLnBrk="0" hangingPunct="0"/>
            <a:r>
              <a:rPr lang="en-US" altLang="zh-CN" sz="2000" b="1" dirty="0">
                <a:solidFill>
                  <a:schemeClr val="bg1">
                    <a:lumMod val="50000"/>
                  </a:schemeClr>
                </a:solidFill>
                <a:latin typeface="微软雅黑" pitchFamily="34" charset="-122"/>
                <a:ea typeface="微软雅黑" pitchFamily="34" charset="-122"/>
                <a:cs typeface="Courier New" pitchFamily="49" charset="0"/>
              </a:rPr>
              <a:t>  return 0;</a:t>
            </a:r>
          </a:p>
          <a:p>
            <a:pPr eaLnBrk="0" hangingPunct="0"/>
            <a:r>
              <a:rPr lang="en-US" altLang="zh-CN" sz="2000" b="1" dirty="0">
                <a:solidFill>
                  <a:schemeClr val="bg1">
                    <a:lumMod val="50000"/>
                  </a:schemeClr>
                </a:solidFill>
                <a:latin typeface="微软雅黑" pitchFamily="34" charset="-122"/>
                <a:ea typeface="微软雅黑" pitchFamily="34" charset="-122"/>
                <a:cs typeface="Courier New" pitchFamily="49" charset="0"/>
              </a:rPr>
              <a:t>} </a:t>
            </a:r>
          </a:p>
        </p:txBody>
      </p:sp>
      <p:sp>
        <p:nvSpPr>
          <p:cNvPr id="6" name="Rectangle 4"/>
          <p:cNvSpPr>
            <a:spLocks noChangeArrowheads="1"/>
          </p:cNvSpPr>
          <p:nvPr/>
        </p:nvSpPr>
        <p:spPr bwMode="auto">
          <a:xfrm>
            <a:off x="655336" y="4564656"/>
            <a:ext cx="1195388" cy="460375"/>
          </a:xfrm>
          <a:prstGeom prst="rect">
            <a:avLst/>
          </a:prstGeom>
          <a:solidFill>
            <a:schemeClr val="bg1">
              <a:lumMod val="95000"/>
            </a:schemeClr>
          </a:solidFill>
          <a:ln w="3175">
            <a:solidFill>
              <a:schemeClr val="bg1"/>
            </a:solidFill>
            <a:miter lim="800000"/>
            <a:headEnd/>
            <a:tailEnd/>
          </a:ln>
        </p:spPr>
        <p:txBody>
          <a:bodyPr wrap="none">
            <a:spAutoFit/>
          </a:bodyPr>
          <a:lstStyle/>
          <a:p>
            <a:pPr eaLnBrk="0" hangingPunct="0"/>
            <a:r>
              <a:rPr lang="en-US" altLang="zh-CN" sz="2400" b="1" dirty="0" err="1">
                <a:solidFill>
                  <a:schemeClr val="bg1">
                    <a:lumMod val="50000"/>
                  </a:schemeClr>
                </a:solidFill>
                <a:latin typeface="微软雅黑" pitchFamily="34" charset="-122"/>
                <a:ea typeface="微软雅黑" pitchFamily="34" charset="-122"/>
                <a:cs typeface="Courier New" pitchFamily="49" charset="0"/>
              </a:rPr>
              <a:t>main.c</a:t>
            </a:r>
            <a:endParaRPr lang="en-US" altLang="zh-CN" sz="2400" b="1" dirty="0">
              <a:solidFill>
                <a:schemeClr val="bg1">
                  <a:lumMod val="50000"/>
                </a:schemeClr>
              </a:solidFill>
              <a:latin typeface="微软雅黑" pitchFamily="34" charset="-122"/>
              <a:ea typeface="微软雅黑" pitchFamily="34" charset="-122"/>
              <a:cs typeface="Courier New" pitchFamily="49" charset="0"/>
            </a:endParaRPr>
          </a:p>
        </p:txBody>
      </p:sp>
      <p:sp>
        <p:nvSpPr>
          <p:cNvPr id="7" name="Rectangle 5"/>
          <p:cNvSpPr>
            <a:spLocks noChangeArrowheads="1"/>
          </p:cNvSpPr>
          <p:nvPr/>
        </p:nvSpPr>
        <p:spPr bwMode="auto">
          <a:xfrm>
            <a:off x="5709745" y="4605946"/>
            <a:ext cx="1222375" cy="460375"/>
          </a:xfrm>
          <a:prstGeom prst="rect">
            <a:avLst/>
          </a:prstGeom>
          <a:noFill/>
          <a:ln w="3175">
            <a:solidFill>
              <a:schemeClr val="bg1"/>
            </a:solidFill>
            <a:miter lim="800000"/>
            <a:headEnd/>
            <a:tailEnd/>
          </a:ln>
        </p:spPr>
        <p:txBody>
          <a:bodyPr wrap="none">
            <a:spAutoFit/>
          </a:bodyPr>
          <a:lstStyle/>
          <a:p>
            <a:pPr eaLnBrk="0" hangingPunct="0"/>
            <a:r>
              <a:rPr lang="en-US" altLang="zh-CN" sz="2400" b="1" dirty="0" err="1">
                <a:solidFill>
                  <a:srgbClr val="0066FF"/>
                </a:solidFill>
                <a:latin typeface="微软雅黑" pitchFamily="34" charset="-122"/>
                <a:ea typeface="微软雅黑" pitchFamily="34" charset="-122"/>
                <a:cs typeface="Courier New" pitchFamily="49" charset="0"/>
              </a:rPr>
              <a:t>swap.c</a:t>
            </a:r>
            <a:endParaRPr lang="en-US" altLang="zh-CN" sz="2400" b="1" dirty="0">
              <a:solidFill>
                <a:srgbClr val="0066FF"/>
              </a:solidFill>
              <a:latin typeface="微软雅黑" pitchFamily="34" charset="-122"/>
              <a:ea typeface="微软雅黑" pitchFamily="34" charset="-122"/>
              <a:cs typeface="Courier New" pitchFamily="49" charset="0"/>
            </a:endParaRPr>
          </a:p>
        </p:txBody>
      </p:sp>
      <p:sp>
        <p:nvSpPr>
          <p:cNvPr id="8" name="Rectangle 6"/>
          <p:cNvSpPr>
            <a:spLocks noChangeArrowheads="1"/>
          </p:cNvSpPr>
          <p:nvPr/>
        </p:nvSpPr>
        <p:spPr bwMode="auto">
          <a:xfrm>
            <a:off x="7215627" y="3160528"/>
            <a:ext cx="3665537" cy="3600986"/>
          </a:xfrm>
          <a:prstGeom prst="rect">
            <a:avLst/>
          </a:prstGeom>
          <a:solidFill>
            <a:srgbClr val="DBF2DA"/>
          </a:solidFill>
          <a:ln w="3175">
            <a:solidFill>
              <a:schemeClr val="tx1"/>
            </a:solidFill>
            <a:miter lim="800000"/>
            <a:headEnd/>
            <a:tailEnd/>
          </a:ln>
        </p:spPr>
        <p:txBody>
          <a:bodyPr>
            <a:spAutoFit/>
          </a:bodyPr>
          <a:lstStyle/>
          <a:p>
            <a:pPr eaLnBrk="0" hangingPunct="0">
              <a:lnSpc>
                <a:spcPct val="95000"/>
              </a:lnSpc>
            </a:pPr>
            <a:r>
              <a:rPr lang="en-US" altLang="zh-CN" sz="2000" b="1" dirty="0">
                <a:latin typeface="微软雅黑" pitchFamily="34" charset="-122"/>
                <a:ea typeface="微软雅黑" pitchFamily="34" charset="-122"/>
                <a:cs typeface="Courier New" pitchFamily="49" charset="0"/>
              </a:rPr>
              <a:t>extern </a:t>
            </a: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 </a:t>
            </a:r>
          </a:p>
          <a:p>
            <a:pPr eaLnBrk="0" hangingPunct="0">
              <a:lnSpc>
                <a:spcPct val="95000"/>
              </a:lnSpc>
            </a:pPr>
            <a:r>
              <a:rPr lang="en-US" altLang="zh-CN" sz="1000" b="1" dirty="0">
                <a:latin typeface="微软雅黑" pitchFamily="34" charset="-122"/>
                <a:ea typeface="微软雅黑" pitchFamily="34" charset="-122"/>
                <a:cs typeface="Courier New" pitchFamily="49" charset="0"/>
              </a:rPr>
              <a:t> </a:t>
            </a:r>
          </a:p>
          <a:p>
            <a:pPr eaLnBrk="0" hangingPunct="0">
              <a:lnSpc>
                <a:spcPct val="95000"/>
              </a:lnSpc>
            </a:pP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*bufp0 = &amp;</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[0];</a:t>
            </a:r>
          </a:p>
          <a:p>
            <a:pPr eaLnBrk="0" hangingPunct="0">
              <a:lnSpc>
                <a:spcPct val="95000"/>
              </a:lnSpc>
            </a:pPr>
            <a:r>
              <a:rPr lang="en-US" altLang="zh-CN" sz="2000" b="1" dirty="0">
                <a:latin typeface="微软雅黑" pitchFamily="34" charset="-122"/>
                <a:ea typeface="微软雅黑" pitchFamily="34" charset="-122"/>
                <a:cs typeface="Courier New" pitchFamily="49" charset="0"/>
              </a:rPr>
              <a:t>static </a:t>
            </a: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*bufp1;</a:t>
            </a:r>
          </a:p>
          <a:p>
            <a:pPr eaLnBrk="0" hangingPunct="0">
              <a:lnSpc>
                <a:spcPct val="95000"/>
              </a:lnSpc>
            </a:pPr>
            <a:endParaRPr lang="en-US" altLang="zh-CN" sz="1000" b="1" dirty="0">
              <a:solidFill>
                <a:srgbClr val="F7F5CD"/>
              </a:solidFill>
              <a:latin typeface="微软雅黑" pitchFamily="34" charset="-122"/>
              <a:ea typeface="微软雅黑" pitchFamily="34" charset="-122"/>
              <a:cs typeface="Courier New" pitchFamily="49" charset="0"/>
            </a:endParaRPr>
          </a:p>
          <a:p>
            <a:pPr eaLnBrk="0" hangingPunct="0">
              <a:lnSpc>
                <a:spcPct val="95000"/>
              </a:lnSpc>
            </a:pPr>
            <a:r>
              <a:rPr lang="en-US" altLang="zh-CN" sz="2000" b="1" dirty="0">
                <a:latin typeface="微软雅黑" pitchFamily="34" charset="-122"/>
                <a:ea typeface="微软雅黑" pitchFamily="34" charset="-122"/>
                <a:cs typeface="Courier New" pitchFamily="49" charset="0"/>
              </a:rPr>
              <a:t>void swap</a:t>
            </a:r>
            <a:r>
              <a:rPr lang="en-US" altLang="zh-CN" sz="2000" b="1" dirty="0" smtClean="0">
                <a:latin typeface="微软雅黑" pitchFamily="34" charset="-122"/>
                <a:ea typeface="微软雅黑" pitchFamily="34" charset="-122"/>
                <a:cs typeface="Courier New" pitchFamily="49" charset="0"/>
              </a:rPr>
              <a:t>()</a:t>
            </a:r>
          </a:p>
          <a:p>
            <a:pPr eaLnBrk="0" hangingPunct="0">
              <a:lnSpc>
                <a:spcPct val="95000"/>
              </a:lnSpc>
            </a:pPr>
            <a:r>
              <a:rPr lang="en-US" altLang="zh-CN" sz="2000" b="1" dirty="0" smtClean="0">
                <a:latin typeface="微软雅黑" pitchFamily="34" charset="-122"/>
                <a:ea typeface="微软雅黑" pitchFamily="34" charset="-122"/>
                <a:cs typeface="Courier New" pitchFamily="49" charset="0"/>
              </a:rPr>
              <a:t>{</a:t>
            </a:r>
            <a:endParaRPr lang="en-US" altLang="zh-CN" sz="2000" b="1" dirty="0">
              <a:latin typeface="微软雅黑" pitchFamily="34" charset="-122"/>
              <a:ea typeface="微软雅黑" pitchFamily="34" charset="-122"/>
              <a:cs typeface="Courier New" pitchFamily="49" charset="0"/>
            </a:endParaRPr>
          </a:p>
          <a:p>
            <a:pPr eaLnBrk="0" hangingPunct="0">
              <a:lnSpc>
                <a:spcPct val="95000"/>
              </a:lnSpc>
            </a:pPr>
            <a:r>
              <a:rPr lang="en-US" altLang="zh-CN" sz="2000" b="1" dirty="0">
                <a:latin typeface="微软雅黑" pitchFamily="34" charset="-122"/>
                <a:ea typeface="微软雅黑" pitchFamily="34" charset="-122"/>
                <a:cs typeface="Courier New" pitchFamily="49" charset="0"/>
              </a:rPr>
              <a:t>   </a:t>
            </a:r>
            <a:r>
              <a:rPr lang="en-US" altLang="zh-CN" sz="2000" b="1" dirty="0" err="1">
                <a:latin typeface="微软雅黑" pitchFamily="34" charset="-122"/>
                <a:ea typeface="微软雅黑" pitchFamily="34" charset="-122"/>
                <a:cs typeface="Courier New" pitchFamily="49" charset="0"/>
              </a:rPr>
              <a:t>int</a:t>
            </a:r>
            <a:r>
              <a:rPr lang="en-US" altLang="zh-CN" sz="2000" b="1" dirty="0">
                <a:latin typeface="微软雅黑" pitchFamily="34" charset="-122"/>
                <a:ea typeface="微软雅黑" pitchFamily="34" charset="-122"/>
                <a:cs typeface="Courier New" pitchFamily="49" charset="0"/>
              </a:rPr>
              <a:t> temp;</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bufp1 = &amp;</a:t>
            </a:r>
            <a:r>
              <a:rPr lang="en-US" altLang="zh-CN" sz="2000" b="1" dirty="0" err="1">
                <a:latin typeface="微软雅黑" pitchFamily="34" charset="-122"/>
                <a:ea typeface="微软雅黑" pitchFamily="34" charset="-122"/>
                <a:cs typeface="Courier New" pitchFamily="49" charset="0"/>
              </a:rPr>
              <a:t>buf</a:t>
            </a:r>
            <a:r>
              <a:rPr lang="en-US" altLang="zh-CN" sz="2000" b="1" dirty="0">
                <a:latin typeface="微软雅黑" pitchFamily="34" charset="-122"/>
                <a:ea typeface="微软雅黑" pitchFamily="34" charset="-122"/>
                <a:cs typeface="Courier New" pitchFamily="49" charset="0"/>
              </a:rPr>
              <a:t>[1];</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temp = *bufp0;</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*bufp0 = *bufp1;</a:t>
            </a:r>
          </a:p>
          <a:p>
            <a:pPr eaLnBrk="0" hangingPunct="0">
              <a:lnSpc>
                <a:spcPct val="95000"/>
              </a:lnSpc>
            </a:pPr>
            <a:r>
              <a:rPr lang="en-US" altLang="zh-CN" sz="2000" b="1" dirty="0">
                <a:latin typeface="微软雅黑" pitchFamily="34" charset="-122"/>
                <a:ea typeface="微软雅黑" pitchFamily="34" charset="-122"/>
                <a:cs typeface="Courier New" pitchFamily="49" charset="0"/>
              </a:rPr>
              <a:t>   *bufp1 = temp;</a:t>
            </a:r>
          </a:p>
          <a:p>
            <a:pPr eaLnBrk="0" hangingPunct="0">
              <a:lnSpc>
                <a:spcPct val="95000"/>
              </a:lnSpc>
            </a:pPr>
            <a:r>
              <a:rPr lang="en-US" altLang="zh-CN" sz="2000" b="1" dirty="0">
                <a:latin typeface="微软雅黑" pitchFamily="34" charset="-122"/>
                <a:ea typeface="微软雅黑" pitchFamily="34" charset="-122"/>
                <a:cs typeface="Courier New" pitchFamily="49" charset="0"/>
              </a:rPr>
              <a:t>}</a:t>
            </a:r>
          </a:p>
        </p:txBody>
      </p:sp>
      <p:grpSp>
        <p:nvGrpSpPr>
          <p:cNvPr id="13" name="组合 12"/>
          <p:cNvGrpSpPr/>
          <p:nvPr/>
        </p:nvGrpSpPr>
        <p:grpSpPr>
          <a:xfrm>
            <a:off x="304800" y="2105025"/>
            <a:ext cx="6981825" cy="1924050"/>
            <a:chOff x="304800" y="2105025"/>
            <a:chExt cx="6981825" cy="1924050"/>
          </a:xfrm>
        </p:grpSpPr>
        <p:cxnSp>
          <p:nvCxnSpPr>
            <p:cNvPr id="9" name="直接连接符 8"/>
            <p:cNvCxnSpPr/>
            <p:nvPr/>
          </p:nvCxnSpPr>
          <p:spPr>
            <a:xfrm>
              <a:off x="304800" y="2105025"/>
              <a:ext cx="9525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3648075" y="2105025"/>
              <a:ext cx="95250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a:off x="4143375" y="2105025"/>
              <a:ext cx="3143250" cy="1924050"/>
            </a:xfrm>
            <a:prstGeom prst="straightConnector1">
              <a:avLst/>
            </a:prstGeom>
            <a:ln w="38100" cmpd="sng">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08556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22</a:t>
            </a:fld>
            <a:endParaRPr lang="zh-CN" altLang="en-US"/>
          </a:p>
        </p:txBody>
      </p:sp>
      <p:sp>
        <p:nvSpPr>
          <p:cNvPr id="3" name="内容占位符 2"/>
          <p:cNvSpPr txBox="1">
            <a:spLocks/>
          </p:cNvSpPr>
          <p:nvPr/>
        </p:nvSpPr>
        <p:spPr>
          <a:xfrm>
            <a:off x="322208" y="189393"/>
            <a:ext cx="11260192" cy="3573537"/>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800" b="1" dirty="0" smtClean="0"/>
              <a:t>7.6 </a:t>
            </a:r>
            <a:r>
              <a:rPr lang="zh-CN" altLang="en-US" sz="2800" b="1" dirty="0" smtClean="0"/>
              <a:t>符号解析</a:t>
            </a:r>
            <a:endParaRPr lang="en-US" altLang="zh-CN" sz="2800" b="1" dirty="0" smtClean="0"/>
          </a:p>
          <a:p>
            <a:pPr lvl="1"/>
            <a:r>
              <a:rPr lang="zh-CN" altLang="en-US" sz="2400" b="1" dirty="0" smtClean="0"/>
              <a:t>功能</a:t>
            </a:r>
            <a:endParaRPr lang="en-US" altLang="zh-CN" sz="2400" b="1" dirty="0" smtClean="0"/>
          </a:p>
          <a:p>
            <a:pPr lvl="2"/>
            <a:r>
              <a:rPr lang="zh-CN" altLang="en-US" dirty="0" smtClean="0"/>
              <a:t>将每个引用与它输入的可重定位目标文件的符号表中的一个确定的符号定义关联起来</a:t>
            </a:r>
            <a:endParaRPr lang="en-US" altLang="zh-CN" dirty="0" smtClean="0"/>
          </a:p>
          <a:p>
            <a:pPr lvl="1"/>
            <a:r>
              <a:rPr lang="zh-CN" altLang="en-US" sz="2400" b="1" dirty="0" smtClean="0"/>
              <a:t>执行者</a:t>
            </a:r>
            <a:endParaRPr lang="en-US" altLang="zh-CN" sz="2400" b="1" dirty="0" smtClean="0"/>
          </a:p>
          <a:p>
            <a:pPr lvl="2"/>
            <a:r>
              <a:rPr lang="zh-CN" altLang="en-US" dirty="0" smtClean="0"/>
              <a:t>引用和定义在同一模块： </a:t>
            </a:r>
            <a:r>
              <a:rPr lang="zh-CN" altLang="en-US" sz="2800" b="1" dirty="0" smtClean="0">
                <a:solidFill>
                  <a:srgbClr val="FF0000"/>
                </a:solidFill>
              </a:rPr>
              <a:t>编译器</a:t>
            </a:r>
            <a:r>
              <a:rPr lang="zh-CN" altLang="en-US" dirty="0" smtClean="0"/>
              <a:t>完成</a:t>
            </a:r>
            <a:endParaRPr lang="en-US" altLang="zh-CN" dirty="0" smtClean="0"/>
          </a:p>
          <a:p>
            <a:pPr lvl="2"/>
            <a:r>
              <a:rPr lang="zh-CN" altLang="en-US" dirty="0" smtClean="0"/>
              <a:t>引用和定义不在同一模块：编译器形成符号表</a:t>
            </a:r>
            <a:r>
              <a:rPr lang="zh-CN" altLang="en-US" dirty="0"/>
              <a:t>条目</a:t>
            </a:r>
            <a:r>
              <a:rPr lang="zh-CN" altLang="en-US" dirty="0" smtClean="0"/>
              <a:t>，由</a:t>
            </a:r>
            <a:r>
              <a:rPr lang="zh-CN" altLang="en-US" sz="2800" b="1" dirty="0">
                <a:solidFill>
                  <a:srgbClr val="FF0000"/>
                </a:solidFill>
              </a:rPr>
              <a:t>链接器</a:t>
            </a:r>
            <a:r>
              <a:rPr lang="en-US" altLang="zh-CN" sz="2800" b="1" dirty="0" err="1">
                <a:solidFill>
                  <a:srgbClr val="FF0000"/>
                </a:solidFill>
              </a:rPr>
              <a:t>ld</a:t>
            </a:r>
            <a:r>
              <a:rPr lang="zh-CN" altLang="en-US" dirty="0" smtClean="0"/>
              <a:t>完成符号解析</a:t>
            </a:r>
            <a:endParaRPr lang="en-US" altLang="zh-CN" dirty="0" smtClean="0"/>
          </a:p>
        </p:txBody>
      </p:sp>
      <p:sp>
        <p:nvSpPr>
          <p:cNvPr id="4" name="矩形 3"/>
          <p:cNvSpPr/>
          <p:nvPr/>
        </p:nvSpPr>
        <p:spPr>
          <a:xfrm>
            <a:off x="322208" y="3867706"/>
            <a:ext cx="3402067" cy="2308324"/>
          </a:xfrm>
          <a:prstGeom prst="rect">
            <a:avLst/>
          </a:prstGeom>
          <a:solidFill>
            <a:schemeClr val="accent5">
              <a:lumMod val="20000"/>
              <a:lumOff val="80000"/>
            </a:schemeClr>
          </a:solidFill>
        </p:spPr>
        <p:txBody>
          <a:bodyPr wrap="square">
            <a:spAutoFit/>
          </a:bodyPr>
          <a:lstStyle/>
          <a:p>
            <a:r>
              <a:rPr lang="en-US" altLang="zh-CN" sz="2400" dirty="0">
                <a:solidFill>
                  <a:srgbClr val="00AEF0"/>
                </a:solidFill>
                <a:latin typeface="StoneSans"/>
              </a:rPr>
              <a:t>1 </a:t>
            </a:r>
            <a:r>
              <a:rPr lang="en-US" altLang="zh-CN" sz="2400" dirty="0">
                <a:solidFill>
                  <a:srgbClr val="000000"/>
                </a:solidFill>
                <a:latin typeface="ZztexMono-Regular"/>
              </a:rPr>
              <a:t>void foo(void);</a:t>
            </a:r>
          </a:p>
          <a:p>
            <a:r>
              <a:rPr lang="en-US" altLang="zh-CN" sz="2400" dirty="0">
                <a:solidFill>
                  <a:srgbClr val="00AEF0"/>
                </a:solidFill>
                <a:latin typeface="StoneSans"/>
              </a:rPr>
              <a:t>2</a:t>
            </a:r>
          </a:p>
          <a:p>
            <a:r>
              <a:rPr lang="en-US" altLang="zh-CN" sz="2400" dirty="0">
                <a:solidFill>
                  <a:srgbClr val="00AEF0"/>
                </a:solidFill>
                <a:latin typeface="StoneSans"/>
              </a:rPr>
              <a:t>3 </a:t>
            </a:r>
            <a:r>
              <a:rPr lang="en-US" altLang="zh-CN" sz="2400" dirty="0" err="1">
                <a:solidFill>
                  <a:srgbClr val="000000"/>
                </a:solidFill>
                <a:latin typeface="ZztexMono-Regular"/>
              </a:rPr>
              <a:t>int</a:t>
            </a:r>
            <a:r>
              <a:rPr lang="en-US" altLang="zh-CN" sz="2400" dirty="0">
                <a:solidFill>
                  <a:srgbClr val="000000"/>
                </a:solidFill>
                <a:latin typeface="ZztexMono-Regular"/>
              </a:rPr>
              <a:t> main() {</a:t>
            </a:r>
          </a:p>
          <a:p>
            <a:r>
              <a:rPr lang="en-US" altLang="zh-CN" sz="2400" dirty="0">
                <a:solidFill>
                  <a:srgbClr val="00AEF0"/>
                </a:solidFill>
                <a:latin typeface="StoneSans"/>
              </a:rPr>
              <a:t>4 </a:t>
            </a:r>
            <a:r>
              <a:rPr lang="zh-CN" altLang="en-US" sz="2400" dirty="0" smtClean="0">
                <a:solidFill>
                  <a:srgbClr val="00AEF0"/>
                </a:solidFill>
                <a:latin typeface="StoneSans"/>
              </a:rPr>
              <a:t>  </a:t>
            </a:r>
            <a:r>
              <a:rPr lang="en-US" altLang="zh-CN" sz="2400" dirty="0" smtClean="0">
                <a:solidFill>
                  <a:srgbClr val="000000"/>
                </a:solidFill>
                <a:latin typeface="ZztexMono-Regular"/>
              </a:rPr>
              <a:t>foo</a:t>
            </a:r>
            <a:r>
              <a:rPr lang="en-US" altLang="zh-CN" sz="2400" dirty="0">
                <a:solidFill>
                  <a:srgbClr val="000000"/>
                </a:solidFill>
                <a:latin typeface="ZztexMono-Regular"/>
              </a:rPr>
              <a:t>();</a:t>
            </a:r>
          </a:p>
          <a:p>
            <a:r>
              <a:rPr lang="en-US" altLang="zh-CN" sz="2400" dirty="0">
                <a:solidFill>
                  <a:srgbClr val="00AEF0"/>
                </a:solidFill>
                <a:latin typeface="StoneSans"/>
              </a:rPr>
              <a:t>5 </a:t>
            </a:r>
            <a:r>
              <a:rPr lang="zh-CN" altLang="en-US" sz="2400" dirty="0" smtClean="0">
                <a:solidFill>
                  <a:srgbClr val="00AEF0"/>
                </a:solidFill>
                <a:latin typeface="StoneSans"/>
              </a:rPr>
              <a:t>  </a:t>
            </a:r>
            <a:r>
              <a:rPr lang="en-US" altLang="zh-CN" sz="2400" dirty="0" smtClean="0">
                <a:solidFill>
                  <a:srgbClr val="000000"/>
                </a:solidFill>
                <a:latin typeface="ZztexMono-Regular"/>
              </a:rPr>
              <a:t>return </a:t>
            </a:r>
            <a:r>
              <a:rPr lang="en-US" altLang="zh-CN" sz="2400" dirty="0">
                <a:solidFill>
                  <a:srgbClr val="000000"/>
                </a:solidFill>
                <a:latin typeface="ZztexMono-Regular"/>
              </a:rPr>
              <a:t>0;</a:t>
            </a:r>
          </a:p>
          <a:p>
            <a:r>
              <a:rPr lang="en-US" altLang="zh-CN" sz="2400" dirty="0">
                <a:solidFill>
                  <a:srgbClr val="00AEF0"/>
                </a:solidFill>
                <a:latin typeface="StoneSans"/>
              </a:rPr>
              <a:t>6 </a:t>
            </a:r>
            <a:r>
              <a:rPr lang="en-US" altLang="zh-CN" sz="2400" dirty="0">
                <a:solidFill>
                  <a:srgbClr val="000000"/>
                </a:solidFill>
                <a:latin typeface="ZztexMono-Regular"/>
              </a:rPr>
              <a:t>}</a:t>
            </a:r>
            <a:endParaRPr lang="zh-CN" altLang="en-US" sz="2400" dirty="0"/>
          </a:p>
        </p:txBody>
      </p:sp>
      <p:sp>
        <p:nvSpPr>
          <p:cNvPr id="5" name="文本框 4"/>
          <p:cNvSpPr txBox="1"/>
          <p:nvPr/>
        </p:nvSpPr>
        <p:spPr>
          <a:xfrm>
            <a:off x="4261184" y="4237038"/>
            <a:ext cx="7321216" cy="1692771"/>
          </a:xfrm>
          <a:prstGeom prst="rect">
            <a:avLst/>
          </a:prstGeom>
          <a:solidFill>
            <a:schemeClr val="accent5">
              <a:lumMod val="20000"/>
              <a:lumOff val="80000"/>
            </a:schemeClr>
          </a:solidFill>
        </p:spPr>
        <p:txBody>
          <a:bodyPr wrap="square" rtlCol="0">
            <a:spAutoFit/>
          </a:bodyPr>
          <a:lstStyle/>
          <a:p>
            <a:r>
              <a:rPr lang="pt-BR" altLang="zh-CN" sz="2400" dirty="0" smtClean="0"/>
              <a:t>unix</a:t>
            </a:r>
            <a:r>
              <a:rPr lang="pt-BR" altLang="zh-CN" sz="2400" dirty="0"/>
              <a:t>&gt; </a:t>
            </a:r>
            <a:r>
              <a:rPr lang="pt-BR" altLang="zh-CN" sz="2400" i="1" dirty="0"/>
              <a:t>gcc -Wall -O2 -o linkerror linkerror.c</a:t>
            </a:r>
          </a:p>
          <a:p>
            <a:r>
              <a:rPr lang="en-US" altLang="zh-CN" sz="2400" dirty="0"/>
              <a:t>/</a:t>
            </a:r>
            <a:r>
              <a:rPr lang="en-US" altLang="zh-CN" sz="2400" dirty="0" err="1"/>
              <a:t>tmp</a:t>
            </a:r>
            <a:r>
              <a:rPr lang="en-US" altLang="zh-CN" sz="2400" dirty="0"/>
              <a:t>/ccSz5uti.o: In function ‘main’:</a:t>
            </a:r>
          </a:p>
          <a:p>
            <a:r>
              <a:rPr lang="en-US" altLang="zh-CN" sz="2400" dirty="0"/>
              <a:t>/</a:t>
            </a:r>
            <a:r>
              <a:rPr lang="en-US" altLang="zh-CN" sz="2400" dirty="0" err="1"/>
              <a:t>tmp</a:t>
            </a:r>
            <a:r>
              <a:rPr lang="en-US" altLang="zh-CN" sz="2400" dirty="0"/>
              <a:t>/ccSz5uti.o(.text+0x7): undefined reference to ‘foo’</a:t>
            </a:r>
          </a:p>
          <a:p>
            <a:r>
              <a:rPr lang="en-US" altLang="zh-CN" sz="2400" dirty="0"/>
              <a:t>collect2: </a:t>
            </a:r>
            <a:r>
              <a:rPr lang="en-US" altLang="zh-CN" sz="3200" b="1" dirty="0" err="1">
                <a:solidFill>
                  <a:srgbClr val="FF0000"/>
                </a:solidFill>
              </a:rPr>
              <a:t>ld</a:t>
            </a:r>
            <a:r>
              <a:rPr lang="en-US" altLang="zh-CN" sz="2400" dirty="0"/>
              <a:t> returned 1 </a:t>
            </a:r>
            <a:r>
              <a:rPr lang="en-US" altLang="zh-CN" sz="2400" dirty="0" smtClean="0"/>
              <a:t>exit</a:t>
            </a:r>
            <a:r>
              <a:rPr lang="zh-CN" altLang="en-US" sz="2400" dirty="0" smtClean="0"/>
              <a:t> </a:t>
            </a:r>
            <a:r>
              <a:rPr lang="en-US" altLang="zh-CN" sz="2400" dirty="0" smtClean="0"/>
              <a:t>status</a:t>
            </a:r>
            <a:endParaRPr lang="zh-CN" altLang="en-US" sz="2400" dirty="0"/>
          </a:p>
        </p:txBody>
      </p:sp>
    </p:spTree>
    <p:extLst>
      <p:ext uri="{BB962C8B-B14F-4D97-AF65-F5344CB8AC3E}">
        <p14:creationId xmlns:p14="http://schemas.microsoft.com/office/powerpoint/2010/main" val="128522634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23</a:t>
            </a:fld>
            <a:endParaRPr lang="zh-CN" altLang="en-US"/>
          </a:p>
        </p:txBody>
      </p:sp>
      <p:sp>
        <p:nvSpPr>
          <p:cNvPr id="3" name="内容占位符 2"/>
          <p:cNvSpPr txBox="1">
            <a:spLocks/>
          </p:cNvSpPr>
          <p:nvPr/>
        </p:nvSpPr>
        <p:spPr>
          <a:xfrm>
            <a:off x="388883" y="419100"/>
            <a:ext cx="10972800" cy="5753100"/>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800" b="1" dirty="0" smtClean="0"/>
              <a:t>7.6.1 </a:t>
            </a:r>
            <a:r>
              <a:rPr lang="zh-CN" altLang="en-US" sz="2800" b="1" dirty="0" smtClean="0"/>
              <a:t>链接器如何解析多重定义的全局符号</a:t>
            </a:r>
            <a:endParaRPr lang="en-US" altLang="zh-CN" sz="2800" b="1" dirty="0" smtClean="0"/>
          </a:p>
          <a:p>
            <a:pPr marL="0" indent="0">
              <a:buNone/>
            </a:pPr>
            <a:endParaRPr lang="en-US" altLang="zh-CN" sz="2800" b="1" dirty="0" smtClean="0"/>
          </a:p>
          <a:p>
            <a:pPr lvl="1"/>
            <a:r>
              <a:rPr lang="zh-CN" altLang="en-US" sz="2400" b="1" dirty="0" smtClean="0"/>
              <a:t>符号</a:t>
            </a:r>
            <a:r>
              <a:rPr lang="zh-CN" altLang="en-US" sz="2400" b="1" dirty="0"/>
              <a:t>的多重定义</a:t>
            </a:r>
            <a:r>
              <a:rPr lang="zh-CN" altLang="en-US" sz="2400" dirty="0" smtClean="0"/>
              <a:t>：多个模块定义同名的全局符号</a:t>
            </a:r>
            <a:endParaRPr lang="en-US" altLang="zh-CN" sz="2400" dirty="0" smtClean="0"/>
          </a:p>
          <a:p>
            <a:pPr marL="457200" lvl="1" indent="0">
              <a:buNone/>
            </a:pPr>
            <a:endParaRPr lang="en-US" altLang="zh-CN" sz="2400" dirty="0"/>
          </a:p>
          <a:p>
            <a:pPr lvl="1"/>
            <a:r>
              <a:rPr lang="zh-CN" altLang="en-US" sz="2400" b="1" dirty="0"/>
              <a:t>符号的强弱</a:t>
            </a:r>
            <a:r>
              <a:rPr lang="zh-CN" altLang="en-US" sz="2400" dirty="0"/>
              <a:t>（</a:t>
            </a:r>
            <a:r>
              <a:rPr lang="en-US" altLang="zh-CN" sz="2400" dirty="0" smtClean="0"/>
              <a:t>strong/weak</a:t>
            </a:r>
            <a:r>
              <a:rPr lang="zh-CN" altLang="en-US" sz="2400" dirty="0" smtClean="0"/>
              <a:t>）（</a:t>
            </a:r>
            <a:r>
              <a:rPr lang="en-US" altLang="zh-CN" sz="2400" dirty="0" err="1" smtClean="0"/>
              <a:t>cc+as</a:t>
            </a:r>
            <a:r>
              <a:rPr lang="zh-CN" altLang="en-US" sz="2400" dirty="0" smtClean="0"/>
              <a:t>）</a:t>
            </a:r>
            <a:endParaRPr lang="en-US" altLang="zh-CN" sz="2400" dirty="0" smtClean="0"/>
          </a:p>
          <a:p>
            <a:pPr lvl="2"/>
            <a:r>
              <a:rPr lang="zh-CN" altLang="en-US" dirty="0" smtClean="0">
                <a:solidFill>
                  <a:srgbClr val="FF0000"/>
                </a:solidFill>
              </a:rPr>
              <a:t>函数</a:t>
            </a:r>
            <a:r>
              <a:rPr lang="zh-CN" altLang="en-US" dirty="0" smtClean="0"/>
              <a:t>和</a:t>
            </a:r>
            <a:r>
              <a:rPr lang="zh-CN" altLang="en-US" b="1" dirty="0">
                <a:solidFill>
                  <a:srgbClr val="FF0000"/>
                </a:solidFill>
              </a:rPr>
              <a:t>已初始化</a:t>
            </a:r>
            <a:r>
              <a:rPr lang="zh-CN" altLang="en-US" dirty="0"/>
              <a:t>的全局变量</a:t>
            </a:r>
            <a:r>
              <a:rPr lang="zh-CN" altLang="en-US" dirty="0" smtClean="0"/>
              <a:t>是</a:t>
            </a:r>
            <a:r>
              <a:rPr lang="zh-CN" altLang="en-US" b="1" dirty="0" smtClean="0">
                <a:solidFill>
                  <a:srgbClr val="FF0000"/>
                </a:solidFill>
              </a:rPr>
              <a:t>强</a:t>
            </a:r>
            <a:r>
              <a:rPr lang="zh-CN" altLang="en-US" dirty="0" smtClean="0"/>
              <a:t>符号</a:t>
            </a:r>
            <a:endParaRPr lang="en-US" altLang="zh-CN" dirty="0" smtClean="0"/>
          </a:p>
          <a:p>
            <a:pPr lvl="2"/>
            <a:r>
              <a:rPr lang="zh-CN" altLang="en-US" b="1" dirty="0" smtClean="0">
                <a:solidFill>
                  <a:srgbClr val="FF0000"/>
                </a:solidFill>
              </a:rPr>
              <a:t>未初始化</a:t>
            </a:r>
            <a:r>
              <a:rPr lang="zh-CN" altLang="en-US" dirty="0" smtClean="0"/>
              <a:t>的全局变量是</a:t>
            </a:r>
            <a:r>
              <a:rPr lang="zh-CN" altLang="en-US" b="1" dirty="0">
                <a:solidFill>
                  <a:srgbClr val="FF0000"/>
                </a:solidFill>
              </a:rPr>
              <a:t>弱</a:t>
            </a:r>
            <a:r>
              <a:rPr lang="zh-CN" altLang="en-US" dirty="0" smtClean="0"/>
              <a:t>符号</a:t>
            </a:r>
            <a:endParaRPr lang="en-US" altLang="zh-CN" dirty="0" smtClean="0"/>
          </a:p>
          <a:p>
            <a:pPr marL="914400" lvl="2" indent="0">
              <a:buNone/>
            </a:pPr>
            <a:endParaRPr lang="en-US" altLang="zh-CN" dirty="0" smtClean="0"/>
          </a:p>
          <a:p>
            <a:pPr lvl="1"/>
            <a:r>
              <a:rPr lang="zh-CN" altLang="en-US" sz="2400" b="1" dirty="0"/>
              <a:t>多重</a:t>
            </a:r>
            <a:r>
              <a:rPr lang="zh-CN" altLang="en-US" sz="2400" b="1" dirty="0" smtClean="0"/>
              <a:t>定义符号的</a:t>
            </a:r>
            <a:r>
              <a:rPr lang="zh-CN" altLang="en-US" sz="2400" b="1" dirty="0"/>
              <a:t>处理</a:t>
            </a:r>
            <a:r>
              <a:rPr lang="zh-CN" altLang="en-US" sz="2400" b="1" dirty="0" smtClean="0"/>
              <a:t>准则</a:t>
            </a:r>
            <a:endParaRPr lang="en-US" altLang="zh-CN" sz="2400" dirty="0" smtClean="0"/>
          </a:p>
          <a:p>
            <a:pPr lvl="2"/>
            <a:r>
              <a:rPr lang="zh-CN" altLang="en-US" dirty="0" smtClean="0"/>
              <a:t>规则</a:t>
            </a:r>
            <a:r>
              <a:rPr lang="en-US" altLang="zh-CN" dirty="0" smtClean="0"/>
              <a:t>1</a:t>
            </a:r>
            <a:r>
              <a:rPr lang="zh-CN" altLang="en-US" dirty="0" smtClean="0"/>
              <a:t>：不允许有多个同名的强符号；</a:t>
            </a:r>
            <a:endParaRPr lang="en-US" altLang="zh-CN" dirty="0" smtClean="0"/>
          </a:p>
          <a:p>
            <a:pPr lvl="2"/>
            <a:r>
              <a:rPr lang="zh-CN" altLang="en-US" dirty="0" smtClean="0"/>
              <a:t>规则</a:t>
            </a:r>
            <a:r>
              <a:rPr lang="en-US" altLang="zh-CN" dirty="0" smtClean="0"/>
              <a:t>2</a:t>
            </a:r>
            <a:r>
              <a:rPr lang="zh-CN" altLang="en-US" dirty="0" smtClean="0"/>
              <a:t>：如果有一个强符号</a:t>
            </a:r>
            <a:r>
              <a:rPr lang="zh-CN" altLang="en-US" dirty="0"/>
              <a:t>和</a:t>
            </a:r>
            <a:r>
              <a:rPr lang="zh-CN" altLang="en-US" dirty="0" smtClean="0"/>
              <a:t>一个或多个弱符号同名，选择强符号；</a:t>
            </a:r>
            <a:endParaRPr lang="en-US" altLang="zh-CN" dirty="0" smtClean="0"/>
          </a:p>
          <a:p>
            <a:pPr lvl="2"/>
            <a:r>
              <a:rPr lang="zh-CN" altLang="en-US" dirty="0" smtClean="0"/>
              <a:t>规则</a:t>
            </a:r>
            <a:r>
              <a:rPr lang="en-US" altLang="zh-CN" dirty="0" smtClean="0"/>
              <a:t>3</a:t>
            </a:r>
            <a:r>
              <a:rPr lang="zh-CN" altLang="en-US" dirty="0" smtClean="0"/>
              <a:t>：如果有多个弱符号同名，任意选一个</a:t>
            </a:r>
            <a:endParaRPr lang="en-US" altLang="zh-CN" dirty="0" smtClean="0"/>
          </a:p>
        </p:txBody>
      </p:sp>
    </p:spTree>
    <p:extLst>
      <p:ext uri="{BB962C8B-B14F-4D97-AF65-F5344CB8AC3E}">
        <p14:creationId xmlns:p14="http://schemas.microsoft.com/office/powerpoint/2010/main" val="257475379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24</a:t>
            </a:fld>
            <a:endParaRPr lang="zh-CN" altLang="en-US"/>
          </a:p>
        </p:txBody>
      </p:sp>
      <p:sp>
        <p:nvSpPr>
          <p:cNvPr id="5" name="矩形 4"/>
          <p:cNvSpPr/>
          <p:nvPr/>
        </p:nvSpPr>
        <p:spPr>
          <a:xfrm>
            <a:off x="371476" y="503476"/>
            <a:ext cx="3990474" cy="4216539"/>
          </a:xfrm>
          <a:prstGeom prst="rect">
            <a:avLst/>
          </a:prstGeom>
        </p:spPr>
        <p:txBody>
          <a:bodyPr wrap="square">
            <a:spAutoFit/>
          </a:bodyPr>
          <a:lstStyle/>
          <a:p>
            <a:r>
              <a:rPr lang="en-US" altLang="zh-CN" sz="2400" b="1" dirty="0">
                <a:solidFill>
                  <a:srgbClr val="00AEF0"/>
                </a:solidFill>
                <a:latin typeface="StoneSans"/>
              </a:rPr>
              <a:t>1 </a:t>
            </a:r>
            <a:r>
              <a:rPr lang="en-US" altLang="zh-CN" sz="2400" b="1" dirty="0">
                <a:solidFill>
                  <a:srgbClr val="00AEF0"/>
                </a:solidFill>
                <a:latin typeface="ZztexMono-Regular"/>
              </a:rPr>
              <a:t>/* foo1.c */</a:t>
            </a:r>
          </a:p>
          <a:p>
            <a:r>
              <a:rPr lang="en-US" altLang="zh-CN" sz="2400" b="1" dirty="0">
                <a:solidFill>
                  <a:srgbClr val="00AEF0"/>
                </a:solidFill>
                <a:latin typeface="StoneSans"/>
              </a:rPr>
              <a:t>2 </a:t>
            </a:r>
            <a:r>
              <a:rPr lang="en-US" altLang="zh-CN" sz="2400" b="1" dirty="0" err="1">
                <a:solidFill>
                  <a:srgbClr val="000000"/>
                </a:solidFill>
                <a:latin typeface="ZztexMono-Regular"/>
              </a:rPr>
              <a:t>int</a:t>
            </a:r>
            <a:r>
              <a:rPr lang="en-US" altLang="zh-CN" sz="2400" b="1" dirty="0">
                <a:solidFill>
                  <a:srgbClr val="000000"/>
                </a:solidFill>
                <a:latin typeface="ZztexMono-Regular"/>
              </a:rPr>
              <a:t> main()</a:t>
            </a:r>
          </a:p>
          <a:p>
            <a:r>
              <a:rPr lang="en-US" altLang="zh-CN" sz="2400" b="1" dirty="0">
                <a:solidFill>
                  <a:srgbClr val="00AEF0"/>
                </a:solidFill>
                <a:latin typeface="StoneSans"/>
              </a:rPr>
              <a:t>3 </a:t>
            </a:r>
            <a:r>
              <a:rPr lang="en-US" altLang="zh-CN" sz="2400" b="1" dirty="0">
                <a:solidFill>
                  <a:srgbClr val="000000"/>
                </a:solidFill>
                <a:latin typeface="ZztexMono-Regular"/>
              </a:rPr>
              <a:t>{</a:t>
            </a:r>
          </a:p>
          <a:p>
            <a:r>
              <a:rPr lang="en-US" altLang="zh-CN" sz="2400" b="1" dirty="0">
                <a:solidFill>
                  <a:srgbClr val="00AEF0"/>
                </a:solidFill>
                <a:latin typeface="StoneSans"/>
              </a:rPr>
              <a:t>4 </a:t>
            </a:r>
            <a:r>
              <a:rPr lang="en-US" altLang="zh-CN" sz="2400" b="1" dirty="0" smtClean="0">
                <a:solidFill>
                  <a:srgbClr val="00AEF0"/>
                </a:solidFill>
                <a:latin typeface="StoneSans"/>
              </a:rPr>
              <a:t>	</a:t>
            </a:r>
            <a:r>
              <a:rPr lang="en-US" altLang="zh-CN" sz="2400" b="1" dirty="0" smtClean="0">
                <a:solidFill>
                  <a:srgbClr val="000000"/>
                </a:solidFill>
                <a:latin typeface="ZztexMono-Regular"/>
              </a:rPr>
              <a:t>return </a:t>
            </a:r>
            <a:r>
              <a:rPr lang="en-US" altLang="zh-CN" sz="2400" b="1" dirty="0">
                <a:solidFill>
                  <a:srgbClr val="000000"/>
                </a:solidFill>
                <a:latin typeface="ZztexMono-Regular"/>
              </a:rPr>
              <a:t>0;</a:t>
            </a:r>
          </a:p>
          <a:p>
            <a:r>
              <a:rPr lang="en-US" altLang="zh-CN" sz="2400" b="1" dirty="0">
                <a:solidFill>
                  <a:srgbClr val="00AEF0"/>
                </a:solidFill>
                <a:latin typeface="StoneSans"/>
              </a:rPr>
              <a:t>5 </a:t>
            </a:r>
            <a:r>
              <a:rPr lang="en-US" altLang="zh-CN" sz="2400" b="1" dirty="0" smtClean="0">
                <a:solidFill>
                  <a:srgbClr val="000000"/>
                </a:solidFill>
                <a:latin typeface="ZztexMono-Regular"/>
              </a:rPr>
              <a:t>}</a:t>
            </a:r>
          </a:p>
          <a:p>
            <a:endParaRPr lang="en-US" altLang="zh-CN" sz="2400" b="1" dirty="0">
              <a:solidFill>
                <a:srgbClr val="000000"/>
              </a:solidFill>
              <a:latin typeface="ZztexMono-Regular"/>
            </a:endParaRPr>
          </a:p>
          <a:p>
            <a:r>
              <a:rPr lang="en-US" altLang="zh-CN" sz="2400" b="1" dirty="0">
                <a:solidFill>
                  <a:srgbClr val="00AEF0"/>
                </a:solidFill>
                <a:latin typeface="StoneSans"/>
              </a:rPr>
              <a:t>1 </a:t>
            </a:r>
            <a:r>
              <a:rPr lang="en-US" altLang="zh-CN" sz="2400" b="1" dirty="0">
                <a:solidFill>
                  <a:srgbClr val="00AEF0"/>
                </a:solidFill>
                <a:latin typeface="ZztexMono-Regular"/>
              </a:rPr>
              <a:t>/* bar1.c */</a:t>
            </a:r>
          </a:p>
          <a:p>
            <a:r>
              <a:rPr lang="en-US" altLang="zh-CN" sz="2400" b="1" dirty="0">
                <a:solidFill>
                  <a:srgbClr val="00AEF0"/>
                </a:solidFill>
                <a:latin typeface="StoneSans"/>
              </a:rPr>
              <a:t>2 </a:t>
            </a:r>
            <a:r>
              <a:rPr lang="en-US" altLang="zh-CN" sz="2400" b="1" dirty="0" err="1">
                <a:solidFill>
                  <a:srgbClr val="000000"/>
                </a:solidFill>
                <a:latin typeface="ZztexMono-Regular"/>
              </a:rPr>
              <a:t>int</a:t>
            </a:r>
            <a:r>
              <a:rPr lang="en-US" altLang="zh-CN" sz="2400" b="1" dirty="0">
                <a:solidFill>
                  <a:srgbClr val="000000"/>
                </a:solidFill>
                <a:latin typeface="ZztexMono-Regular"/>
              </a:rPr>
              <a:t> main()</a:t>
            </a:r>
          </a:p>
          <a:p>
            <a:r>
              <a:rPr lang="en-US" altLang="zh-CN" sz="2400" b="1" dirty="0">
                <a:solidFill>
                  <a:srgbClr val="00AEF0"/>
                </a:solidFill>
                <a:latin typeface="StoneSans"/>
              </a:rPr>
              <a:t>3 </a:t>
            </a:r>
            <a:r>
              <a:rPr lang="en-US" altLang="zh-CN" sz="2400" b="1" dirty="0">
                <a:solidFill>
                  <a:srgbClr val="000000"/>
                </a:solidFill>
                <a:latin typeface="ZztexMono-Regular"/>
              </a:rPr>
              <a:t>{</a:t>
            </a:r>
          </a:p>
          <a:p>
            <a:r>
              <a:rPr lang="en-US" altLang="zh-CN" sz="2400" b="1" dirty="0">
                <a:solidFill>
                  <a:srgbClr val="00AEF0"/>
                </a:solidFill>
                <a:latin typeface="StoneSans"/>
              </a:rPr>
              <a:t>4 </a:t>
            </a:r>
            <a:r>
              <a:rPr lang="en-US" altLang="zh-CN" sz="2400" b="1" dirty="0" smtClean="0">
                <a:solidFill>
                  <a:srgbClr val="00AEF0"/>
                </a:solidFill>
                <a:latin typeface="StoneSans"/>
              </a:rPr>
              <a:t>	</a:t>
            </a:r>
            <a:r>
              <a:rPr lang="en-US" altLang="zh-CN" sz="2400" b="1" dirty="0" smtClean="0">
                <a:solidFill>
                  <a:srgbClr val="000000"/>
                </a:solidFill>
                <a:latin typeface="ZztexMono-Regular"/>
              </a:rPr>
              <a:t>return </a:t>
            </a:r>
            <a:r>
              <a:rPr lang="en-US" altLang="zh-CN" sz="2400" b="1" dirty="0">
                <a:solidFill>
                  <a:srgbClr val="000000"/>
                </a:solidFill>
                <a:latin typeface="ZztexMono-Regular"/>
              </a:rPr>
              <a:t>0;</a:t>
            </a:r>
          </a:p>
          <a:p>
            <a:r>
              <a:rPr lang="en-US" altLang="zh-CN" sz="2400" b="1" dirty="0">
                <a:solidFill>
                  <a:srgbClr val="00AEF0"/>
                </a:solidFill>
                <a:latin typeface="StoneSans"/>
              </a:rPr>
              <a:t>5 </a:t>
            </a:r>
            <a:r>
              <a:rPr lang="en-US" altLang="zh-CN" sz="2400" b="1" dirty="0">
                <a:solidFill>
                  <a:srgbClr val="000000"/>
                </a:solidFill>
                <a:latin typeface="ZztexMono-Regular"/>
              </a:rPr>
              <a:t>}</a:t>
            </a:r>
            <a:endParaRPr lang="zh-CN" altLang="en-US" sz="2400" b="1" dirty="0"/>
          </a:p>
        </p:txBody>
      </p:sp>
      <p:sp>
        <p:nvSpPr>
          <p:cNvPr id="7" name="矩形 6"/>
          <p:cNvSpPr/>
          <p:nvPr/>
        </p:nvSpPr>
        <p:spPr>
          <a:xfrm>
            <a:off x="371476" y="4969253"/>
            <a:ext cx="9095874" cy="1569660"/>
          </a:xfrm>
          <a:prstGeom prst="rect">
            <a:avLst/>
          </a:prstGeom>
        </p:spPr>
        <p:txBody>
          <a:bodyPr wrap="square">
            <a:spAutoFit/>
          </a:bodyPr>
          <a:lstStyle/>
          <a:p>
            <a:r>
              <a:rPr lang="en-US" altLang="zh-CN" sz="2400" dirty="0" err="1">
                <a:latin typeface="ZztexMono-Regular"/>
              </a:rPr>
              <a:t>unix</a:t>
            </a:r>
            <a:r>
              <a:rPr lang="en-US" altLang="zh-CN" sz="2400" dirty="0">
                <a:latin typeface="ZztexMono-Regular"/>
              </a:rPr>
              <a:t>&gt; </a:t>
            </a:r>
            <a:r>
              <a:rPr lang="en-US" altLang="zh-CN" sz="2400" i="1" dirty="0" err="1">
                <a:latin typeface="ZztexMono-Italic"/>
              </a:rPr>
              <a:t>gcc</a:t>
            </a:r>
            <a:r>
              <a:rPr lang="en-US" altLang="zh-CN" sz="2400" i="1" dirty="0">
                <a:latin typeface="ZztexMono-Italic"/>
              </a:rPr>
              <a:t> foo1.c bar1.c</a:t>
            </a:r>
          </a:p>
          <a:p>
            <a:r>
              <a:rPr lang="en-US" altLang="zh-CN" sz="2400" dirty="0">
                <a:latin typeface="ZztexMono-Regular"/>
              </a:rPr>
              <a:t>/</a:t>
            </a:r>
            <a:r>
              <a:rPr lang="en-US" altLang="zh-CN" sz="2400" dirty="0" err="1">
                <a:latin typeface="ZztexMono-Regular"/>
              </a:rPr>
              <a:t>tmp</a:t>
            </a:r>
            <a:r>
              <a:rPr lang="en-US" altLang="zh-CN" sz="2400" dirty="0">
                <a:latin typeface="ZztexMono-Regular"/>
              </a:rPr>
              <a:t>/cca015022.o: In function ‘main’:</a:t>
            </a:r>
          </a:p>
          <a:p>
            <a:r>
              <a:rPr lang="en-US" altLang="zh-CN" sz="2400" dirty="0">
                <a:latin typeface="ZztexMono-Regular"/>
              </a:rPr>
              <a:t>/</a:t>
            </a:r>
            <a:r>
              <a:rPr lang="en-US" altLang="zh-CN" sz="2400" dirty="0" err="1">
                <a:latin typeface="ZztexMono-Regular"/>
              </a:rPr>
              <a:t>tmp</a:t>
            </a:r>
            <a:r>
              <a:rPr lang="en-US" altLang="zh-CN" sz="2400" dirty="0">
                <a:latin typeface="ZztexMono-Regular"/>
              </a:rPr>
              <a:t>/cca015022.o(.text+0x0): </a:t>
            </a:r>
            <a:r>
              <a:rPr lang="en-US" altLang="zh-CN" sz="2400" dirty="0">
                <a:solidFill>
                  <a:srgbClr val="FF0000"/>
                </a:solidFill>
                <a:latin typeface="ZztexMono-Regular"/>
              </a:rPr>
              <a:t>multiple definition </a:t>
            </a:r>
            <a:r>
              <a:rPr lang="en-US" altLang="zh-CN" sz="2400" dirty="0">
                <a:latin typeface="ZztexMono-Regular"/>
              </a:rPr>
              <a:t>of ‘main’</a:t>
            </a:r>
          </a:p>
          <a:p>
            <a:r>
              <a:rPr lang="en-US" altLang="zh-CN" sz="2400" dirty="0">
                <a:latin typeface="ZztexMono-Regular"/>
              </a:rPr>
              <a:t>/</a:t>
            </a:r>
            <a:r>
              <a:rPr lang="en-US" altLang="zh-CN" sz="2400" dirty="0" err="1">
                <a:latin typeface="ZztexMono-Regular"/>
              </a:rPr>
              <a:t>tmp</a:t>
            </a:r>
            <a:r>
              <a:rPr lang="en-US" altLang="zh-CN" sz="2400" dirty="0">
                <a:latin typeface="ZztexMono-Regular"/>
              </a:rPr>
              <a:t>/cca015021.o(.text+0x0): first defined here</a:t>
            </a:r>
            <a:endParaRPr lang="zh-CN" altLang="en-US" sz="2400" dirty="0"/>
          </a:p>
        </p:txBody>
      </p:sp>
      <p:grpSp>
        <p:nvGrpSpPr>
          <p:cNvPr id="3" name="组合 2"/>
          <p:cNvGrpSpPr/>
          <p:nvPr/>
        </p:nvGrpSpPr>
        <p:grpSpPr>
          <a:xfrm>
            <a:off x="3849886" y="345832"/>
            <a:ext cx="7305794" cy="2677656"/>
            <a:chOff x="3849886" y="345832"/>
            <a:chExt cx="7305794" cy="2677656"/>
          </a:xfrm>
        </p:grpSpPr>
        <p:sp>
          <p:nvSpPr>
            <p:cNvPr id="6" name="矩形 5"/>
            <p:cNvSpPr/>
            <p:nvPr/>
          </p:nvSpPr>
          <p:spPr>
            <a:xfrm>
              <a:off x="3849886" y="345832"/>
              <a:ext cx="3383018" cy="2677656"/>
            </a:xfrm>
            <a:prstGeom prst="rect">
              <a:avLst/>
            </a:prstGeom>
            <a:solidFill>
              <a:schemeClr val="bg1">
                <a:lumMod val="95000"/>
              </a:schemeClr>
            </a:solidFill>
          </p:spPr>
          <p:txBody>
            <a:bodyPr wrap="square">
              <a:spAutoFit/>
            </a:bodyPr>
            <a:lstStyle/>
            <a:p>
              <a:r>
                <a:rPr lang="en-US" altLang="zh-CN" sz="2400" b="1" dirty="0">
                  <a:solidFill>
                    <a:srgbClr val="00AEF0"/>
                  </a:solidFill>
                  <a:latin typeface="StoneSans"/>
                </a:rPr>
                <a:t>1 </a:t>
              </a:r>
              <a:r>
                <a:rPr lang="en-US" altLang="zh-CN" sz="2400" b="1" dirty="0">
                  <a:solidFill>
                    <a:srgbClr val="00AEF0"/>
                  </a:solidFill>
                  <a:latin typeface="ZztexMono-Regular"/>
                </a:rPr>
                <a:t>/* </a:t>
              </a:r>
              <a:r>
                <a:rPr lang="en-US" altLang="zh-CN" sz="2400" b="1" dirty="0" smtClean="0">
                  <a:solidFill>
                    <a:srgbClr val="00AEF0"/>
                  </a:solidFill>
                  <a:latin typeface="ZztexMono-Regular"/>
                </a:rPr>
                <a:t>example1.c </a:t>
              </a:r>
              <a:r>
                <a:rPr lang="en-US" altLang="zh-CN" sz="2400" b="1" dirty="0">
                  <a:solidFill>
                    <a:srgbClr val="00AEF0"/>
                  </a:solidFill>
                  <a:latin typeface="ZztexMono-Regular"/>
                </a:rPr>
                <a:t>*/</a:t>
              </a:r>
            </a:p>
            <a:p>
              <a:r>
                <a:rPr lang="en-US" altLang="zh-CN" sz="2400" b="1" dirty="0">
                  <a:solidFill>
                    <a:srgbClr val="00AEF0"/>
                  </a:solidFill>
                  <a:latin typeface="StoneSans"/>
                </a:rPr>
                <a:t>2 </a:t>
              </a:r>
              <a:r>
                <a:rPr lang="en-US" altLang="zh-CN" sz="2400" b="1" dirty="0" err="1">
                  <a:solidFill>
                    <a:srgbClr val="000000"/>
                  </a:solidFill>
                  <a:latin typeface="ZztexMono-Regular"/>
                </a:rPr>
                <a:t>int</a:t>
              </a:r>
              <a:r>
                <a:rPr lang="en-US" altLang="zh-CN" sz="2400" b="1" dirty="0">
                  <a:solidFill>
                    <a:srgbClr val="000000"/>
                  </a:solidFill>
                  <a:latin typeface="ZztexMono-Regular"/>
                </a:rPr>
                <a:t> x = 15213;</a:t>
              </a:r>
            </a:p>
            <a:p>
              <a:r>
                <a:rPr lang="en-US" altLang="zh-CN" sz="2400" b="1" dirty="0">
                  <a:solidFill>
                    <a:srgbClr val="00AEF0"/>
                  </a:solidFill>
                  <a:latin typeface="StoneSans"/>
                </a:rPr>
                <a:t>3</a:t>
              </a:r>
            </a:p>
            <a:p>
              <a:r>
                <a:rPr lang="en-US" altLang="zh-CN" sz="2400" b="1" dirty="0">
                  <a:solidFill>
                    <a:srgbClr val="00AEF0"/>
                  </a:solidFill>
                  <a:latin typeface="StoneSans"/>
                </a:rPr>
                <a:t>4 </a:t>
              </a:r>
              <a:r>
                <a:rPr lang="en-US" altLang="zh-CN" sz="2400" b="1" dirty="0" err="1">
                  <a:solidFill>
                    <a:srgbClr val="000000"/>
                  </a:solidFill>
                  <a:latin typeface="ZztexMono-Regular"/>
                </a:rPr>
                <a:t>int</a:t>
              </a:r>
              <a:r>
                <a:rPr lang="en-US" altLang="zh-CN" sz="2400" b="1" dirty="0">
                  <a:solidFill>
                    <a:srgbClr val="000000"/>
                  </a:solidFill>
                  <a:latin typeface="ZztexMono-Regular"/>
                </a:rPr>
                <a:t> main()</a:t>
              </a:r>
            </a:p>
            <a:p>
              <a:r>
                <a:rPr lang="en-US" altLang="zh-CN" sz="2400" b="1" dirty="0">
                  <a:solidFill>
                    <a:srgbClr val="00AEF0"/>
                  </a:solidFill>
                  <a:latin typeface="StoneSans"/>
                </a:rPr>
                <a:t>5 </a:t>
              </a:r>
              <a:r>
                <a:rPr lang="en-US" altLang="zh-CN" sz="2400" b="1" dirty="0">
                  <a:solidFill>
                    <a:srgbClr val="000000"/>
                  </a:solidFill>
                  <a:latin typeface="ZztexMono-Regular"/>
                </a:rPr>
                <a:t>{</a:t>
              </a:r>
            </a:p>
            <a:p>
              <a:r>
                <a:rPr lang="en-US" altLang="zh-CN" sz="2400" b="1" dirty="0">
                  <a:solidFill>
                    <a:srgbClr val="00AEF0"/>
                  </a:solidFill>
                  <a:latin typeface="StoneSans"/>
                </a:rPr>
                <a:t>6 </a:t>
              </a:r>
              <a:r>
                <a:rPr lang="en-US" altLang="zh-CN" sz="2400" b="1" dirty="0" smtClean="0">
                  <a:solidFill>
                    <a:srgbClr val="00AEF0"/>
                  </a:solidFill>
                  <a:latin typeface="StoneSans"/>
                </a:rPr>
                <a:t>	</a:t>
              </a:r>
              <a:r>
                <a:rPr lang="en-US" altLang="zh-CN" sz="2400" b="1" dirty="0" smtClean="0">
                  <a:solidFill>
                    <a:srgbClr val="000000"/>
                  </a:solidFill>
                  <a:latin typeface="ZztexMono-Regular"/>
                </a:rPr>
                <a:t>return </a:t>
              </a:r>
              <a:r>
                <a:rPr lang="en-US" altLang="zh-CN" sz="2400" b="1" dirty="0">
                  <a:solidFill>
                    <a:srgbClr val="000000"/>
                  </a:solidFill>
                  <a:latin typeface="ZztexMono-Regular"/>
                </a:rPr>
                <a:t>0;</a:t>
              </a:r>
            </a:p>
            <a:p>
              <a:r>
                <a:rPr lang="en-US" altLang="zh-CN" sz="2400" b="1" dirty="0">
                  <a:solidFill>
                    <a:srgbClr val="00AEF0"/>
                  </a:solidFill>
                  <a:latin typeface="StoneSans"/>
                </a:rPr>
                <a:t>7 </a:t>
              </a:r>
              <a:r>
                <a:rPr lang="en-US" altLang="zh-CN" sz="2400" b="1" dirty="0" smtClean="0">
                  <a:solidFill>
                    <a:srgbClr val="000000"/>
                  </a:solidFill>
                  <a:latin typeface="ZztexMono-Regular"/>
                </a:rPr>
                <a:t>}</a:t>
              </a:r>
            </a:p>
          </p:txBody>
        </p:sp>
        <p:sp>
          <p:nvSpPr>
            <p:cNvPr id="8" name="矩形 7"/>
            <p:cNvSpPr/>
            <p:nvPr/>
          </p:nvSpPr>
          <p:spPr>
            <a:xfrm>
              <a:off x="7577590" y="399823"/>
              <a:ext cx="3578090" cy="2308324"/>
            </a:xfrm>
            <a:prstGeom prst="rect">
              <a:avLst/>
            </a:prstGeom>
            <a:solidFill>
              <a:schemeClr val="bg1">
                <a:lumMod val="95000"/>
              </a:schemeClr>
            </a:solidFill>
          </p:spPr>
          <p:txBody>
            <a:bodyPr wrap="square">
              <a:spAutoFit/>
            </a:bodyPr>
            <a:lstStyle/>
            <a:p>
              <a:r>
                <a:rPr lang="en-US" altLang="zh-CN" sz="2400" b="1" dirty="0" smtClean="0">
                  <a:solidFill>
                    <a:srgbClr val="00AEF0"/>
                  </a:solidFill>
                  <a:latin typeface="StoneSans"/>
                </a:rPr>
                <a:t>1 </a:t>
              </a:r>
              <a:r>
                <a:rPr lang="en-US" altLang="zh-CN" sz="2400" b="1" dirty="0" smtClean="0">
                  <a:solidFill>
                    <a:srgbClr val="00AEF0"/>
                  </a:solidFill>
                  <a:latin typeface="ZztexMono-Regular"/>
                </a:rPr>
                <a:t>/* example1P1.c */</a:t>
              </a:r>
              <a:endParaRPr lang="en-US" altLang="zh-CN" sz="2400" b="1" dirty="0">
                <a:solidFill>
                  <a:srgbClr val="00AEF0"/>
                </a:solidFill>
                <a:latin typeface="ZztexMono-Regular"/>
              </a:endParaRPr>
            </a:p>
            <a:p>
              <a:r>
                <a:rPr lang="en-US" altLang="zh-CN" sz="2400" b="1" dirty="0">
                  <a:solidFill>
                    <a:srgbClr val="00AEF0"/>
                  </a:solidFill>
                  <a:latin typeface="StoneSans"/>
                </a:rPr>
                <a:t>2 </a:t>
              </a:r>
              <a:r>
                <a:rPr lang="en-US" altLang="zh-CN" sz="2400" b="1" dirty="0" err="1">
                  <a:solidFill>
                    <a:srgbClr val="000000"/>
                  </a:solidFill>
                  <a:latin typeface="ZztexMono-Regular"/>
                </a:rPr>
                <a:t>int</a:t>
              </a:r>
              <a:r>
                <a:rPr lang="en-US" altLang="zh-CN" sz="2400" b="1" dirty="0">
                  <a:solidFill>
                    <a:srgbClr val="000000"/>
                  </a:solidFill>
                  <a:latin typeface="ZztexMono-Regular"/>
                </a:rPr>
                <a:t> x = 15213;</a:t>
              </a:r>
            </a:p>
            <a:p>
              <a:r>
                <a:rPr lang="en-US" altLang="zh-CN" sz="2400" b="1" dirty="0">
                  <a:solidFill>
                    <a:srgbClr val="00AEF0"/>
                  </a:solidFill>
                  <a:latin typeface="StoneSans"/>
                </a:rPr>
                <a:t>3</a:t>
              </a:r>
            </a:p>
            <a:p>
              <a:r>
                <a:rPr lang="en-US" altLang="zh-CN" sz="2400" b="1" dirty="0">
                  <a:solidFill>
                    <a:srgbClr val="00AEF0"/>
                  </a:solidFill>
                  <a:latin typeface="StoneSans"/>
                </a:rPr>
                <a:t>4 </a:t>
              </a:r>
              <a:r>
                <a:rPr lang="en-US" altLang="zh-CN" sz="2400" b="1" dirty="0">
                  <a:solidFill>
                    <a:srgbClr val="000000"/>
                  </a:solidFill>
                  <a:latin typeface="ZztexMono-Regular"/>
                </a:rPr>
                <a:t>void f()</a:t>
              </a:r>
            </a:p>
            <a:p>
              <a:r>
                <a:rPr lang="en-US" altLang="zh-CN" sz="2400" b="1" dirty="0">
                  <a:solidFill>
                    <a:srgbClr val="00AEF0"/>
                  </a:solidFill>
                  <a:latin typeface="StoneSans"/>
                </a:rPr>
                <a:t>5 </a:t>
              </a:r>
              <a:r>
                <a:rPr lang="en-US" altLang="zh-CN" sz="2400" b="1" dirty="0">
                  <a:solidFill>
                    <a:srgbClr val="000000"/>
                  </a:solidFill>
                  <a:latin typeface="ZztexMono-Regular"/>
                </a:rPr>
                <a:t>{</a:t>
              </a:r>
            </a:p>
            <a:p>
              <a:r>
                <a:rPr lang="en-US" altLang="zh-CN" sz="2400" b="1" dirty="0" smtClean="0">
                  <a:solidFill>
                    <a:srgbClr val="00AEF0"/>
                  </a:solidFill>
                  <a:latin typeface="StoneSans"/>
                </a:rPr>
                <a:t>6</a:t>
              </a:r>
              <a:r>
                <a:rPr lang="en-US" altLang="zh-CN" sz="2400" b="1" dirty="0">
                  <a:solidFill>
                    <a:srgbClr val="000000"/>
                  </a:solidFill>
                  <a:latin typeface="ZztexMono-Regular"/>
                </a:rPr>
                <a:t> </a:t>
              </a:r>
              <a:r>
                <a:rPr lang="en-US" altLang="zh-CN" sz="2400" b="1" dirty="0" smtClean="0">
                  <a:solidFill>
                    <a:srgbClr val="000000"/>
                  </a:solidFill>
                  <a:latin typeface="ZztexMono-Regular"/>
                </a:rPr>
                <a:t>}</a:t>
              </a:r>
              <a:endParaRPr lang="en-US" altLang="zh-CN" sz="2400" b="1" dirty="0">
                <a:solidFill>
                  <a:srgbClr val="000000"/>
                </a:solidFill>
                <a:latin typeface="ZztexMono-Regular"/>
              </a:endParaRPr>
            </a:p>
          </p:txBody>
        </p:sp>
      </p:grpSp>
      <p:sp>
        <p:nvSpPr>
          <p:cNvPr id="9" name="Rectangle 8"/>
          <p:cNvSpPr>
            <a:spLocks noChangeArrowheads="1"/>
          </p:cNvSpPr>
          <p:nvPr/>
        </p:nvSpPr>
        <p:spPr bwMode="auto">
          <a:xfrm>
            <a:off x="4434840" y="3167682"/>
            <a:ext cx="7644384" cy="552459"/>
          </a:xfrm>
          <a:prstGeom prst="rect">
            <a:avLst/>
          </a:prstGeom>
          <a:noFill/>
          <a:ln w="9525">
            <a:noFill/>
            <a:miter lim="800000"/>
            <a:headEnd/>
            <a:tailEnd/>
          </a:ln>
          <a:effectLst/>
        </p:spPr>
        <p:txBody>
          <a:bodyPr wrap="square" anchor="ctr">
            <a:spAutoFit/>
          </a:bodyPr>
          <a:lstStyle/>
          <a:p>
            <a:pPr eaLnBrk="0" hangingPunct="0">
              <a:lnSpc>
                <a:spcPct val="130000"/>
              </a:lnSpc>
              <a:spcBef>
                <a:spcPct val="45000"/>
              </a:spcBef>
            </a:pPr>
            <a:r>
              <a:rPr lang="en-US" altLang="zh-CN" sz="2300" b="1" dirty="0" smtClean="0">
                <a:latin typeface="微软雅黑" pitchFamily="34" charset="-122"/>
                <a:ea typeface="微软雅黑" pitchFamily="34" charset="-122"/>
              </a:rPr>
              <a:t>x</a:t>
            </a:r>
            <a:r>
              <a:rPr lang="zh-CN" altLang="en-US" sz="2300" b="1" dirty="0">
                <a:latin typeface="微软雅黑" pitchFamily="34" charset="-122"/>
                <a:ea typeface="微软雅黑" pitchFamily="34" charset="-122"/>
              </a:rPr>
              <a:t>有两次强定义，所以，</a:t>
            </a:r>
            <a:r>
              <a:rPr lang="zh-CN" altLang="en-US" sz="2300" b="1" dirty="0">
                <a:solidFill>
                  <a:srgbClr val="009242"/>
                </a:solidFill>
                <a:latin typeface="微软雅黑" pitchFamily="34" charset="-122"/>
                <a:ea typeface="微软雅黑" pitchFamily="34" charset="-122"/>
              </a:rPr>
              <a:t>链接器将输出一条出错信息</a:t>
            </a:r>
            <a:r>
              <a:rPr lang="zh-CN" altLang="en-US" sz="2300" b="1" dirty="0">
                <a:latin typeface="微软雅黑" pitchFamily="34" charset="-122"/>
                <a:ea typeface="微软雅黑" pitchFamily="34" charset="-122"/>
              </a:rPr>
              <a:t> </a:t>
            </a:r>
          </a:p>
        </p:txBody>
      </p:sp>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6269" y="3957259"/>
            <a:ext cx="5915025" cy="1066800"/>
          </a:xfrm>
          <a:prstGeom prst="rect">
            <a:avLst/>
          </a:prstGeom>
        </p:spPr>
      </p:pic>
    </p:spTree>
    <p:extLst>
      <p:ext uri="{BB962C8B-B14F-4D97-AF65-F5344CB8AC3E}">
        <p14:creationId xmlns:p14="http://schemas.microsoft.com/office/powerpoint/2010/main" val="95493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9">
                                            <p:txEl>
                                              <p:pRg st="0" end="0"/>
                                            </p:txEl>
                                          </p:spTgt>
                                        </p:tgtEl>
                                        <p:attrNameLst>
                                          <p:attrName>style.visibility</p:attrName>
                                        </p:attrNameLst>
                                      </p:cBhvr>
                                      <p:to>
                                        <p:strVal val="visible"/>
                                      </p:to>
                                    </p:set>
                                    <p:animEffect transition="in" filter="blinds(horizontal)">
                                      <p:cBhvr>
                                        <p:cTn id="16" dur="500"/>
                                        <p:tgtEl>
                                          <p:spTgt spid="9">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25</a:t>
            </a:fld>
            <a:endParaRPr lang="zh-CN" altLang="en-US"/>
          </a:p>
        </p:txBody>
      </p:sp>
      <p:sp>
        <p:nvSpPr>
          <p:cNvPr id="7" name="矩形 6"/>
          <p:cNvSpPr/>
          <p:nvPr/>
        </p:nvSpPr>
        <p:spPr>
          <a:xfrm>
            <a:off x="937461" y="620218"/>
            <a:ext cx="4640179" cy="4893647"/>
          </a:xfrm>
          <a:prstGeom prst="rect">
            <a:avLst/>
          </a:prstGeom>
          <a:solidFill>
            <a:schemeClr val="accent5">
              <a:lumMod val="20000"/>
              <a:lumOff val="80000"/>
            </a:schemeClr>
          </a:solidFill>
        </p:spPr>
        <p:txBody>
          <a:bodyPr wrap="square">
            <a:spAutoFit/>
          </a:bodyPr>
          <a:lstStyle/>
          <a:p>
            <a:r>
              <a:rPr lang="en-US" altLang="zh-CN" sz="2400" dirty="0">
                <a:solidFill>
                  <a:srgbClr val="00AEF0"/>
                </a:solidFill>
                <a:latin typeface="StoneSans"/>
              </a:rPr>
              <a:t>1 </a:t>
            </a:r>
            <a:r>
              <a:rPr lang="en-US" altLang="zh-CN" sz="2400" dirty="0">
                <a:solidFill>
                  <a:srgbClr val="00AEF0"/>
                </a:solidFill>
                <a:latin typeface="ZztexMono-Regular"/>
              </a:rPr>
              <a:t>/* foo3.c </a:t>
            </a:r>
            <a:r>
              <a:rPr lang="en-US" altLang="zh-CN" sz="2400" dirty="0" smtClean="0">
                <a:solidFill>
                  <a:srgbClr val="00AEF0"/>
                </a:solidFill>
                <a:latin typeface="ZztexMono-Regular"/>
              </a:rPr>
              <a:t>*/</a:t>
            </a:r>
          </a:p>
          <a:p>
            <a:endParaRPr lang="en-US" altLang="zh-CN" sz="2400" dirty="0">
              <a:solidFill>
                <a:srgbClr val="00AEF0"/>
              </a:solidFill>
              <a:latin typeface="ZztexMono-Regular"/>
            </a:endParaRPr>
          </a:p>
          <a:p>
            <a:r>
              <a:rPr lang="en-US" altLang="zh-CN" sz="2400" dirty="0">
                <a:solidFill>
                  <a:srgbClr val="00AEF0"/>
                </a:solidFill>
                <a:latin typeface="StoneSans"/>
              </a:rPr>
              <a:t>2 </a:t>
            </a:r>
            <a:r>
              <a:rPr lang="en-US" altLang="zh-CN" sz="2400" dirty="0">
                <a:solidFill>
                  <a:srgbClr val="000000"/>
                </a:solidFill>
                <a:latin typeface="ZztexMono-Regular"/>
              </a:rPr>
              <a:t>#include &lt;</a:t>
            </a:r>
            <a:r>
              <a:rPr lang="en-US" altLang="zh-CN" sz="2400" dirty="0" err="1">
                <a:solidFill>
                  <a:srgbClr val="000000"/>
                </a:solidFill>
                <a:latin typeface="ZztexMono-Regular"/>
              </a:rPr>
              <a:t>stdio.h</a:t>
            </a:r>
            <a:r>
              <a:rPr lang="en-US" altLang="zh-CN" sz="2400" dirty="0">
                <a:solidFill>
                  <a:srgbClr val="000000"/>
                </a:solidFill>
                <a:latin typeface="ZztexMono-Regular"/>
              </a:rPr>
              <a:t>&gt;</a:t>
            </a:r>
          </a:p>
          <a:p>
            <a:r>
              <a:rPr lang="en-US" altLang="zh-CN" sz="2400" dirty="0">
                <a:solidFill>
                  <a:srgbClr val="00AEF0"/>
                </a:solidFill>
                <a:latin typeface="StoneSans"/>
              </a:rPr>
              <a:t>3 </a:t>
            </a:r>
            <a:r>
              <a:rPr lang="en-US" altLang="zh-CN" sz="2400" dirty="0">
                <a:solidFill>
                  <a:srgbClr val="000000"/>
                </a:solidFill>
                <a:latin typeface="ZztexMono-Regular"/>
              </a:rPr>
              <a:t>void f(void);</a:t>
            </a:r>
          </a:p>
          <a:p>
            <a:r>
              <a:rPr lang="en-US" altLang="zh-CN" sz="2400" dirty="0">
                <a:solidFill>
                  <a:srgbClr val="00AEF0"/>
                </a:solidFill>
                <a:latin typeface="StoneSans"/>
              </a:rPr>
              <a:t>4</a:t>
            </a:r>
          </a:p>
          <a:p>
            <a:r>
              <a:rPr lang="en-US" altLang="zh-CN" sz="2400" dirty="0">
                <a:solidFill>
                  <a:srgbClr val="00AEF0"/>
                </a:solidFill>
                <a:latin typeface="StoneSans"/>
              </a:rPr>
              <a:t>5 </a:t>
            </a:r>
            <a:r>
              <a:rPr lang="en-US" altLang="zh-CN" sz="2400" dirty="0" err="1">
                <a:solidFill>
                  <a:srgbClr val="000000"/>
                </a:solidFill>
                <a:latin typeface="ZztexMono-Regular"/>
              </a:rPr>
              <a:t>int</a:t>
            </a:r>
            <a:r>
              <a:rPr lang="en-US" altLang="zh-CN" sz="2400" dirty="0">
                <a:solidFill>
                  <a:srgbClr val="000000"/>
                </a:solidFill>
                <a:latin typeface="ZztexMono-Regular"/>
              </a:rPr>
              <a:t> x = </a:t>
            </a:r>
            <a:r>
              <a:rPr lang="en-US" altLang="zh-CN" sz="2400" b="1" dirty="0">
                <a:solidFill>
                  <a:srgbClr val="FF0000"/>
                </a:solidFill>
                <a:latin typeface="ZztexMono-Regular"/>
              </a:rPr>
              <a:t>15213</a:t>
            </a:r>
            <a:r>
              <a:rPr lang="en-US" altLang="zh-CN" sz="2400" dirty="0">
                <a:solidFill>
                  <a:srgbClr val="000000"/>
                </a:solidFill>
                <a:latin typeface="ZztexMono-Regular"/>
              </a:rPr>
              <a:t>;</a:t>
            </a:r>
          </a:p>
          <a:p>
            <a:r>
              <a:rPr lang="en-US" altLang="zh-CN" sz="2400" dirty="0">
                <a:solidFill>
                  <a:srgbClr val="00AEF0"/>
                </a:solidFill>
                <a:latin typeface="StoneSans"/>
              </a:rPr>
              <a:t>6</a:t>
            </a:r>
          </a:p>
          <a:p>
            <a:r>
              <a:rPr lang="en-US" altLang="zh-CN" sz="2400" dirty="0">
                <a:solidFill>
                  <a:srgbClr val="00AEF0"/>
                </a:solidFill>
                <a:latin typeface="StoneSans"/>
              </a:rPr>
              <a:t>7 </a:t>
            </a:r>
            <a:r>
              <a:rPr lang="en-US" altLang="zh-CN" sz="2400" dirty="0" err="1">
                <a:solidFill>
                  <a:srgbClr val="000000"/>
                </a:solidFill>
                <a:latin typeface="ZztexMono-Regular"/>
              </a:rPr>
              <a:t>int</a:t>
            </a:r>
            <a:r>
              <a:rPr lang="en-US" altLang="zh-CN" sz="2400" dirty="0">
                <a:solidFill>
                  <a:srgbClr val="000000"/>
                </a:solidFill>
                <a:latin typeface="ZztexMono-Regular"/>
              </a:rPr>
              <a:t> main()</a:t>
            </a:r>
          </a:p>
          <a:p>
            <a:r>
              <a:rPr lang="en-US" altLang="zh-CN" sz="2400" dirty="0">
                <a:solidFill>
                  <a:srgbClr val="00AEF0"/>
                </a:solidFill>
                <a:latin typeface="StoneSans"/>
              </a:rPr>
              <a:t>8 </a:t>
            </a:r>
            <a:r>
              <a:rPr lang="en-US" altLang="zh-CN" sz="2400" dirty="0">
                <a:solidFill>
                  <a:srgbClr val="000000"/>
                </a:solidFill>
                <a:latin typeface="ZztexMono-Regular"/>
              </a:rPr>
              <a:t>{</a:t>
            </a:r>
          </a:p>
          <a:p>
            <a:r>
              <a:rPr lang="en-US" altLang="zh-CN" sz="2400" dirty="0">
                <a:solidFill>
                  <a:srgbClr val="00AEF0"/>
                </a:solidFill>
                <a:latin typeface="StoneSans"/>
              </a:rPr>
              <a:t>9 </a:t>
            </a:r>
            <a:r>
              <a:rPr lang="en-US" altLang="zh-CN" sz="2400" dirty="0" smtClean="0">
                <a:solidFill>
                  <a:srgbClr val="00AEF0"/>
                </a:solidFill>
                <a:latin typeface="StoneSans"/>
              </a:rPr>
              <a:t>	</a:t>
            </a:r>
            <a:r>
              <a:rPr lang="en-US" altLang="zh-CN" sz="2400" dirty="0" smtClean="0">
                <a:solidFill>
                  <a:srgbClr val="000000"/>
                </a:solidFill>
                <a:latin typeface="ZztexMono-Regular"/>
              </a:rPr>
              <a:t>f</a:t>
            </a:r>
            <a:r>
              <a:rPr lang="en-US" altLang="zh-CN" sz="2400" dirty="0">
                <a:solidFill>
                  <a:srgbClr val="000000"/>
                </a:solidFill>
                <a:latin typeface="ZztexMono-Regular"/>
              </a:rPr>
              <a:t>();</a:t>
            </a:r>
          </a:p>
          <a:p>
            <a:r>
              <a:rPr lang="pt-BR" altLang="zh-CN" sz="2400" dirty="0">
                <a:solidFill>
                  <a:srgbClr val="00AEF0"/>
                </a:solidFill>
                <a:latin typeface="StoneSans"/>
              </a:rPr>
              <a:t>10 </a:t>
            </a:r>
            <a:r>
              <a:rPr lang="pt-BR" altLang="zh-CN" sz="2400" dirty="0" smtClean="0">
                <a:solidFill>
                  <a:srgbClr val="00AEF0"/>
                </a:solidFill>
                <a:latin typeface="StoneSans"/>
              </a:rPr>
              <a:t>	</a:t>
            </a:r>
            <a:r>
              <a:rPr lang="pt-BR" altLang="zh-CN" sz="2400" dirty="0" smtClean="0">
                <a:solidFill>
                  <a:srgbClr val="000000"/>
                </a:solidFill>
                <a:latin typeface="ZztexMono-Regular"/>
              </a:rPr>
              <a:t>printf</a:t>
            </a:r>
            <a:r>
              <a:rPr lang="pt-BR" altLang="zh-CN" sz="2400" dirty="0">
                <a:solidFill>
                  <a:srgbClr val="000000"/>
                </a:solidFill>
                <a:latin typeface="ZztexMono-Regular"/>
              </a:rPr>
              <a:t>("x = %d\n", x);</a:t>
            </a:r>
          </a:p>
          <a:p>
            <a:r>
              <a:rPr lang="en-US" altLang="zh-CN" sz="2400" dirty="0">
                <a:solidFill>
                  <a:srgbClr val="00AEF0"/>
                </a:solidFill>
                <a:latin typeface="StoneSans"/>
              </a:rPr>
              <a:t>11 </a:t>
            </a:r>
            <a:r>
              <a:rPr lang="en-US" altLang="zh-CN" sz="2400" dirty="0" smtClean="0">
                <a:solidFill>
                  <a:srgbClr val="00AEF0"/>
                </a:solidFill>
                <a:latin typeface="StoneSans"/>
              </a:rPr>
              <a:t>	</a:t>
            </a:r>
            <a:r>
              <a:rPr lang="en-US" altLang="zh-CN" sz="2400" dirty="0" smtClean="0">
                <a:solidFill>
                  <a:srgbClr val="000000"/>
                </a:solidFill>
                <a:latin typeface="ZztexMono-Regular"/>
              </a:rPr>
              <a:t>return </a:t>
            </a:r>
            <a:r>
              <a:rPr lang="en-US" altLang="zh-CN" sz="2400" dirty="0">
                <a:solidFill>
                  <a:srgbClr val="000000"/>
                </a:solidFill>
                <a:latin typeface="ZztexMono-Regular"/>
              </a:rPr>
              <a:t>0;</a:t>
            </a:r>
          </a:p>
          <a:p>
            <a:r>
              <a:rPr lang="en-US" altLang="zh-CN" sz="2400" dirty="0">
                <a:solidFill>
                  <a:srgbClr val="00AEF0"/>
                </a:solidFill>
                <a:latin typeface="StoneSans"/>
              </a:rPr>
              <a:t>12 </a:t>
            </a:r>
            <a:r>
              <a:rPr lang="en-US" altLang="zh-CN" sz="2400" dirty="0" smtClean="0">
                <a:solidFill>
                  <a:srgbClr val="000000"/>
                </a:solidFill>
                <a:latin typeface="ZztexMono-Regular"/>
              </a:rPr>
              <a:t>}</a:t>
            </a:r>
            <a:endParaRPr lang="en-US" altLang="zh-CN" sz="2400" dirty="0">
              <a:solidFill>
                <a:srgbClr val="000000"/>
              </a:solidFill>
              <a:latin typeface="ZztexMono-Regular"/>
            </a:endParaRPr>
          </a:p>
        </p:txBody>
      </p:sp>
      <p:sp>
        <p:nvSpPr>
          <p:cNvPr id="8" name="文本框 7"/>
          <p:cNvSpPr txBox="1"/>
          <p:nvPr/>
        </p:nvSpPr>
        <p:spPr>
          <a:xfrm>
            <a:off x="2828673" y="5929613"/>
            <a:ext cx="4772277" cy="523220"/>
          </a:xfrm>
          <a:prstGeom prst="rect">
            <a:avLst/>
          </a:prstGeom>
          <a:solidFill>
            <a:schemeClr val="accent6">
              <a:lumMod val="40000"/>
              <a:lumOff val="60000"/>
            </a:schemeClr>
          </a:solidFill>
        </p:spPr>
        <p:txBody>
          <a:bodyPr wrap="square" rtlCol="0">
            <a:spAutoFit/>
          </a:bodyPr>
          <a:lstStyle/>
          <a:p>
            <a:r>
              <a:rPr lang="zh-CN" altLang="en-US" sz="2800" dirty="0" smtClean="0"/>
              <a:t>输出的数值是？</a:t>
            </a:r>
            <a:endParaRPr lang="zh-CN" altLang="en-US" sz="2800" dirty="0"/>
          </a:p>
        </p:txBody>
      </p:sp>
      <p:sp>
        <p:nvSpPr>
          <p:cNvPr id="6" name="矩形 5"/>
          <p:cNvSpPr/>
          <p:nvPr/>
        </p:nvSpPr>
        <p:spPr>
          <a:xfrm>
            <a:off x="6804025" y="1428750"/>
            <a:ext cx="2962274" cy="2677656"/>
          </a:xfrm>
          <a:prstGeom prst="rect">
            <a:avLst/>
          </a:prstGeom>
          <a:solidFill>
            <a:schemeClr val="accent5">
              <a:lumMod val="40000"/>
              <a:lumOff val="60000"/>
            </a:schemeClr>
          </a:solidFill>
        </p:spPr>
        <p:txBody>
          <a:bodyPr wrap="square">
            <a:spAutoFit/>
          </a:bodyPr>
          <a:lstStyle/>
          <a:p>
            <a:r>
              <a:rPr lang="en-US" altLang="zh-CN" sz="2400" dirty="0" smtClean="0">
                <a:solidFill>
                  <a:srgbClr val="00AEF0"/>
                </a:solidFill>
                <a:latin typeface="StoneSans"/>
              </a:rPr>
              <a:t>1 </a:t>
            </a:r>
            <a:r>
              <a:rPr lang="en-US" altLang="zh-CN" sz="2400" dirty="0">
                <a:solidFill>
                  <a:srgbClr val="00AEF0"/>
                </a:solidFill>
                <a:latin typeface="ZztexMono-Regular"/>
              </a:rPr>
              <a:t>/* bar3.c */</a:t>
            </a:r>
          </a:p>
          <a:p>
            <a:r>
              <a:rPr lang="en-US" altLang="zh-CN" sz="2400" dirty="0">
                <a:solidFill>
                  <a:srgbClr val="00AEF0"/>
                </a:solidFill>
                <a:latin typeface="StoneSans"/>
              </a:rPr>
              <a:t>2 </a:t>
            </a:r>
            <a:r>
              <a:rPr lang="en-US" altLang="zh-CN" sz="2400" dirty="0" err="1">
                <a:solidFill>
                  <a:srgbClr val="000000"/>
                </a:solidFill>
                <a:latin typeface="ZztexMono-Regular"/>
              </a:rPr>
              <a:t>int</a:t>
            </a:r>
            <a:r>
              <a:rPr lang="en-US" altLang="zh-CN" sz="2400" dirty="0">
                <a:solidFill>
                  <a:srgbClr val="000000"/>
                </a:solidFill>
                <a:latin typeface="ZztexMono-Regular"/>
              </a:rPr>
              <a:t> x;</a:t>
            </a:r>
          </a:p>
          <a:p>
            <a:r>
              <a:rPr lang="en-US" altLang="zh-CN" sz="2400" dirty="0">
                <a:solidFill>
                  <a:srgbClr val="00AEF0"/>
                </a:solidFill>
                <a:latin typeface="StoneSans"/>
              </a:rPr>
              <a:t>3</a:t>
            </a:r>
          </a:p>
          <a:p>
            <a:r>
              <a:rPr lang="en-US" altLang="zh-CN" sz="2400" dirty="0">
                <a:solidFill>
                  <a:srgbClr val="00AEF0"/>
                </a:solidFill>
                <a:latin typeface="StoneSans"/>
              </a:rPr>
              <a:t>4 </a:t>
            </a:r>
            <a:r>
              <a:rPr lang="en-US" altLang="zh-CN" sz="2400" dirty="0">
                <a:solidFill>
                  <a:srgbClr val="000000"/>
                </a:solidFill>
                <a:latin typeface="ZztexMono-Regular"/>
              </a:rPr>
              <a:t>void f()</a:t>
            </a:r>
          </a:p>
          <a:p>
            <a:r>
              <a:rPr lang="en-US" altLang="zh-CN" sz="2400" dirty="0">
                <a:solidFill>
                  <a:srgbClr val="00AEF0"/>
                </a:solidFill>
                <a:latin typeface="StoneSans"/>
              </a:rPr>
              <a:t>5 </a:t>
            </a:r>
            <a:r>
              <a:rPr lang="en-US" altLang="zh-CN" sz="2400" dirty="0">
                <a:solidFill>
                  <a:srgbClr val="000000"/>
                </a:solidFill>
                <a:latin typeface="ZztexMono-Regular"/>
              </a:rPr>
              <a:t>{</a:t>
            </a:r>
          </a:p>
          <a:p>
            <a:r>
              <a:rPr lang="en-US" altLang="zh-CN" sz="2400" dirty="0">
                <a:solidFill>
                  <a:srgbClr val="00AEF0"/>
                </a:solidFill>
                <a:latin typeface="StoneSans"/>
              </a:rPr>
              <a:t>6 </a:t>
            </a:r>
            <a:r>
              <a:rPr lang="en-US" altLang="zh-CN" sz="2400" dirty="0" smtClean="0">
                <a:solidFill>
                  <a:srgbClr val="00AEF0"/>
                </a:solidFill>
                <a:latin typeface="StoneSans"/>
              </a:rPr>
              <a:t>	</a:t>
            </a:r>
            <a:r>
              <a:rPr lang="en-US" altLang="zh-CN" sz="2400" dirty="0" smtClean="0">
                <a:solidFill>
                  <a:srgbClr val="000000"/>
                </a:solidFill>
                <a:latin typeface="ZztexMono-Regular"/>
              </a:rPr>
              <a:t>x </a:t>
            </a:r>
            <a:r>
              <a:rPr lang="en-US" altLang="zh-CN" sz="2400" dirty="0">
                <a:solidFill>
                  <a:srgbClr val="000000"/>
                </a:solidFill>
                <a:latin typeface="ZztexMono-Regular"/>
              </a:rPr>
              <a:t>= </a:t>
            </a:r>
            <a:r>
              <a:rPr lang="en-US" altLang="zh-CN" sz="2400" b="1" dirty="0">
                <a:solidFill>
                  <a:srgbClr val="FF0000"/>
                </a:solidFill>
                <a:latin typeface="ZztexMono-Regular"/>
              </a:rPr>
              <a:t>15212</a:t>
            </a:r>
            <a:r>
              <a:rPr lang="en-US" altLang="zh-CN" sz="2400" dirty="0" smtClean="0">
                <a:solidFill>
                  <a:srgbClr val="000000"/>
                </a:solidFill>
                <a:latin typeface="ZztexMono-Regular"/>
              </a:rPr>
              <a:t>;</a:t>
            </a:r>
          </a:p>
          <a:p>
            <a:r>
              <a:rPr lang="en-US" altLang="zh-CN" sz="2400" dirty="0">
                <a:solidFill>
                  <a:srgbClr val="00AEF0"/>
                </a:solidFill>
                <a:latin typeface="StoneSans"/>
              </a:rPr>
              <a:t>7</a:t>
            </a:r>
            <a:r>
              <a:rPr lang="en-US" altLang="zh-CN" sz="2400" dirty="0"/>
              <a:t> }</a:t>
            </a:r>
            <a:endParaRPr lang="zh-CN" altLang="en-US" sz="2400" dirty="0"/>
          </a:p>
        </p:txBody>
      </p:sp>
      <p:sp>
        <p:nvSpPr>
          <p:cNvPr id="3" name="线形标注 3 2"/>
          <p:cNvSpPr/>
          <p:nvPr/>
        </p:nvSpPr>
        <p:spPr>
          <a:xfrm>
            <a:off x="6804025" y="4486275"/>
            <a:ext cx="2587625" cy="1027590"/>
          </a:xfrm>
          <a:prstGeom prst="borderCallout3">
            <a:avLst>
              <a:gd name="adj1" fmla="val 18750"/>
              <a:gd name="adj2" fmla="val -8333"/>
              <a:gd name="adj3" fmla="val 18750"/>
              <a:gd name="adj4" fmla="val -16667"/>
              <a:gd name="adj5" fmla="val -82604"/>
              <a:gd name="adj6" fmla="val -47587"/>
              <a:gd name="adj7" fmla="val -89107"/>
              <a:gd name="adj8" fmla="val -15041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m</a:t>
            </a:r>
            <a:r>
              <a:rPr lang="en-US" altLang="zh-CN" sz="2400" dirty="0" smtClean="0"/>
              <a:t>ain</a:t>
            </a:r>
            <a:r>
              <a:rPr lang="zh-CN" altLang="en-US" sz="2400" dirty="0" smtClean="0"/>
              <a:t>函数的程序员可能不知道</a:t>
            </a:r>
            <a:endParaRPr lang="zh-CN" altLang="en-US" sz="2400" dirty="0"/>
          </a:p>
        </p:txBody>
      </p:sp>
    </p:spTree>
    <p:extLst>
      <p:ext uri="{BB962C8B-B14F-4D97-AF65-F5344CB8AC3E}">
        <p14:creationId xmlns:p14="http://schemas.microsoft.com/office/powerpoint/2010/main" val="1758032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26</a:t>
            </a:fld>
            <a:endParaRPr lang="zh-CN" altLang="en-US"/>
          </a:p>
        </p:txBody>
      </p:sp>
      <p:sp>
        <p:nvSpPr>
          <p:cNvPr id="3" name="文本框 2"/>
          <p:cNvSpPr txBox="1"/>
          <p:nvPr/>
        </p:nvSpPr>
        <p:spPr>
          <a:xfrm>
            <a:off x="438150" y="414873"/>
            <a:ext cx="6591300" cy="461665"/>
          </a:xfrm>
          <a:prstGeom prst="rect">
            <a:avLst/>
          </a:prstGeom>
          <a:noFill/>
        </p:spPr>
        <p:txBody>
          <a:bodyPr wrap="square" rtlCol="0">
            <a:spAutoFit/>
          </a:bodyPr>
          <a:lstStyle/>
          <a:p>
            <a:r>
              <a:rPr lang="zh-CN" altLang="en-US" sz="2400" dirty="0" smtClean="0"/>
              <a:t>多重定义</a:t>
            </a:r>
            <a:r>
              <a:rPr lang="zh-CN" altLang="en-US" sz="2400" dirty="0"/>
              <a:t>的</a:t>
            </a:r>
            <a:r>
              <a:rPr lang="zh-CN" altLang="en-US" sz="2400" dirty="0" smtClean="0"/>
              <a:t>弱符号会造成一些不易察觉的问题</a:t>
            </a:r>
            <a:endParaRPr lang="zh-CN" altLang="en-US" sz="2400" dirty="0"/>
          </a:p>
        </p:txBody>
      </p:sp>
      <p:sp>
        <p:nvSpPr>
          <p:cNvPr id="6" name="矩形 5"/>
          <p:cNvSpPr/>
          <p:nvPr/>
        </p:nvSpPr>
        <p:spPr>
          <a:xfrm>
            <a:off x="492894" y="876538"/>
            <a:ext cx="6734676" cy="4893647"/>
          </a:xfrm>
          <a:prstGeom prst="rect">
            <a:avLst/>
          </a:prstGeom>
        </p:spPr>
        <p:txBody>
          <a:bodyPr wrap="square">
            <a:spAutoFit/>
          </a:bodyPr>
          <a:lstStyle/>
          <a:p>
            <a:r>
              <a:rPr lang="en-US" altLang="zh-CN" sz="2400" dirty="0">
                <a:solidFill>
                  <a:srgbClr val="00AEF0"/>
                </a:solidFill>
                <a:latin typeface="StoneSans"/>
              </a:rPr>
              <a:t>1 </a:t>
            </a:r>
            <a:r>
              <a:rPr lang="en-US" altLang="zh-CN" sz="2400" dirty="0">
                <a:solidFill>
                  <a:srgbClr val="00AEF0"/>
                </a:solidFill>
                <a:latin typeface="ZztexMono-Regular"/>
              </a:rPr>
              <a:t>/* foo5.c */</a:t>
            </a:r>
          </a:p>
          <a:p>
            <a:r>
              <a:rPr lang="en-US" altLang="zh-CN" sz="2400" dirty="0">
                <a:solidFill>
                  <a:srgbClr val="00AEF0"/>
                </a:solidFill>
                <a:latin typeface="StoneSans"/>
              </a:rPr>
              <a:t>2 </a:t>
            </a:r>
            <a:r>
              <a:rPr lang="en-US" altLang="zh-CN" sz="2400" dirty="0">
                <a:solidFill>
                  <a:srgbClr val="000000"/>
                </a:solidFill>
                <a:latin typeface="ZztexMono-Regular"/>
              </a:rPr>
              <a:t>#include &lt;</a:t>
            </a:r>
            <a:r>
              <a:rPr lang="en-US" altLang="zh-CN" sz="2400" dirty="0" err="1">
                <a:solidFill>
                  <a:srgbClr val="000000"/>
                </a:solidFill>
                <a:latin typeface="ZztexMono-Regular"/>
              </a:rPr>
              <a:t>stdio.h</a:t>
            </a:r>
            <a:r>
              <a:rPr lang="en-US" altLang="zh-CN" sz="2400" dirty="0">
                <a:solidFill>
                  <a:srgbClr val="000000"/>
                </a:solidFill>
                <a:latin typeface="ZztexMono-Regular"/>
              </a:rPr>
              <a:t>&gt;</a:t>
            </a:r>
          </a:p>
          <a:p>
            <a:r>
              <a:rPr lang="en-US" altLang="zh-CN" sz="2400" dirty="0">
                <a:solidFill>
                  <a:srgbClr val="00AEF0"/>
                </a:solidFill>
                <a:latin typeface="StoneSans"/>
              </a:rPr>
              <a:t>3 </a:t>
            </a:r>
            <a:r>
              <a:rPr lang="en-US" altLang="zh-CN" sz="2400" dirty="0">
                <a:solidFill>
                  <a:srgbClr val="000000"/>
                </a:solidFill>
                <a:latin typeface="ZztexMono-Regular"/>
              </a:rPr>
              <a:t>void f(void);</a:t>
            </a:r>
          </a:p>
          <a:p>
            <a:r>
              <a:rPr lang="en-US" altLang="zh-CN" sz="2400" dirty="0">
                <a:solidFill>
                  <a:srgbClr val="00AEF0"/>
                </a:solidFill>
                <a:latin typeface="StoneSans"/>
              </a:rPr>
              <a:t>4</a:t>
            </a:r>
          </a:p>
          <a:p>
            <a:r>
              <a:rPr lang="en-US" altLang="zh-CN" sz="2400" dirty="0">
                <a:solidFill>
                  <a:srgbClr val="00AEF0"/>
                </a:solidFill>
                <a:latin typeface="StoneSans"/>
              </a:rPr>
              <a:t>5 </a:t>
            </a:r>
            <a:r>
              <a:rPr lang="en-US" altLang="zh-CN" sz="2400" dirty="0" err="1">
                <a:solidFill>
                  <a:srgbClr val="000000"/>
                </a:solidFill>
                <a:latin typeface="ZztexMono-Regular"/>
              </a:rPr>
              <a:t>int</a:t>
            </a:r>
            <a:r>
              <a:rPr lang="en-US" altLang="zh-CN" sz="2400" dirty="0">
                <a:solidFill>
                  <a:srgbClr val="000000"/>
                </a:solidFill>
                <a:latin typeface="ZztexMono-Regular"/>
              </a:rPr>
              <a:t> x = 15213;</a:t>
            </a:r>
          </a:p>
          <a:p>
            <a:r>
              <a:rPr lang="en-US" altLang="zh-CN" sz="2400" dirty="0">
                <a:solidFill>
                  <a:srgbClr val="00AEF0"/>
                </a:solidFill>
                <a:latin typeface="StoneSans"/>
              </a:rPr>
              <a:t>6 </a:t>
            </a:r>
            <a:r>
              <a:rPr lang="en-US" altLang="zh-CN" sz="2400" dirty="0" err="1">
                <a:solidFill>
                  <a:srgbClr val="000000"/>
                </a:solidFill>
                <a:latin typeface="ZztexMono-Regular"/>
              </a:rPr>
              <a:t>int</a:t>
            </a:r>
            <a:r>
              <a:rPr lang="en-US" altLang="zh-CN" sz="2400" dirty="0">
                <a:solidFill>
                  <a:srgbClr val="000000"/>
                </a:solidFill>
                <a:latin typeface="ZztexMono-Regular"/>
              </a:rPr>
              <a:t> y = 15212;</a:t>
            </a:r>
          </a:p>
          <a:p>
            <a:r>
              <a:rPr lang="en-US" altLang="zh-CN" sz="2400" dirty="0">
                <a:solidFill>
                  <a:srgbClr val="00AEF0"/>
                </a:solidFill>
                <a:latin typeface="StoneSans"/>
              </a:rPr>
              <a:t>7</a:t>
            </a:r>
          </a:p>
          <a:p>
            <a:r>
              <a:rPr lang="en-US" altLang="zh-CN" sz="2400" dirty="0">
                <a:solidFill>
                  <a:srgbClr val="00AEF0"/>
                </a:solidFill>
                <a:latin typeface="StoneSans"/>
              </a:rPr>
              <a:t>8 </a:t>
            </a:r>
            <a:r>
              <a:rPr lang="en-US" altLang="zh-CN" sz="2400" dirty="0" err="1">
                <a:solidFill>
                  <a:srgbClr val="000000"/>
                </a:solidFill>
                <a:latin typeface="ZztexMono-Regular"/>
              </a:rPr>
              <a:t>int</a:t>
            </a:r>
            <a:r>
              <a:rPr lang="en-US" altLang="zh-CN" sz="2400" dirty="0">
                <a:solidFill>
                  <a:srgbClr val="000000"/>
                </a:solidFill>
                <a:latin typeface="ZztexMono-Regular"/>
              </a:rPr>
              <a:t> main()</a:t>
            </a:r>
          </a:p>
          <a:p>
            <a:r>
              <a:rPr lang="en-US" altLang="zh-CN" sz="2400" dirty="0">
                <a:solidFill>
                  <a:srgbClr val="00AEF0"/>
                </a:solidFill>
                <a:latin typeface="StoneSans"/>
              </a:rPr>
              <a:t>9 </a:t>
            </a:r>
            <a:r>
              <a:rPr lang="en-US" altLang="zh-CN" sz="2400" dirty="0">
                <a:solidFill>
                  <a:srgbClr val="000000"/>
                </a:solidFill>
                <a:latin typeface="ZztexMono-Regular"/>
              </a:rPr>
              <a:t>{</a:t>
            </a:r>
          </a:p>
          <a:p>
            <a:r>
              <a:rPr lang="en-US" altLang="zh-CN" sz="2400" dirty="0">
                <a:solidFill>
                  <a:srgbClr val="00AEF0"/>
                </a:solidFill>
                <a:latin typeface="StoneSans"/>
              </a:rPr>
              <a:t>10 </a:t>
            </a:r>
            <a:r>
              <a:rPr lang="en-US" altLang="zh-CN" sz="2400" dirty="0" smtClean="0">
                <a:solidFill>
                  <a:srgbClr val="00AEF0"/>
                </a:solidFill>
                <a:latin typeface="StoneSans"/>
              </a:rPr>
              <a:t>	</a:t>
            </a:r>
            <a:r>
              <a:rPr lang="en-US" altLang="zh-CN" sz="2400" dirty="0" smtClean="0">
                <a:solidFill>
                  <a:srgbClr val="000000"/>
                </a:solidFill>
                <a:latin typeface="ZztexMono-Regular"/>
              </a:rPr>
              <a:t>f</a:t>
            </a:r>
            <a:r>
              <a:rPr lang="en-US" altLang="zh-CN" sz="2400" dirty="0">
                <a:solidFill>
                  <a:srgbClr val="000000"/>
                </a:solidFill>
                <a:latin typeface="ZztexMono-Regular"/>
              </a:rPr>
              <a:t>();</a:t>
            </a:r>
          </a:p>
          <a:p>
            <a:r>
              <a:rPr lang="en-US" altLang="zh-CN" sz="2400" dirty="0">
                <a:solidFill>
                  <a:srgbClr val="00AEF0"/>
                </a:solidFill>
                <a:latin typeface="StoneSans"/>
              </a:rPr>
              <a:t>11 </a:t>
            </a:r>
            <a:r>
              <a:rPr lang="en-US" altLang="zh-CN" sz="2400" dirty="0" smtClean="0">
                <a:solidFill>
                  <a:srgbClr val="00AEF0"/>
                </a:solidFill>
                <a:latin typeface="StoneSans"/>
              </a:rPr>
              <a:t>	</a:t>
            </a:r>
            <a:r>
              <a:rPr lang="en-US" altLang="zh-CN" sz="2400" dirty="0" err="1" smtClean="0">
                <a:solidFill>
                  <a:srgbClr val="000000"/>
                </a:solidFill>
                <a:latin typeface="ZztexMono-Regular"/>
              </a:rPr>
              <a:t>printf</a:t>
            </a:r>
            <a:r>
              <a:rPr lang="en-US" altLang="zh-CN" sz="2400" dirty="0">
                <a:solidFill>
                  <a:srgbClr val="000000"/>
                </a:solidFill>
                <a:latin typeface="ZztexMono-Regular"/>
              </a:rPr>
              <a:t>("x = 0x%x y = 0x%x \n</a:t>
            </a:r>
            <a:r>
              <a:rPr lang="en-US" altLang="zh-CN" sz="2400" dirty="0" smtClean="0">
                <a:solidFill>
                  <a:srgbClr val="000000"/>
                </a:solidFill>
                <a:latin typeface="ZztexMono-Regular"/>
              </a:rPr>
              <a:t>", x</a:t>
            </a:r>
            <a:r>
              <a:rPr lang="en-US" altLang="zh-CN" sz="2400" dirty="0">
                <a:solidFill>
                  <a:srgbClr val="000000"/>
                </a:solidFill>
                <a:latin typeface="ZztexMono-Regular"/>
              </a:rPr>
              <a:t>, y);</a:t>
            </a:r>
          </a:p>
          <a:p>
            <a:r>
              <a:rPr lang="en-US" altLang="zh-CN" sz="2400" dirty="0" smtClean="0">
                <a:solidFill>
                  <a:srgbClr val="00AEF0"/>
                </a:solidFill>
                <a:latin typeface="StoneSans"/>
              </a:rPr>
              <a:t>12 	</a:t>
            </a:r>
            <a:r>
              <a:rPr lang="en-US" altLang="zh-CN" sz="2400" dirty="0" smtClean="0">
                <a:solidFill>
                  <a:srgbClr val="000000"/>
                </a:solidFill>
                <a:latin typeface="ZztexMono-Regular"/>
              </a:rPr>
              <a:t>return </a:t>
            </a:r>
            <a:r>
              <a:rPr lang="en-US" altLang="zh-CN" sz="2400" dirty="0">
                <a:solidFill>
                  <a:srgbClr val="000000"/>
                </a:solidFill>
                <a:latin typeface="ZztexMono-Regular"/>
              </a:rPr>
              <a:t>0;</a:t>
            </a:r>
          </a:p>
          <a:p>
            <a:r>
              <a:rPr lang="en-US" altLang="zh-CN" sz="2400" dirty="0" smtClean="0">
                <a:solidFill>
                  <a:srgbClr val="00AEF0"/>
                </a:solidFill>
                <a:latin typeface="StoneSans"/>
              </a:rPr>
              <a:t>13 </a:t>
            </a:r>
            <a:r>
              <a:rPr lang="en-US" altLang="zh-CN" sz="2400" dirty="0">
                <a:solidFill>
                  <a:srgbClr val="000000"/>
                </a:solidFill>
                <a:latin typeface="ZztexMono-Regular"/>
              </a:rPr>
              <a:t>}</a:t>
            </a:r>
            <a:endParaRPr lang="zh-CN" altLang="en-US" sz="2400" dirty="0"/>
          </a:p>
        </p:txBody>
      </p:sp>
      <p:sp>
        <p:nvSpPr>
          <p:cNvPr id="7" name="矩形 6"/>
          <p:cNvSpPr/>
          <p:nvPr/>
        </p:nvSpPr>
        <p:spPr>
          <a:xfrm>
            <a:off x="7410450" y="1161485"/>
            <a:ext cx="3055620" cy="3046988"/>
          </a:xfrm>
          <a:prstGeom prst="rect">
            <a:avLst/>
          </a:prstGeom>
        </p:spPr>
        <p:txBody>
          <a:bodyPr wrap="square">
            <a:spAutoFit/>
          </a:bodyPr>
          <a:lstStyle/>
          <a:p>
            <a:r>
              <a:rPr lang="en-US" altLang="zh-CN" sz="2400" dirty="0">
                <a:solidFill>
                  <a:srgbClr val="00AEF0"/>
                </a:solidFill>
                <a:latin typeface="StoneSans"/>
              </a:rPr>
              <a:t>1 </a:t>
            </a:r>
            <a:r>
              <a:rPr lang="en-US" altLang="zh-CN" sz="2400" dirty="0">
                <a:solidFill>
                  <a:srgbClr val="00AEF0"/>
                </a:solidFill>
                <a:latin typeface="ZztexMono-Regular"/>
              </a:rPr>
              <a:t>/* bar5.c </a:t>
            </a:r>
            <a:r>
              <a:rPr lang="en-US" altLang="zh-CN" sz="2400" dirty="0" smtClean="0">
                <a:solidFill>
                  <a:srgbClr val="00AEF0"/>
                </a:solidFill>
                <a:latin typeface="ZztexMono-Regular"/>
              </a:rPr>
              <a:t>*/</a:t>
            </a:r>
          </a:p>
          <a:p>
            <a:endParaRPr lang="en-US" altLang="zh-CN" sz="2400" dirty="0">
              <a:solidFill>
                <a:srgbClr val="00AEF0"/>
              </a:solidFill>
              <a:latin typeface="ZztexMono-Regular"/>
            </a:endParaRPr>
          </a:p>
          <a:p>
            <a:r>
              <a:rPr lang="en-US" altLang="zh-CN" sz="2400" dirty="0">
                <a:solidFill>
                  <a:srgbClr val="00AEF0"/>
                </a:solidFill>
                <a:latin typeface="StoneSans"/>
              </a:rPr>
              <a:t>2 </a:t>
            </a:r>
            <a:r>
              <a:rPr lang="en-US" altLang="zh-CN" sz="2400" dirty="0">
                <a:solidFill>
                  <a:srgbClr val="000000"/>
                </a:solidFill>
                <a:latin typeface="ZztexMono-Regular"/>
              </a:rPr>
              <a:t>double x;</a:t>
            </a:r>
          </a:p>
          <a:p>
            <a:r>
              <a:rPr lang="en-US" altLang="zh-CN" sz="2400" dirty="0">
                <a:solidFill>
                  <a:srgbClr val="00AEF0"/>
                </a:solidFill>
                <a:latin typeface="StoneSans"/>
              </a:rPr>
              <a:t>3</a:t>
            </a:r>
          </a:p>
          <a:p>
            <a:r>
              <a:rPr lang="en-US" altLang="zh-CN" sz="2400" dirty="0">
                <a:solidFill>
                  <a:srgbClr val="00AEF0"/>
                </a:solidFill>
                <a:latin typeface="StoneSans"/>
              </a:rPr>
              <a:t>4 </a:t>
            </a:r>
            <a:r>
              <a:rPr lang="en-US" altLang="zh-CN" sz="2400" dirty="0">
                <a:solidFill>
                  <a:srgbClr val="000000"/>
                </a:solidFill>
                <a:latin typeface="ZztexMono-Regular"/>
              </a:rPr>
              <a:t>void f()</a:t>
            </a:r>
          </a:p>
          <a:p>
            <a:r>
              <a:rPr lang="en-US" altLang="zh-CN" sz="2400" dirty="0">
                <a:solidFill>
                  <a:srgbClr val="00AEF0"/>
                </a:solidFill>
                <a:latin typeface="StoneSans"/>
              </a:rPr>
              <a:t>5 </a:t>
            </a:r>
            <a:r>
              <a:rPr lang="en-US" altLang="zh-CN" sz="2400" dirty="0">
                <a:solidFill>
                  <a:srgbClr val="000000"/>
                </a:solidFill>
                <a:latin typeface="ZztexMono-Regular"/>
              </a:rPr>
              <a:t>{</a:t>
            </a:r>
          </a:p>
          <a:p>
            <a:r>
              <a:rPr lang="en-US" altLang="zh-CN" sz="2400" dirty="0">
                <a:solidFill>
                  <a:srgbClr val="00AEF0"/>
                </a:solidFill>
                <a:latin typeface="StoneSans"/>
              </a:rPr>
              <a:t>6 </a:t>
            </a:r>
            <a:r>
              <a:rPr lang="en-US" altLang="zh-CN" sz="2400" dirty="0">
                <a:solidFill>
                  <a:srgbClr val="000000"/>
                </a:solidFill>
                <a:latin typeface="ZztexMono-Regular"/>
              </a:rPr>
              <a:t>x = -0.0;</a:t>
            </a:r>
          </a:p>
          <a:p>
            <a:r>
              <a:rPr lang="en-US" altLang="zh-CN" sz="2400" dirty="0">
                <a:solidFill>
                  <a:srgbClr val="00AEF0"/>
                </a:solidFill>
                <a:latin typeface="StoneSans"/>
              </a:rPr>
              <a:t>7 </a:t>
            </a:r>
            <a:r>
              <a:rPr lang="en-US" altLang="zh-CN" sz="2400" dirty="0">
                <a:solidFill>
                  <a:srgbClr val="000000"/>
                </a:solidFill>
                <a:latin typeface="ZztexMono-Regular"/>
              </a:rPr>
              <a:t>}</a:t>
            </a:r>
            <a:endParaRPr lang="zh-CN" altLang="en-US" sz="2400" dirty="0"/>
          </a:p>
        </p:txBody>
      </p:sp>
      <p:sp>
        <p:nvSpPr>
          <p:cNvPr id="8" name="矩形 7"/>
          <p:cNvSpPr/>
          <p:nvPr/>
        </p:nvSpPr>
        <p:spPr>
          <a:xfrm>
            <a:off x="1577340" y="5433060"/>
            <a:ext cx="6096000" cy="1200329"/>
          </a:xfrm>
          <a:prstGeom prst="rect">
            <a:avLst/>
          </a:prstGeom>
          <a:solidFill>
            <a:schemeClr val="bg1">
              <a:lumMod val="85000"/>
            </a:schemeClr>
          </a:solidFill>
        </p:spPr>
        <p:txBody>
          <a:bodyPr>
            <a:spAutoFit/>
          </a:bodyPr>
          <a:lstStyle/>
          <a:p>
            <a:r>
              <a:rPr lang="en-US" altLang="zh-CN" sz="2400" dirty="0" err="1">
                <a:latin typeface="ZztexMono-Regular"/>
              </a:rPr>
              <a:t>linux</a:t>
            </a:r>
            <a:r>
              <a:rPr lang="en-US" altLang="zh-CN" sz="2400" dirty="0">
                <a:latin typeface="ZztexMono-Regular"/>
              </a:rPr>
              <a:t>&gt; </a:t>
            </a:r>
            <a:r>
              <a:rPr lang="en-US" altLang="zh-CN" sz="2400" i="1" dirty="0" err="1">
                <a:latin typeface="ZztexMono-Italic"/>
              </a:rPr>
              <a:t>gcc</a:t>
            </a:r>
            <a:r>
              <a:rPr lang="en-US" altLang="zh-CN" sz="2400" i="1" dirty="0">
                <a:latin typeface="ZztexMono-Italic"/>
              </a:rPr>
              <a:t> -o foobar5 foo5.c bar5.c</a:t>
            </a:r>
          </a:p>
          <a:p>
            <a:r>
              <a:rPr lang="en-US" altLang="zh-CN" sz="2400" dirty="0" err="1">
                <a:latin typeface="ZztexMono-Regular"/>
              </a:rPr>
              <a:t>linux</a:t>
            </a:r>
            <a:r>
              <a:rPr lang="en-US" altLang="zh-CN" sz="2400" dirty="0">
                <a:latin typeface="ZztexMono-Regular"/>
              </a:rPr>
              <a:t>&gt; </a:t>
            </a:r>
            <a:r>
              <a:rPr lang="en-US" altLang="zh-CN" sz="2400" i="1" dirty="0">
                <a:latin typeface="ZztexMono-Italic"/>
              </a:rPr>
              <a:t>./foobar5</a:t>
            </a:r>
          </a:p>
          <a:p>
            <a:r>
              <a:rPr lang="en-US" altLang="zh-CN" sz="2400" dirty="0">
                <a:latin typeface="ZztexMono-Regular"/>
              </a:rPr>
              <a:t>x = 0x0 y = 0x80000000</a:t>
            </a:r>
            <a:endParaRPr lang="zh-CN" altLang="en-US" sz="2400" dirty="0"/>
          </a:p>
        </p:txBody>
      </p:sp>
      <p:sp>
        <p:nvSpPr>
          <p:cNvPr id="9" name="椭圆 8"/>
          <p:cNvSpPr/>
          <p:nvPr/>
        </p:nvSpPr>
        <p:spPr>
          <a:xfrm>
            <a:off x="7673340" y="1771621"/>
            <a:ext cx="1544955" cy="64210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 name="椭圆 9"/>
          <p:cNvSpPr/>
          <p:nvPr/>
        </p:nvSpPr>
        <p:spPr>
          <a:xfrm>
            <a:off x="638174" y="2284316"/>
            <a:ext cx="2607945" cy="103923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 name="任意多边形 10"/>
          <p:cNvSpPr/>
          <p:nvPr/>
        </p:nvSpPr>
        <p:spPr>
          <a:xfrm flipV="1">
            <a:off x="3429000" y="2114550"/>
            <a:ext cx="3981450" cy="762000"/>
          </a:xfrm>
          <a:custGeom>
            <a:avLst/>
            <a:gdLst>
              <a:gd name="connsiteX0" fmla="*/ 2708910 w 2708910"/>
              <a:gd name="connsiteY0" fmla="*/ 171450 h 171450"/>
              <a:gd name="connsiteX1" fmla="*/ 0 w 2708910"/>
              <a:gd name="connsiteY1" fmla="*/ 0 h 171450"/>
            </a:gdLst>
            <a:ahLst/>
            <a:cxnLst>
              <a:cxn ang="0">
                <a:pos x="connsiteX0" y="connsiteY0"/>
              </a:cxn>
              <a:cxn ang="0">
                <a:pos x="connsiteX1" y="connsiteY1"/>
              </a:cxn>
            </a:cxnLst>
            <a:rect l="l" t="t" r="r" b="b"/>
            <a:pathLst>
              <a:path w="2708910" h="171450">
                <a:moveTo>
                  <a:pt x="2708910" y="171450"/>
                </a:moveTo>
                <a:lnTo>
                  <a:pt x="0" y="0"/>
                </a:ln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文本框 11"/>
          <p:cNvSpPr txBox="1"/>
          <p:nvPr/>
        </p:nvSpPr>
        <p:spPr>
          <a:xfrm rot="20982055">
            <a:off x="4427185" y="2588018"/>
            <a:ext cx="2453640" cy="830997"/>
          </a:xfrm>
          <a:prstGeom prst="rect">
            <a:avLst/>
          </a:prstGeom>
          <a:noFill/>
        </p:spPr>
        <p:txBody>
          <a:bodyPr wrap="square" rtlCol="0">
            <a:spAutoFit/>
          </a:bodyPr>
          <a:lstStyle/>
          <a:p>
            <a:r>
              <a:rPr lang="zh-CN" altLang="en-US" sz="2400" dirty="0" smtClean="0"/>
              <a:t>覆盖了</a:t>
            </a:r>
            <a:r>
              <a:rPr lang="en-US" altLang="zh-CN" sz="2400" dirty="0" smtClean="0"/>
              <a:t>x</a:t>
            </a:r>
            <a:r>
              <a:rPr lang="zh-CN" altLang="en-US" sz="2400" dirty="0" smtClean="0"/>
              <a:t>，</a:t>
            </a:r>
            <a:r>
              <a:rPr lang="en-US" altLang="zh-CN" sz="2400" dirty="0" smtClean="0"/>
              <a:t>y</a:t>
            </a:r>
            <a:r>
              <a:rPr lang="zh-CN" altLang="en-US" sz="2400" dirty="0" smtClean="0"/>
              <a:t>两个变量</a:t>
            </a:r>
            <a:endParaRPr lang="zh-CN" altLang="en-US" sz="2400" dirty="0"/>
          </a:p>
        </p:txBody>
      </p:sp>
      <p:sp>
        <p:nvSpPr>
          <p:cNvPr id="13" name="文本框 12"/>
          <p:cNvSpPr txBox="1"/>
          <p:nvPr/>
        </p:nvSpPr>
        <p:spPr>
          <a:xfrm>
            <a:off x="7835264" y="4709160"/>
            <a:ext cx="3918585" cy="1938992"/>
          </a:xfrm>
          <a:prstGeom prst="rect">
            <a:avLst/>
          </a:prstGeom>
          <a:solidFill>
            <a:schemeClr val="accent6">
              <a:lumMod val="60000"/>
              <a:lumOff val="40000"/>
            </a:schemeClr>
          </a:solidFill>
        </p:spPr>
        <p:txBody>
          <a:bodyPr wrap="square" rtlCol="0">
            <a:spAutoFit/>
          </a:bodyPr>
          <a:lstStyle/>
          <a:p>
            <a:r>
              <a:rPr lang="zh-CN" altLang="en-US" sz="2400" dirty="0" smtClean="0"/>
              <a:t>使用</a:t>
            </a:r>
            <a:r>
              <a:rPr lang="en-US" altLang="zh-CN" sz="2400" b="1" dirty="0" err="1" smtClean="0">
                <a:solidFill>
                  <a:srgbClr val="FF0000"/>
                </a:solidFill>
              </a:rPr>
              <a:t>gcc</a:t>
            </a:r>
            <a:r>
              <a:rPr lang="zh-CN" altLang="en-US" sz="2400" b="1" dirty="0" smtClean="0">
                <a:solidFill>
                  <a:srgbClr val="FF0000"/>
                </a:solidFill>
              </a:rPr>
              <a:t> </a:t>
            </a:r>
            <a:r>
              <a:rPr lang="en-US" altLang="zh-CN" sz="2400" b="1" dirty="0" smtClean="0">
                <a:solidFill>
                  <a:srgbClr val="FF0000"/>
                </a:solidFill>
              </a:rPr>
              <a:t>–</a:t>
            </a:r>
            <a:r>
              <a:rPr lang="en-US" altLang="zh-CN" sz="2400" b="1" dirty="0" err="1" smtClean="0">
                <a:solidFill>
                  <a:srgbClr val="FF0000"/>
                </a:solidFill>
              </a:rPr>
              <a:t>fno</a:t>
            </a:r>
            <a:r>
              <a:rPr lang="en-US" altLang="zh-CN" sz="2400" b="1" dirty="0" smtClean="0">
                <a:solidFill>
                  <a:srgbClr val="FF0000"/>
                </a:solidFill>
              </a:rPr>
              <a:t>-common</a:t>
            </a:r>
            <a:r>
              <a:rPr lang="zh-CN" altLang="en-US" sz="2400" dirty="0" smtClean="0"/>
              <a:t>选项时可以提示这种多重符号定义的错误</a:t>
            </a:r>
            <a:endParaRPr lang="en-US" altLang="zh-CN" sz="2400" dirty="0" smtClean="0"/>
          </a:p>
          <a:p>
            <a:r>
              <a:rPr lang="en-US" altLang="zh-CN" sz="2400" dirty="0"/>
              <a:t> </a:t>
            </a:r>
            <a:r>
              <a:rPr lang="en-US" altLang="zh-CN" sz="2400" dirty="0" smtClean="0"/>
              <a:t>       </a:t>
            </a:r>
            <a:r>
              <a:rPr lang="en-US" altLang="zh-CN" sz="2400" dirty="0" err="1" smtClean="0"/>
              <a:t>gcc</a:t>
            </a:r>
            <a:r>
              <a:rPr lang="en-US" altLang="zh-CN" sz="2400" dirty="0" smtClean="0"/>
              <a:t> –</a:t>
            </a:r>
            <a:r>
              <a:rPr lang="en-US" altLang="zh-CN" sz="2400" dirty="0" err="1" smtClean="0"/>
              <a:t>Werror</a:t>
            </a:r>
            <a:endParaRPr lang="en-US" altLang="zh-CN" sz="2400" dirty="0" smtClean="0"/>
          </a:p>
          <a:p>
            <a:r>
              <a:rPr lang="en-US" altLang="zh-CN" sz="2400" dirty="0"/>
              <a:t> </a:t>
            </a:r>
            <a:r>
              <a:rPr lang="en-US" altLang="zh-CN" sz="2400" dirty="0" smtClean="0"/>
              <a:t>      </a:t>
            </a:r>
            <a:r>
              <a:rPr lang="zh-CN" altLang="en-US" sz="2400" dirty="0" smtClean="0"/>
              <a:t>所有警告都变为错误</a:t>
            </a:r>
            <a:endParaRPr lang="zh-CN" altLang="en-US" sz="2400" dirty="0"/>
          </a:p>
        </p:txBody>
      </p:sp>
    </p:spTree>
    <p:extLst>
      <p:ext uri="{BB962C8B-B14F-4D97-AF65-F5344CB8AC3E}">
        <p14:creationId xmlns:p14="http://schemas.microsoft.com/office/powerpoint/2010/main" val="253831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6146" name="Title 1"/>
          <p:cNvSpPr>
            <a:spLocks noGrp="1"/>
          </p:cNvSpPr>
          <p:nvPr>
            <p:ph type="title" idx="4294967295"/>
          </p:nvPr>
        </p:nvSpPr>
        <p:spPr>
          <a:xfrm>
            <a:off x="401004" y="312593"/>
            <a:ext cx="7591425" cy="647700"/>
          </a:xfrm>
        </p:spPr>
        <p:txBody>
          <a:bodyPr/>
          <a:lstStyle/>
          <a:p>
            <a:pPr algn="l"/>
            <a:r>
              <a:rPr lang="zh-CN" altLang="en-US" sz="3200" dirty="0" smtClean="0"/>
              <a:t>多重定义全局符号的问题</a:t>
            </a:r>
          </a:p>
        </p:txBody>
      </p:sp>
      <p:sp>
        <p:nvSpPr>
          <p:cNvPr id="646147" name="Content Placeholder 2"/>
          <p:cNvSpPr>
            <a:spLocks noGrp="1"/>
          </p:cNvSpPr>
          <p:nvPr>
            <p:ph idx="4294967295"/>
          </p:nvPr>
        </p:nvSpPr>
        <p:spPr>
          <a:xfrm>
            <a:off x="496064" y="1042466"/>
            <a:ext cx="10864151" cy="5059362"/>
          </a:xfrm>
        </p:spPr>
        <p:txBody>
          <a:bodyPr/>
          <a:lstStyle/>
          <a:p>
            <a:r>
              <a:rPr lang="zh-CN" altLang="en-US" sz="2400" b="1" dirty="0" smtClean="0">
                <a:latin typeface="微软雅黑" pitchFamily="34" charset="-122"/>
                <a:ea typeface="微软雅黑" pitchFamily="34" charset="-122"/>
              </a:rPr>
              <a:t>尽量避免使用全局变量</a:t>
            </a:r>
          </a:p>
          <a:p>
            <a:endParaRPr lang="en-US" altLang="zh-CN" sz="2400" b="1" dirty="0">
              <a:latin typeface="微软雅黑" pitchFamily="34" charset="-122"/>
              <a:ea typeface="微软雅黑" pitchFamily="34" charset="-122"/>
            </a:endParaRPr>
          </a:p>
          <a:p>
            <a:r>
              <a:rPr lang="zh-CN" altLang="en-US" sz="2400" b="1" dirty="0" smtClean="0">
                <a:latin typeface="微软雅黑" pitchFamily="34" charset="-122"/>
                <a:ea typeface="微软雅黑" pitchFamily="34" charset="-122"/>
              </a:rPr>
              <a:t>一定需要用的话，就按以下规则使用</a:t>
            </a:r>
          </a:p>
          <a:p>
            <a:pPr lvl="1"/>
            <a:r>
              <a:rPr lang="zh-CN" altLang="en-US" sz="2400" b="1" dirty="0">
                <a:latin typeface="微软雅黑" pitchFamily="34" charset="-122"/>
                <a:ea typeface="微软雅黑" pitchFamily="34" charset="-122"/>
              </a:rPr>
              <a:t>尽量使用本地变量（</a:t>
            </a:r>
            <a:r>
              <a:rPr lang="en-US" altLang="zh-CN" sz="2400" b="1" dirty="0">
                <a:latin typeface="微软雅黑" pitchFamily="34" charset="-122"/>
                <a:ea typeface="微软雅黑" pitchFamily="34" charset="-122"/>
                <a:cs typeface="Courier New" pitchFamily="49" charset="0"/>
              </a:rPr>
              <a:t>static</a:t>
            </a:r>
            <a:r>
              <a:rPr lang="zh-CN" altLang="en-US" sz="2400" b="1" dirty="0">
                <a:latin typeface="微软雅黑" pitchFamily="34" charset="-122"/>
                <a:ea typeface="微软雅黑" pitchFamily="34" charset="-122"/>
                <a:cs typeface="Courier New" pitchFamily="49" charset="0"/>
              </a:rPr>
              <a:t>）</a:t>
            </a:r>
            <a:endParaRPr lang="zh-CN" altLang="en-US" sz="2400" b="1" dirty="0">
              <a:latin typeface="微软雅黑" pitchFamily="34" charset="-122"/>
              <a:ea typeface="微软雅黑" pitchFamily="34" charset="-122"/>
            </a:endParaRPr>
          </a:p>
          <a:p>
            <a:pPr lvl="1"/>
            <a:r>
              <a:rPr lang="zh-CN" altLang="en-US" sz="2400" b="1" dirty="0">
                <a:latin typeface="微软雅黑" pitchFamily="34" charset="-122"/>
                <a:ea typeface="微软雅黑" pitchFamily="34" charset="-122"/>
              </a:rPr>
              <a:t>全局变量要赋初值</a:t>
            </a:r>
          </a:p>
          <a:p>
            <a:pPr lvl="1"/>
            <a:r>
              <a:rPr lang="zh-CN" altLang="en-US" sz="2400" b="1" dirty="0">
                <a:latin typeface="微软雅黑" pitchFamily="34" charset="-122"/>
                <a:ea typeface="微软雅黑" pitchFamily="34" charset="-122"/>
              </a:rPr>
              <a:t>外部全局变量要使用</a:t>
            </a:r>
            <a:r>
              <a:rPr lang="en-US" altLang="zh-CN" sz="2400" b="1" dirty="0">
                <a:latin typeface="微软雅黑" pitchFamily="34" charset="-122"/>
                <a:ea typeface="微软雅黑" pitchFamily="34" charset="-122"/>
              </a:rPr>
              <a:t>extern</a:t>
            </a:r>
          </a:p>
        </p:txBody>
      </p:sp>
      <p:sp>
        <p:nvSpPr>
          <p:cNvPr id="646148" name="Text Box 4"/>
          <p:cNvSpPr txBox="1">
            <a:spLocks noChangeArrowheads="1"/>
          </p:cNvSpPr>
          <p:nvPr/>
        </p:nvSpPr>
        <p:spPr bwMode="auto">
          <a:xfrm>
            <a:off x="857568" y="4295881"/>
            <a:ext cx="10993056" cy="1615827"/>
          </a:xfrm>
          <a:prstGeom prst="rect">
            <a:avLst/>
          </a:prstGeom>
          <a:noFill/>
          <a:ln w="9525">
            <a:noFill/>
            <a:miter lim="800000"/>
            <a:headEnd/>
            <a:tailEnd/>
          </a:ln>
          <a:effectLst/>
        </p:spPr>
        <p:txBody>
          <a:bodyPr wrap="square">
            <a:spAutoFit/>
          </a:bodyPr>
          <a:lstStyle/>
          <a:p>
            <a:pPr>
              <a:spcBef>
                <a:spcPct val="50000"/>
              </a:spcBef>
            </a:pPr>
            <a:r>
              <a:rPr lang="zh-CN" altLang="en-US" sz="2200" b="1" dirty="0">
                <a:ea typeface="微软雅黑" pitchFamily="34" charset="-122"/>
              </a:rPr>
              <a:t>多重定义全局变量会造成一些</a:t>
            </a:r>
            <a:r>
              <a:rPr lang="zh-CN" altLang="en-US" sz="2200" b="1" dirty="0">
                <a:solidFill>
                  <a:srgbClr val="FF0000"/>
                </a:solidFill>
                <a:ea typeface="微软雅黑" pitchFamily="34" charset="-122"/>
              </a:rPr>
              <a:t>意想不到的错误</a:t>
            </a:r>
            <a:r>
              <a:rPr lang="zh-CN" altLang="en-US" sz="2200" b="1" dirty="0">
                <a:ea typeface="微软雅黑" pitchFamily="34" charset="-122"/>
              </a:rPr>
              <a:t>，而且是</a:t>
            </a:r>
            <a:r>
              <a:rPr lang="zh-CN" altLang="en-US" sz="2200" b="1" dirty="0">
                <a:solidFill>
                  <a:srgbClr val="FF0000"/>
                </a:solidFill>
                <a:ea typeface="微软雅黑" pitchFamily="34" charset="-122"/>
              </a:rPr>
              <a:t>默默发生</a:t>
            </a:r>
            <a:r>
              <a:rPr lang="zh-CN" altLang="en-US" sz="2200" b="1" dirty="0">
                <a:ea typeface="微软雅黑" pitchFamily="34" charset="-122"/>
              </a:rPr>
              <a:t>的，编译系统不会警告，并会在程序</a:t>
            </a:r>
            <a:r>
              <a:rPr lang="zh-CN" altLang="en-US" sz="2200" b="1" dirty="0">
                <a:solidFill>
                  <a:srgbClr val="FF0000"/>
                </a:solidFill>
                <a:ea typeface="微软雅黑" pitchFamily="34" charset="-122"/>
              </a:rPr>
              <a:t>执行很久</a:t>
            </a:r>
            <a:r>
              <a:rPr lang="zh-CN" altLang="en-US" sz="2200" b="1" dirty="0">
                <a:ea typeface="微软雅黑" pitchFamily="34" charset="-122"/>
              </a:rPr>
              <a:t>后才能</a:t>
            </a:r>
            <a:r>
              <a:rPr lang="zh-CN" altLang="en-US" sz="2200" b="1" dirty="0">
                <a:solidFill>
                  <a:srgbClr val="FF0000"/>
                </a:solidFill>
                <a:ea typeface="微软雅黑" pitchFamily="34" charset="-122"/>
              </a:rPr>
              <a:t>表现</a:t>
            </a:r>
            <a:r>
              <a:rPr lang="zh-CN" altLang="en-US" sz="2200" b="1" dirty="0">
                <a:ea typeface="微软雅黑" pitchFamily="34" charset="-122"/>
              </a:rPr>
              <a:t>出来，且</a:t>
            </a:r>
            <a:r>
              <a:rPr lang="zh-CN" altLang="en-US" sz="2200" b="1" dirty="0">
                <a:solidFill>
                  <a:srgbClr val="FF0000"/>
                </a:solidFill>
                <a:ea typeface="微软雅黑" pitchFamily="34" charset="-122"/>
              </a:rPr>
              <a:t>远离错误引发</a:t>
            </a:r>
            <a:r>
              <a:rPr lang="zh-CN" altLang="en-US" sz="2200" b="1" dirty="0">
                <a:ea typeface="微软雅黑" pitchFamily="34" charset="-122"/>
              </a:rPr>
              <a:t>处。特别是在一个具有几百个模块的大型软件中，这类错误</a:t>
            </a:r>
            <a:r>
              <a:rPr lang="zh-CN" altLang="en-US" sz="2200" b="1" dirty="0">
                <a:solidFill>
                  <a:srgbClr val="FF0000"/>
                </a:solidFill>
                <a:ea typeface="微软雅黑" pitchFamily="34" charset="-122"/>
              </a:rPr>
              <a:t>很难修正</a:t>
            </a:r>
            <a:r>
              <a:rPr lang="zh-CN" altLang="en-US" sz="2200" b="1" dirty="0">
                <a:ea typeface="微软雅黑" pitchFamily="34" charset="-122"/>
              </a:rPr>
              <a:t>。</a:t>
            </a:r>
          </a:p>
          <a:p>
            <a:pPr>
              <a:spcBef>
                <a:spcPct val="50000"/>
              </a:spcBef>
            </a:pPr>
            <a:r>
              <a:rPr lang="zh-CN" altLang="en-US" sz="2200" b="1" dirty="0" smtClean="0">
                <a:ea typeface="微软雅黑" pitchFamily="34" charset="-122"/>
              </a:rPr>
              <a:t>了解</a:t>
            </a:r>
            <a:r>
              <a:rPr lang="zh-CN" altLang="en-US" sz="2200" b="1" dirty="0">
                <a:ea typeface="微软雅黑" pitchFamily="34" charset="-122"/>
              </a:rPr>
              <a:t>链接器如何工作</a:t>
            </a:r>
            <a:r>
              <a:rPr lang="zh-CN" altLang="en-US" sz="2200" b="1" dirty="0" smtClean="0">
                <a:ea typeface="微软雅黑" pitchFamily="34" charset="-122"/>
              </a:rPr>
              <a:t>，</a:t>
            </a:r>
            <a:r>
              <a:rPr lang="zh-CN" altLang="en-US" sz="2200" b="1" dirty="0">
                <a:solidFill>
                  <a:srgbClr val="FF0000"/>
                </a:solidFill>
                <a:ea typeface="微软雅黑" pitchFamily="34" charset="-122"/>
              </a:rPr>
              <a:t>养成良好的编程习惯</a:t>
            </a:r>
            <a:r>
              <a:rPr lang="zh-CN" altLang="en-US" sz="2200" b="1" dirty="0">
                <a:ea typeface="微软雅黑" pitchFamily="34" charset="-122"/>
              </a:rPr>
              <a:t>是非常重要的。</a:t>
            </a:r>
          </a:p>
        </p:txBody>
      </p:sp>
    </p:spTree>
    <p:extLst>
      <p:ext uri="{BB962C8B-B14F-4D97-AF65-F5344CB8AC3E}">
        <p14:creationId xmlns:p14="http://schemas.microsoft.com/office/powerpoint/2010/main" val="10819249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28</a:t>
            </a:fld>
            <a:endParaRPr lang="zh-CN" altLang="en-US"/>
          </a:p>
        </p:txBody>
      </p:sp>
      <p:sp>
        <p:nvSpPr>
          <p:cNvPr id="3" name="Title 1"/>
          <p:cNvSpPr txBox="1">
            <a:spLocks/>
          </p:cNvSpPr>
          <p:nvPr/>
        </p:nvSpPr>
        <p:spPr bwMode="auto">
          <a:xfrm>
            <a:off x="438912" y="2662601"/>
            <a:ext cx="951549"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gn="l"/>
            <a:r>
              <a:rPr lang="zh-CN" altLang="en-US" sz="3200" dirty="0" smtClean="0"/>
              <a:t>练习题</a:t>
            </a:r>
            <a:r>
              <a:rPr lang="en-US" altLang="zh-CN" sz="3200" dirty="0" smtClean="0"/>
              <a:t>7.2</a:t>
            </a:r>
            <a:endParaRPr lang="zh-CN" altLang="en-US" sz="3200" dirty="0" smtClean="0"/>
          </a:p>
        </p:txBody>
      </p:sp>
      <p:pic>
        <p:nvPicPr>
          <p:cNvPr id="4" name="图片 3"/>
          <p:cNvPicPr>
            <a:picLocks noChangeAspect="1"/>
          </p:cNvPicPr>
          <p:nvPr/>
        </p:nvPicPr>
        <p:blipFill>
          <a:blip r:embed="rId2"/>
          <a:stretch>
            <a:fillRect/>
          </a:stretch>
        </p:blipFill>
        <p:spPr>
          <a:xfrm>
            <a:off x="1324864" y="193721"/>
            <a:ext cx="6973824" cy="6437720"/>
          </a:xfrm>
          <a:prstGeom prst="rect">
            <a:avLst/>
          </a:prstGeom>
        </p:spPr>
      </p:pic>
      <p:pic>
        <p:nvPicPr>
          <p:cNvPr id="5" name="图片 4"/>
          <p:cNvPicPr>
            <a:picLocks noChangeAspect="1"/>
          </p:cNvPicPr>
          <p:nvPr/>
        </p:nvPicPr>
        <p:blipFill>
          <a:blip r:embed="rId3"/>
          <a:stretch>
            <a:fillRect/>
          </a:stretch>
        </p:blipFill>
        <p:spPr>
          <a:xfrm>
            <a:off x="6298693" y="5166360"/>
            <a:ext cx="5146547" cy="1189991"/>
          </a:xfrm>
          <a:prstGeom prst="rect">
            <a:avLst/>
          </a:prstGeom>
        </p:spPr>
      </p:pic>
    </p:spTree>
    <p:extLst>
      <p:ext uri="{BB962C8B-B14F-4D97-AF65-F5344CB8AC3E}">
        <p14:creationId xmlns:p14="http://schemas.microsoft.com/office/powerpoint/2010/main" val="17306333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z="1600" smtClean="0"/>
              <a:pPr>
                <a:defRPr/>
              </a:pPr>
              <a:t>29</a:t>
            </a:fld>
            <a:endParaRPr lang="zh-CN" altLang="en-US" sz="1600"/>
          </a:p>
        </p:txBody>
      </p:sp>
      <p:sp>
        <p:nvSpPr>
          <p:cNvPr id="3" name="Title 1"/>
          <p:cNvSpPr txBox="1">
            <a:spLocks/>
          </p:cNvSpPr>
          <p:nvPr/>
        </p:nvSpPr>
        <p:spPr bwMode="auto">
          <a:xfrm>
            <a:off x="438912" y="2662601"/>
            <a:ext cx="951549"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gn="l"/>
            <a:r>
              <a:rPr lang="zh-CN" altLang="en-US" sz="4000" dirty="0" smtClean="0"/>
              <a:t>练习题</a:t>
            </a:r>
            <a:r>
              <a:rPr lang="en-US" altLang="zh-CN" sz="4000" dirty="0" smtClean="0"/>
              <a:t>7.2</a:t>
            </a:r>
            <a:endParaRPr lang="zh-CN" altLang="en-US" sz="4000" dirty="0" smtClean="0"/>
          </a:p>
        </p:txBody>
      </p:sp>
      <p:pic>
        <p:nvPicPr>
          <p:cNvPr id="4" name="图片 3"/>
          <p:cNvPicPr>
            <a:picLocks noChangeAspect="1"/>
          </p:cNvPicPr>
          <p:nvPr/>
        </p:nvPicPr>
        <p:blipFill>
          <a:blip r:embed="rId2"/>
          <a:stretch>
            <a:fillRect/>
          </a:stretch>
        </p:blipFill>
        <p:spPr>
          <a:xfrm>
            <a:off x="1324864" y="193721"/>
            <a:ext cx="6973824" cy="6437720"/>
          </a:xfrm>
          <a:prstGeom prst="rect">
            <a:avLst/>
          </a:prstGeom>
        </p:spPr>
      </p:pic>
      <p:pic>
        <p:nvPicPr>
          <p:cNvPr id="5" name="图片 4"/>
          <p:cNvPicPr>
            <a:picLocks noChangeAspect="1"/>
          </p:cNvPicPr>
          <p:nvPr/>
        </p:nvPicPr>
        <p:blipFill>
          <a:blip r:embed="rId3"/>
          <a:stretch>
            <a:fillRect/>
          </a:stretch>
        </p:blipFill>
        <p:spPr>
          <a:xfrm>
            <a:off x="6298693" y="5166360"/>
            <a:ext cx="5146547" cy="1189991"/>
          </a:xfrm>
          <a:prstGeom prst="rect">
            <a:avLst/>
          </a:prstGeom>
        </p:spPr>
      </p:pic>
      <p:sp>
        <p:nvSpPr>
          <p:cNvPr id="6" name="文本框 5"/>
          <p:cNvSpPr txBox="1"/>
          <p:nvPr/>
        </p:nvSpPr>
        <p:spPr>
          <a:xfrm>
            <a:off x="3924300" y="2550444"/>
            <a:ext cx="827471" cy="461665"/>
          </a:xfrm>
          <a:prstGeom prst="rect">
            <a:avLst/>
          </a:prstGeom>
          <a:noFill/>
        </p:spPr>
        <p:txBody>
          <a:bodyPr wrap="none" rtlCol="0">
            <a:spAutoFit/>
          </a:bodyPr>
          <a:lstStyle/>
          <a:p>
            <a:r>
              <a:rPr lang="en-US" altLang="zh-CN" sz="2400" b="1" dirty="0" smtClean="0">
                <a:solidFill>
                  <a:srgbClr val="FF0000"/>
                </a:solidFill>
              </a:rPr>
              <a:t>main</a:t>
            </a:r>
            <a:endParaRPr lang="zh-CN" altLang="en-US" sz="2400" b="1" dirty="0">
              <a:solidFill>
                <a:srgbClr val="FF0000"/>
              </a:solidFill>
            </a:endParaRPr>
          </a:p>
        </p:txBody>
      </p:sp>
      <p:sp>
        <p:nvSpPr>
          <p:cNvPr id="7" name="文本框 6"/>
          <p:cNvSpPr txBox="1"/>
          <p:nvPr/>
        </p:nvSpPr>
        <p:spPr>
          <a:xfrm>
            <a:off x="4686300" y="2550444"/>
            <a:ext cx="340158" cy="461665"/>
          </a:xfrm>
          <a:prstGeom prst="rect">
            <a:avLst/>
          </a:prstGeom>
          <a:noFill/>
        </p:spPr>
        <p:txBody>
          <a:bodyPr wrap="none" rtlCol="0">
            <a:spAutoFit/>
          </a:bodyPr>
          <a:lstStyle/>
          <a:p>
            <a:r>
              <a:rPr lang="en-US" altLang="zh-CN" sz="2400" b="1" dirty="0" smtClean="0">
                <a:solidFill>
                  <a:srgbClr val="FF0000"/>
                </a:solidFill>
              </a:rPr>
              <a:t>1</a:t>
            </a:r>
            <a:endParaRPr lang="zh-CN" altLang="en-US" sz="2400" b="1" dirty="0">
              <a:solidFill>
                <a:srgbClr val="FF0000"/>
              </a:solidFill>
            </a:endParaRPr>
          </a:p>
        </p:txBody>
      </p:sp>
      <p:sp>
        <p:nvSpPr>
          <p:cNvPr id="8" name="文本框 7"/>
          <p:cNvSpPr txBox="1"/>
          <p:nvPr/>
        </p:nvSpPr>
        <p:spPr>
          <a:xfrm>
            <a:off x="3924300" y="2874294"/>
            <a:ext cx="827471" cy="461665"/>
          </a:xfrm>
          <a:prstGeom prst="rect">
            <a:avLst/>
          </a:prstGeom>
          <a:noFill/>
        </p:spPr>
        <p:txBody>
          <a:bodyPr wrap="none" rtlCol="0">
            <a:spAutoFit/>
          </a:bodyPr>
          <a:lstStyle/>
          <a:p>
            <a:r>
              <a:rPr lang="en-US" altLang="zh-CN" sz="2400" b="1" dirty="0" smtClean="0">
                <a:solidFill>
                  <a:srgbClr val="FF0000"/>
                </a:solidFill>
              </a:rPr>
              <a:t>main</a:t>
            </a:r>
            <a:endParaRPr lang="zh-CN" altLang="en-US" sz="2400" b="1" dirty="0">
              <a:solidFill>
                <a:srgbClr val="FF0000"/>
              </a:solidFill>
            </a:endParaRPr>
          </a:p>
        </p:txBody>
      </p:sp>
      <p:sp>
        <p:nvSpPr>
          <p:cNvPr id="9" name="文本框 8"/>
          <p:cNvSpPr txBox="1"/>
          <p:nvPr/>
        </p:nvSpPr>
        <p:spPr>
          <a:xfrm>
            <a:off x="4686300" y="2874294"/>
            <a:ext cx="340158" cy="461665"/>
          </a:xfrm>
          <a:prstGeom prst="rect">
            <a:avLst/>
          </a:prstGeom>
          <a:noFill/>
        </p:spPr>
        <p:txBody>
          <a:bodyPr wrap="none" rtlCol="0">
            <a:spAutoFit/>
          </a:bodyPr>
          <a:lstStyle/>
          <a:p>
            <a:r>
              <a:rPr lang="en-US" altLang="zh-CN" sz="2400" b="1" dirty="0" smtClean="0">
                <a:solidFill>
                  <a:srgbClr val="FF0000"/>
                </a:solidFill>
              </a:rPr>
              <a:t>1</a:t>
            </a:r>
            <a:endParaRPr lang="zh-CN" altLang="en-US" sz="2400" b="1" dirty="0">
              <a:solidFill>
                <a:srgbClr val="FF0000"/>
              </a:solidFill>
            </a:endParaRPr>
          </a:p>
        </p:txBody>
      </p:sp>
      <p:sp>
        <p:nvSpPr>
          <p:cNvPr id="10" name="加号 9"/>
          <p:cNvSpPr/>
          <p:nvPr/>
        </p:nvSpPr>
        <p:spPr>
          <a:xfrm rot="18579118">
            <a:off x="4323586" y="4550080"/>
            <a:ext cx="532562" cy="502113"/>
          </a:xfrm>
          <a:prstGeom prst="mathPl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 name="文本框 10"/>
          <p:cNvSpPr txBox="1"/>
          <p:nvPr/>
        </p:nvSpPr>
        <p:spPr>
          <a:xfrm>
            <a:off x="9206396" y="5091363"/>
            <a:ext cx="325730" cy="461665"/>
          </a:xfrm>
          <a:prstGeom prst="rect">
            <a:avLst/>
          </a:prstGeom>
          <a:noFill/>
        </p:spPr>
        <p:txBody>
          <a:bodyPr wrap="none" rtlCol="0">
            <a:spAutoFit/>
          </a:bodyPr>
          <a:lstStyle/>
          <a:p>
            <a:r>
              <a:rPr lang="en-US" altLang="zh-CN" sz="2400" b="1" dirty="0" smtClean="0">
                <a:solidFill>
                  <a:srgbClr val="FF0000"/>
                </a:solidFill>
              </a:rPr>
              <a:t>x</a:t>
            </a:r>
            <a:endParaRPr lang="zh-CN" altLang="en-US" sz="2400" b="1" dirty="0">
              <a:solidFill>
                <a:srgbClr val="FF0000"/>
              </a:solidFill>
            </a:endParaRPr>
          </a:p>
        </p:txBody>
      </p:sp>
      <p:sp>
        <p:nvSpPr>
          <p:cNvPr id="12" name="文本框 11"/>
          <p:cNvSpPr txBox="1"/>
          <p:nvPr/>
        </p:nvSpPr>
        <p:spPr>
          <a:xfrm>
            <a:off x="10296525" y="5084094"/>
            <a:ext cx="340158" cy="461665"/>
          </a:xfrm>
          <a:prstGeom prst="rect">
            <a:avLst/>
          </a:prstGeom>
          <a:noFill/>
        </p:spPr>
        <p:txBody>
          <a:bodyPr wrap="none" rtlCol="0">
            <a:spAutoFit/>
          </a:bodyPr>
          <a:lstStyle/>
          <a:p>
            <a:r>
              <a:rPr lang="en-US" altLang="zh-CN" sz="2400" b="1" dirty="0" smtClean="0">
                <a:solidFill>
                  <a:srgbClr val="FF0000"/>
                </a:solidFill>
              </a:rPr>
              <a:t>2</a:t>
            </a:r>
            <a:endParaRPr lang="zh-CN" altLang="en-US" sz="2400" b="1" dirty="0">
              <a:solidFill>
                <a:srgbClr val="FF0000"/>
              </a:solidFill>
            </a:endParaRPr>
          </a:p>
        </p:txBody>
      </p:sp>
      <p:sp>
        <p:nvSpPr>
          <p:cNvPr id="13" name="文本框 12"/>
          <p:cNvSpPr txBox="1"/>
          <p:nvPr/>
        </p:nvSpPr>
        <p:spPr>
          <a:xfrm>
            <a:off x="9351628" y="5621894"/>
            <a:ext cx="325730" cy="461665"/>
          </a:xfrm>
          <a:prstGeom prst="rect">
            <a:avLst/>
          </a:prstGeom>
          <a:noFill/>
        </p:spPr>
        <p:txBody>
          <a:bodyPr wrap="none" rtlCol="0">
            <a:spAutoFit/>
          </a:bodyPr>
          <a:lstStyle/>
          <a:p>
            <a:r>
              <a:rPr lang="en-US" altLang="zh-CN" sz="2400" b="1" dirty="0" smtClean="0">
                <a:solidFill>
                  <a:srgbClr val="FF0000"/>
                </a:solidFill>
              </a:rPr>
              <a:t>x</a:t>
            </a:r>
            <a:endParaRPr lang="zh-CN" altLang="en-US" sz="2400" b="1" dirty="0">
              <a:solidFill>
                <a:srgbClr val="FF0000"/>
              </a:solidFill>
            </a:endParaRPr>
          </a:p>
        </p:txBody>
      </p:sp>
      <p:sp>
        <p:nvSpPr>
          <p:cNvPr id="14" name="文本框 13"/>
          <p:cNvSpPr txBox="1"/>
          <p:nvPr/>
        </p:nvSpPr>
        <p:spPr>
          <a:xfrm>
            <a:off x="10558568" y="5460695"/>
            <a:ext cx="340158" cy="461665"/>
          </a:xfrm>
          <a:prstGeom prst="rect">
            <a:avLst/>
          </a:prstGeom>
          <a:noFill/>
        </p:spPr>
        <p:txBody>
          <a:bodyPr wrap="none" rtlCol="0">
            <a:spAutoFit/>
          </a:bodyPr>
          <a:lstStyle/>
          <a:p>
            <a:r>
              <a:rPr lang="en-US" altLang="zh-CN" sz="2400" b="1" dirty="0" smtClean="0">
                <a:solidFill>
                  <a:srgbClr val="FF0000"/>
                </a:solidFill>
              </a:rPr>
              <a:t>2</a:t>
            </a:r>
            <a:endParaRPr lang="zh-CN" altLang="en-US" sz="2400" b="1" dirty="0">
              <a:solidFill>
                <a:srgbClr val="FF0000"/>
              </a:solidFill>
            </a:endParaRPr>
          </a:p>
        </p:txBody>
      </p:sp>
    </p:spTree>
    <p:extLst>
      <p:ext uri="{BB962C8B-B14F-4D97-AF65-F5344CB8AC3E}">
        <p14:creationId xmlns:p14="http://schemas.microsoft.com/office/powerpoint/2010/main" val="28333212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697026" y="4786318"/>
            <a:ext cx="10450286" cy="658436"/>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697034" y="3230328"/>
            <a:ext cx="10450286" cy="1605826"/>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870857" y="5674478"/>
            <a:ext cx="10450286" cy="1046998"/>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3</a:t>
            </a:fld>
            <a:endParaRPr lang="zh-CN" altLang="en-US" dirty="0"/>
          </a:p>
        </p:txBody>
      </p:sp>
      <p:sp>
        <p:nvSpPr>
          <p:cNvPr id="4" name="内容占位符 2"/>
          <p:cNvSpPr txBox="1">
            <a:spLocks/>
          </p:cNvSpPr>
          <p:nvPr/>
        </p:nvSpPr>
        <p:spPr>
          <a:xfrm>
            <a:off x="609600" y="581881"/>
            <a:ext cx="10972800" cy="608845"/>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Wingdings" panose="05000000000000000000" pitchFamily="2" charset="2"/>
              <a:buChar char="p"/>
            </a:pPr>
            <a:r>
              <a:rPr lang="zh-CN" altLang="en-US" sz="2800" b="1" dirty="0" smtClean="0"/>
              <a:t>编译及执行过程</a:t>
            </a:r>
            <a:endParaRPr lang="en-US" altLang="zh-CN" sz="2800" b="1" dirty="0" smtClean="0"/>
          </a:p>
        </p:txBody>
      </p:sp>
      <p:sp>
        <p:nvSpPr>
          <p:cNvPr id="3" name="矩形 2"/>
          <p:cNvSpPr/>
          <p:nvPr/>
        </p:nvSpPr>
        <p:spPr>
          <a:xfrm>
            <a:off x="647267" y="1082263"/>
            <a:ext cx="11081946" cy="5509200"/>
          </a:xfrm>
          <a:prstGeom prst="rect">
            <a:avLst/>
          </a:prstGeom>
        </p:spPr>
        <p:txBody>
          <a:bodyPr wrap="square">
            <a:spAutoFit/>
          </a:bodyPr>
          <a:lstStyle/>
          <a:p>
            <a:r>
              <a:rPr lang="en-US" altLang="zh-CN" sz="2200" b="1" i="0" u="none" strike="noStrike" baseline="0" dirty="0" smtClean="0">
                <a:latin typeface="ZztexMono-Regular"/>
              </a:rPr>
              <a:t>GCC</a:t>
            </a:r>
            <a:r>
              <a:rPr lang="zh-CN" altLang="en-US" sz="2200" b="1" i="0" u="none" strike="noStrike" baseline="0" dirty="0" smtClean="0">
                <a:latin typeface="ZztexMono-Regular"/>
              </a:rPr>
              <a:t>编译驱动器的命令：</a:t>
            </a:r>
            <a:endParaRPr lang="en-US" altLang="zh-CN" sz="2200" b="1" i="0" u="none" strike="noStrike" baseline="0" dirty="0" smtClean="0">
              <a:latin typeface="ZztexMono-Regular"/>
            </a:endParaRPr>
          </a:p>
          <a:p>
            <a:r>
              <a:rPr lang="en-US" altLang="zh-CN" sz="2200" b="1" i="0" u="none" strike="noStrike" baseline="0" dirty="0" smtClean="0">
                <a:latin typeface="ZztexMono-Regular"/>
              </a:rPr>
              <a:t>	</a:t>
            </a:r>
            <a:r>
              <a:rPr lang="en-US" altLang="zh-CN" sz="2200" b="1" i="0" u="none" strike="noStrike" baseline="0" dirty="0" err="1" smtClean="0">
                <a:latin typeface="ZztexMono-Regular"/>
              </a:rPr>
              <a:t>unix</a:t>
            </a:r>
            <a:r>
              <a:rPr lang="en-US" altLang="zh-CN" sz="2200" b="1" i="0" u="none" strike="noStrike" baseline="0" dirty="0" smtClean="0">
                <a:latin typeface="ZztexMono-Regular"/>
              </a:rPr>
              <a:t>&gt; </a:t>
            </a:r>
            <a:r>
              <a:rPr lang="en-US" altLang="zh-CN" sz="2200" b="1" i="1" u="none" strike="noStrike" baseline="0" dirty="0" err="1" smtClean="0">
                <a:latin typeface="ZztexMono-Italic"/>
              </a:rPr>
              <a:t>gcc</a:t>
            </a:r>
            <a:r>
              <a:rPr lang="en-US" altLang="zh-CN" sz="2200" b="1" i="1" u="none" strike="noStrike" baseline="0" dirty="0" smtClean="0">
                <a:latin typeface="ZztexMono-Italic"/>
              </a:rPr>
              <a:t> -O2 -g -o main.exe </a:t>
            </a:r>
            <a:r>
              <a:rPr lang="en-US" altLang="zh-CN" sz="2200" b="1" i="1" u="none" strike="noStrike" baseline="0" dirty="0" err="1" smtClean="0">
                <a:latin typeface="ZztexMono-Italic"/>
              </a:rPr>
              <a:t>main.c</a:t>
            </a:r>
            <a:r>
              <a:rPr lang="en-US" altLang="zh-CN" sz="2200" b="1" i="1" u="none" strike="noStrike" baseline="0" dirty="0" smtClean="0">
                <a:latin typeface="ZztexMono-Italic"/>
              </a:rPr>
              <a:t> </a:t>
            </a:r>
            <a:r>
              <a:rPr lang="en-US" altLang="zh-CN" sz="2200" b="1" i="1" u="none" strike="noStrike" baseline="0" dirty="0" err="1" smtClean="0">
                <a:latin typeface="ZztexMono-Italic"/>
              </a:rPr>
              <a:t>swap.c</a:t>
            </a:r>
            <a:endParaRPr lang="en-US" altLang="zh-CN" sz="2200" b="1" i="1" u="none" strike="noStrike" baseline="0" dirty="0" smtClean="0">
              <a:latin typeface="ZztexMono-Italic"/>
            </a:endParaRPr>
          </a:p>
          <a:p>
            <a:endParaRPr lang="en-US" altLang="zh-CN" sz="2200" b="1" i="1" u="none" strike="noStrike" baseline="0" dirty="0" smtClean="0">
              <a:latin typeface="ZztexMono-Italic"/>
            </a:endParaRPr>
          </a:p>
          <a:p>
            <a:r>
              <a:rPr lang="zh-CN" altLang="en-US" sz="2200" b="1" i="1" dirty="0" smtClean="0">
                <a:latin typeface="ZztexMono-Italic"/>
              </a:rPr>
              <a:t>注：</a:t>
            </a:r>
            <a:r>
              <a:rPr lang="en-US" altLang="zh-CN" sz="2200" b="1" dirty="0" err="1" smtClean="0"/>
              <a:t>Gcc</a:t>
            </a:r>
            <a:r>
              <a:rPr lang="zh-CN" altLang="en-US" sz="2200" b="1" dirty="0" smtClean="0"/>
              <a:t>为编译命令，</a:t>
            </a:r>
            <a:r>
              <a:rPr lang="en-US" altLang="zh-CN" sz="2200" b="1" dirty="0" smtClean="0"/>
              <a:t>-O2</a:t>
            </a:r>
            <a:r>
              <a:rPr lang="zh-CN" altLang="en-US" sz="2200" b="1" dirty="0" smtClean="0"/>
              <a:t>表示优化级别为</a:t>
            </a:r>
            <a:r>
              <a:rPr lang="en-US" altLang="zh-CN" sz="2200" b="1" dirty="0" smtClean="0"/>
              <a:t>2</a:t>
            </a:r>
            <a:r>
              <a:rPr lang="zh-CN" altLang="en-US" sz="2200" b="1" dirty="0" smtClean="0"/>
              <a:t>（</a:t>
            </a:r>
            <a:r>
              <a:rPr lang="en-US" altLang="zh-CN" sz="2200" b="1" dirty="0" smtClean="0"/>
              <a:t>0</a:t>
            </a:r>
            <a:r>
              <a:rPr lang="zh-CN" altLang="en-US" sz="2200" b="1" dirty="0" smtClean="0"/>
              <a:t>，</a:t>
            </a:r>
            <a:r>
              <a:rPr lang="en-US" altLang="zh-CN" sz="2200" b="1" dirty="0" smtClean="0"/>
              <a:t>1</a:t>
            </a:r>
            <a:r>
              <a:rPr lang="zh-CN" altLang="en-US" sz="2200" b="1" dirty="0" smtClean="0"/>
              <a:t>，</a:t>
            </a:r>
            <a:r>
              <a:rPr lang="en-US" altLang="zh-CN" sz="2200" b="1" dirty="0" smtClean="0"/>
              <a:t>2</a:t>
            </a:r>
            <a:r>
              <a:rPr lang="zh-CN" altLang="en-US" sz="2200" b="1" dirty="0" smtClean="0"/>
              <a:t>优化程度一次增高），</a:t>
            </a:r>
            <a:r>
              <a:rPr lang="en-US" altLang="zh-CN" sz="2200" b="1" dirty="0" smtClean="0"/>
              <a:t>-g</a:t>
            </a:r>
            <a:r>
              <a:rPr lang="zh-CN" altLang="en-US" sz="2200" b="1" dirty="0" smtClean="0"/>
              <a:t>表示提供调试信息（可用于</a:t>
            </a:r>
            <a:r>
              <a:rPr lang="en-US" altLang="zh-CN" sz="2200" b="1" dirty="0" err="1" smtClean="0"/>
              <a:t>gdb</a:t>
            </a:r>
            <a:r>
              <a:rPr lang="zh-CN" altLang="en-US" sz="2200" b="1" dirty="0" smtClean="0"/>
              <a:t>调试），“</a:t>
            </a:r>
            <a:r>
              <a:rPr lang="en-US" altLang="zh-CN" sz="2200" b="1" dirty="0" smtClean="0"/>
              <a:t>-o</a:t>
            </a:r>
            <a:r>
              <a:rPr lang="en-US" altLang="zh-CN" sz="2200" b="1" baseline="0" dirty="0" smtClean="0"/>
              <a:t> main.exe</a:t>
            </a:r>
            <a:r>
              <a:rPr lang="zh-CN" altLang="en-US" sz="2200" b="1" dirty="0" smtClean="0"/>
              <a:t>”表示输出文件为</a:t>
            </a:r>
            <a:r>
              <a:rPr lang="en-US" altLang="zh-CN" sz="2200" b="1" dirty="0" smtClean="0"/>
              <a:t>main.exe</a:t>
            </a:r>
            <a:r>
              <a:rPr lang="zh-CN" altLang="en-US" sz="2200" b="1" i="1" dirty="0" smtClean="0">
                <a:latin typeface="ZztexMono-Italic"/>
              </a:rPr>
              <a:t>）</a:t>
            </a:r>
            <a:endParaRPr lang="en-US" altLang="zh-CN" sz="2200" b="1" i="1" u="none" strike="noStrike" baseline="0" dirty="0" smtClean="0">
              <a:latin typeface="ZztexMono-Italic"/>
            </a:endParaRPr>
          </a:p>
          <a:p>
            <a:endParaRPr lang="en-US" altLang="zh-CN" sz="2200" b="1" i="1" u="none" strike="noStrike" baseline="0" dirty="0" smtClean="0">
              <a:latin typeface="ZztexMono-Italic"/>
            </a:endParaRPr>
          </a:p>
          <a:p>
            <a:r>
              <a:rPr lang="zh-CN" altLang="en-US" sz="2200" b="1" dirty="0" smtClean="0">
                <a:latin typeface="ZztexMono-Regular"/>
              </a:rPr>
              <a:t>相当于联合执行了“预处理</a:t>
            </a:r>
            <a:r>
              <a:rPr lang="zh-CN" altLang="en-US" sz="2200" b="1" dirty="0">
                <a:latin typeface="ZztexMono-Regular"/>
              </a:rPr>
              <a:t>、</a:t>
            </a:r>
            <a:r>
              <a:rPr lang="en-US" altLang="zh-CN" sz="2200" b="1" dirty="0">
                <a:latin typeface="ZztexMono-Regular"/>
              </a:rPr>
              <a:t>C</a:t>
            </a:r>
            <a:r>
              <a:rPr lang="zh-CN" altLang="en-US" sz="2200" b="1" dirty="0">
                <a:latin typeface="ZztexMono-Regular"/>
              </a:rPr>
              <a:t>编译、汇编、</a:t>
            </a:r>
            <a:r>
              <a:rPr lang="zh-CN" altLang="en-US" sz="2200" b="1" dirty="0" smtClean="0">
                <a:latin typeface="ZztexMono-Regular"/>
              </a:rPr>
              <a:t>链接”的多个步骤：</a:t>
            </a:r>
            <a:endParaRPr lang="en-US" altLang="zh-CN" sz="2200" b="1" dirty="0" smtClean="0">
              <a:latin typeface="ZztexMono-Regular"/>
            </a:endParaRPr>
          </a:p>
          <a:p>
            <a:pPr marL="457200" indent="-457200">
              <a:buFont typeface="+mj-ea"/>
              <a:buAutoNum type="circleNumDbPlain"/>
            </a:pPr>
            <a:r>
              <a:rPr lang="en-US" altLang="zh-CN" sz="2200" b="1" i="1" dirty="0">
                <a:latin typeface="ZztexMono-Italic"/>
              </a:rPr>
              <a:t>	</a:t>
            </a:r>
            <a:r>
              <a:rPr lang="en-US" altLang="zh-CN" sz="2200" b="1" i="1" dirty="0" err="1">
                <a:latin typeface="ZztexMono-Italic"/>
              </a:rPr>
              <a:t>cpp</a:t>
            </a:r>
            <a:r>
              <a:rPr lang="en-US" altLang="zh-CN" sz="2200" b="1" i="1" dirty="0">
                <a:latin typeface="ZztexMono-Italic"/>
              </a:rPr>
              <a:t> [other arguments] </a:t>
            </a:r>
            <a:r>
              <a:rPr lang="en-US" altLang="zh-CN" sz="2200" b="1" i="1" dirty="0" err="1">
                <a:latin typeface="ZztexMono-Italic"/>
              </a:rPr>
              <a:t>main.c</a:t>
            </a:r>
            <a:r>
              <a:rPr lang="en-US" altLang="zh-CN" sz="2200" b="1" i="1" dirty="0">
                <a:latin typeface="ZztexMono-Italic"/>
              </a:rPr>
              <a:t> /</a:t>
            </a:r>
            <a:r>
              <a:rPr lang="en-US" altLang="zh-CN" sz="2200" b="1" i="1" dirty="0" err="1">
                <a:latin typeface="ZztexMono-Italic"/>
              </a:rPr>
              <a:t>tmp</a:t>
            </a:r>
            <a:r>
              <a:rPr lang="en-US" altLang="zh-CN" sz="2200" b="1" i="1" dirty="0">
                <a:latin typeface="ZztexMono-Italic"/>
              </a:rPr>
              <a:t>/</a:t>
            </a:r>
            <a:r>
              <a:rPr lang="en-US" altLang="zh-CN" sz="2200" b="1" i="1" dirty="0" err="1">
                <a:latin typeface="ZztexMono-Italic"/>
              </a:rPr>
              <a:t>main.i</a:t>
            </a:r>
            <a:endParaRPr lang="en-US" altLang="zh-CN" sz="2200" b="1" i="1" dirty="0">
              <a:latin typeface="ZztexMono-Italic"/>
            </a:endParaRPr>
          </a:p>
          <a:p>
            <a:pPr marL="457200" indent="-457200">
              <a:buFont typeface="+mj-ea"/>
              <a:buAutoNum type="circleNumDbPlain"/>
            </a:pPr>
            <a:r>
              <a:rPr lang="en-US" altLang="zh-CN" sz="2200" b="1" i="1" dirty="0">
                <a:latin typeface="ZztexMono-Italic"/>
              </a:rPr>
              <a:t>	cc1 /</a:t>
            </a:r>
            <a:r>
              <a:rPr lang="en-US" altLang="zh-CN" sz="2200" b="1" i="1" dirty="0" err="1">
                <a:latin typeface="ZztexMono-Italic"/>
              </a:rPr>
              <a:t>tmp</a:t>
            </a:r>
            <a:r>
              <a:rPr lang="en-US" altLang="zh-CN" sz="2200" b="1" i="1" dirty="0">
                <a:latin typeface="ZztexMono-Italic"/>
              </a:rPr>
              <a:t>/</a:t>
            </a:r>
            <a:r>
              <a:rPr lang="en-US" altLang="zh-CN" sz="2200" b="1" i="1" dirty="0" err="1">
                <a:latin typeface="ZztexMono-Italic"/>
              </a:rPr>
              <a:t>main.i</a:t>
            </a:r>
            <a:r>
              <a:rPr lang="en-US" altLang="zh-CN" sz="2200" b="1" i="1" dirty="0">
                <a:latin typeface="ZztexMono-Italic"/>
              </a:rPr>
              <a:t> </a:t>
            </a:r>
            <a:r>
              <a:rPr lang="en-US" altLang="zh-CN" sz="2200" b="1" i="1" dirty="0" err="1">
                <a:latin typeface="ZztexMono-Italic"/>
              </a:rPr>
              <a:t>main.c</a:t>
            </a:r>
            <a:r>
              <a:rPr lang="en-US" altLang="zh-CN" sz="2200" b="1" i="1" dirty="0">
                <a:latin typeface="ZztexMono-Italic"/>
              </a:rPr>
              <a:t> -O2 [other arguments] -o /</a:t>
            </a:r>
            <a:r>
              <a:rPr lang="en-US" altLang="zh-CN" sz="2200" b="1" i="1" dirty="0" err="1">
                <a:latin typeface="ZztexMono-Italic"/>
              </a:rPr>
              <a:t>tmp</a:t>
            </a:r>
            <a:r>
              <a:rPr lang="en-US" altLang="zh-CN" sz="2200" b="1" i="1" dirty="0">
                <a:latin typeface="ZztexMono-Italic"/>
              </a:rPr>
              <a:t>/</a:t>
            </a:r>
            <a:r>
              <a:rPr lang="en-US" altLang="zh-CN" sz="2200" b="1" i="1" dirty="0" err="1">
                <a:latin typeface="ZztexMono-Italic"/>
              </a:rPr>
              <a:t>main.s</a:t>
            </a:r>
            <a:endParaRPr lang="en-US" altLang="zh-CN" sz="2200" b="1" i="1" dirty="0">
              <a:latin typeface="ZztexMono-Italic"/>
            </a:endParaRPr>
          </a:p>
          <a:p>
            <a:pPr marL="457200" indent="-457200">
              <a:buFont typeface="+mj-ea"/>
              <a:buAutoNum type="circleNumDbPlain"/>
            </a:pPr>
            <a:r>
              <a:rPr lang="en-US" altLang="zh-CN" sz="2200" b="1" i="1" dirty="0">
                <a:latin typeface="ZztexMono-Italic"/>
              </a:rPr>
              <a:t>	as [other arguments] -o /</a:t>
            </a:r>
            <a:r>
              <a:rPr lang="en-US" altLang="zh-CN" sz="2200" b="1" i="1" dirty="0" err="1">
                <a:latin typeface="ZztexMono-Italic"/>
              </a:rPr>
              <a:t>tmp</a:t>
            </a:r>
            <a:r>
              <a:rPr lang="en-US" altLang="zh-CN" sz="2200" b="1" i="1" dirty="0">
                <a:latin typeface="ZztexMono-Italic"/>
              </a:rPr>
              <a:t>/</a:t>
            </a:r>
            <a:r>
              <a:rPr lang="en-US" altLang="zh-CN" sz="2200" b="1" i="1" dirty="0" err="1">
                <a:latin typeface="ZztexMono-Italic"/>
              </a:rPr>
              <a:t>main.o</a:t>
            </a:r>
            <a:r>
              <a:rPr lang="en-US" altLang="zh-CN" sz="2200" b="1" i="1" dirty="0">
                <a:latin typeface="ZztexMono-Italic"/>
              </a:rPr>
              <a:t> /</a:t>
            </a:r>
            <a:r>
              <a:rPr lang="en-US" altLang="zh-CN" sz="2200" b="1" i="1" dirty="0" err="1" smtClean="0">
                <a:latin typeface="ZztexMono-Italic"/>
              </a:rPr>
              <a:t>tmp</a:t>
            </a:r>
            <a:r>
              <a:rPr lang="en-US" altLang="zh-CN" sz="2200" b="1" i="1" dirty="0" smtClean="0">
                <a:latin typeface="ZztexMono-Italic"/>
              </a:rPr>
              <a:t>/</a:t>
            </a:r>
            <a:r>
              <a:rPr lang="en-US" altLang="zh-CN" sz="2200" b="1" i="1" dirty="0" err="1" smtClean="0">
                <a:latin typeface="ZztexMono-Italic"/>
              </a:rPr>
              <a:t>main.s</a:t>
            </a:r>
            <a:endParaRPr lang="en-US" altLang="zh-CN" sz="2200" b="1" i="1" dirty="0" smtClean="0">
              <a:latin typeface="ZztexMono-Italic"/>
            </a:endParaRPr>
          </a:p>
          <a:p>
            <a:r>
              <a:rPr lang="en-US" altLang="zh-CN" sz="2200" b="1" dirty="0" smtClean="0">
                <a:latin typeface="ZztexMono-Regular"/>
              </a:rPr>
              <a:t>			(</a:t>
            </a:r>
            <a:r>
              <a:rPr lang="zh-CN" altLang="en-US" sz="2200" b="1" dirty="0" smtClean="0">
                <a:latin typeface="ZztexMono-Regular"/>
              </a:rPr>
              <a:t>对</a:t>
            </a:r>
            <a:r>
              <a:rPr lang="en-US" altLang="zh-CN" sz="2200" b="1" dirty="0" err="1" smtClean="0">
                <a:latin typeface="ZztexMono-Regular"/>
              </a:rPr>
              <a:t>swap.c</a:t>
            </a:r>
            <a:r>
              <a:rPr lang="zh-CN" altLang="en-US" sz="2200" b="1" dirty="0" smtClean="0">
                <a:latin typeface="ZztexMono-Regular"/>
              </a:rPr>
              <a:t>执行同样工作，输出</a:t>
            </a:r>
            <a:r>
              <a:rPr lang="en-US" altLang="zh-CN" sz="2200" b="1" dirty="0" smtClean="0">
                <a:latin typeface="ZztexMono-Regular"/>
              </a:rPr>
              <a:t>/</a:t>
            </a:r>
            <a:r>
              <a:rPr lang="en-US" altLang="zh-CN" sz="2200" b="1" dirty="0" err="1" smtClean="0">
                <a:latin typeface="ZztexMono-Regular"/>
              </a:rPr>
              <a:t>tmp</a:t>
            </a:r>
            <a:r>
              <a:rPr lang="en-US" altLang="zh-CN" sz="2200" b="1" dirty="0" smtClean="0">
                <a:latin typeface="ZztexMono-Regular"/>
              </a:rPr>
              <a:t>/</a:t>
            </a:r>
            <a:r>
              <a:rPr lang="en-US" altLang="zh-CN" sz="2200" b="1" dirty="0" err="1" smtClean="0">
                <a:latin typeface="ZztexMono-Regular"/>
              </a:rPr>
              <a:t>swap.o</a:t>
            </a:r>
            <a:r>
              <a:rPr lang="zh-CN" altLang="en-US" sz="2200" b="1" dirty="0" smtClean="0">
                <a:latin typeface="ZztexMono-Regular"/>
              </a:rPr>
              <a:t>后）</a:t>
            </a:r>
            <a:endParaRPr lang="en-US" altLang="zh-CN" sz="2200" b="1" i="1" dirty="0">
              <a:latin typeface="ZztexMono-Italic"/>
            </a:endParaRPr>
          </a:p>
          <a:p>
            <a:pPr marL="457200" indent="-457200">
              <a:buFont typeface="+mj-ea"/>
              <a:buAutoNum type="circleNumDbPlain" startAt="4"/>
            </a:pPr>
            <a:r>
              <a:rPr lang="en-US" altLang="zh-CN" sz="2200" b="1" i="1" dirty="0">
                <a:latin typeface="ZztexMono-Italic"/>
              </a:rPr>
              <a:t>	</a:t>
            </a:r>
            <a:r>
              <a:rPr lang="en-US" altLang="zh-CN" sz="2200" b="1" i="1" dirty="0" err="1">
                <a:latin typeface="ZztexMono-Italic"/>
              </a:rPr>
              <a:t>ld</a:t>
            </a:r>
            <a:r>
              <a:rPr lang="en-US" altLang="zh-CN" sz="2200" b="1" i="1" dirty="0">
                <a:latin typeface="ZztexMono-Italic"/>
              </a:rPr>
              <a:t> -o </a:t>
            </a:r>
            <a:r>
              <a:rPr lang="en-US" altLang="zh-CN" sz="2200" b="1" i="1" dirty="0" smtClean="0">
                <a:latin typeface="ZztexMono-Italic"/>
              </a:rPr>
              <a:t>main.exe </a:t>
            </a:r>
            <a:r>
              <a:rPr lang="en-US" altLang="zh-CN" sz="2200" b="1" i="1" dirty="0">
                <a:latin typeface="ZztexMono-Italic"/>
              </a:rPr>
              <a:t>[system object files and </a:t>
            </a:r>
            <a:r>
              <a:rPr lang="en-US" altLang="zh-CN" sz="2200" b="1" i="1" dirty="0" err="1">
                <a:latin typeface="ZztexMono-Italic"/>
              </a:rPr>
              <a:t>args</a:t>
            </a:r>
            <a:r>
              <a:rPr lang="en-US" altLang="zh-CN" sz="2200" b="1" i="1" dirty="0">
                <a:latin typeface="ZztexMono-Italic"/>
              </a:rPr>
              <a:t>] /</a:t>
            </a:r>
            <a:r>
              <a:rPr lang="en-US" altLang="zh-CN" sz="2200" b="1" i="1" dirty="0" err="1">
                <a:latin typeface="ZztexMono-Italic"/>
              </a:rPr>
              <a:t>tmp</a:t>
            </a:r>
            <a:r>
              <a:rPr lang="en-US" altLang="zh-CN" sz="2200" b="1" i="1" dirty="0">
                <a:latin typeface="ZztexMono-Italic"/>
              </a:rPr>
              <a:t>/</a:t>
            </a:r>
            <a:r>
              <a:rPr lang="en-US" altLang="zh-CN" sz="2200" b="1" i="1" dirty="0" err="1">
                <a:latin typeface="ZztexMono-Italic"/>
              </a:rPr>
              <a:t>main.o</a:t>
            </a:r>
            <a:r>
              <a:rPr lang="en-US" altLang="zh-CN" sz="2200" b="1" i="1" dirty="0">
                <a:latin typeface="ZztexMono-Italic"/>
              </a:rPr>
              <a:t> /</a:t>
            </a:r>
            <a:r>
              <a:rPr lang="en-US" altLang="zh-CN" sz="2200" b="1" i="1" dirty="0" err="1">
                <a:latin typeface="ZztexMono-Italic"/>
              </a:rPr>
              <a:t>tmp</a:t>
            </a:r>
            <a:r>
              <a:rPr lang="en-US" altLang="zh-CN" sz="2200" b="1" i="1" dirty="0">
                <a:latin typeface="ZztexMono-Italic"/>
              </a:rPr>
              <a:t>/</a:t>
            </a:r>
            <a:r>
              <a:rPr lang="en-US" altLang="zh-CN" sz="2200" b="1" i="1" dirty="0" err="1">
                <a:latin typeface="ZztexMono-Italic"/>
              </a:rPr>
              <a:t>swap.o</a:t>
            </a:r>
            <a:endParaRPr lang="en-US" altLang="zh-CN" sz="2200" b="1" i="1" dirty="0">
              <a:latin typeface="ZztexMono-Italic"/>
            </a:endParaRPr>
          </a:p>
          <a:p>
            <a:endParaRPr lang="en-US" altLang="zh-CN" sz="2200" b="1" i="1" dirty="0">
              <a:latin typeface="ZztexMono-Italic"/>
            </a:endParaRPr>
          </a:p>
          <a:p>
            <a:r>
              <a:rPr lang="zh-CN" altLang="en-US" sz="2200" b="1" dirty="0" smtClean="0">
                <a:latin typeface="ZztexMono-Regular"/>
              </a:rPr>
              <a:t>最后运行：</a:t>
            </a:r>
            <a:endParaRPr lang="en-US" altLang="zh-CN" sz="2200" b="1" dirty="0" smtClean="0">
              <a:latin typeface="ZztexMono-Regular"/>
            </a:endParaRPr>
          </a:p>
          <a:p>
            <a:r>
              <a:rPr lang="zh-CN" altLang="en-US" sz="2200" b="1" dirty="0" smtClean="0">
                <a:latin typeface="ZztexMono-Regular"/>
              </a:rPr>
              <a:t>    由可执行文件的加载器（</a:t>
            </a:r>
            <a:r>
              <a:rPr lang="en-US" altLang="zh-CN" sz="2200" b="1" dirty="0" smtClean="0">
                <a:latin typeface="ZztexMono-Regular"/>
              </a:rPr>
              <a:t>loader</a:t>
            </a:r>
            <a:r>
              <a:rPr lang="zh-CN" altLang="en-US" sz="2200" b="1" dirty="0" smtClean="0">
                <a:latin typeface="ZztexMono-Regular"/>
              </a:rPr>
              <a:t>）从磁盘将</a:t>
            </a:r>
            <a:r>
              <a:rPr lang="en-US" altLang="zh-CN" sz="2200" b="1" dirty="0" smtClean="0">
                <a:latin typeface="ZztexMono-Regular"/>
              </a:rPr>
              <a:t>p</a:t>
            </a:r>
            <a:r>
              <a:rPr lang="zh-CN" altLang="en-US" sz="2200" b="1" dirty="0" smtClean="0">
                <a:latin typeface="ZztexMono-Regular"/>
              </a:rPr>
              <a:t>装入内存并转入其入口处执行</a:t>
            </a:r>
            <a:endParaRPr lang="en-US" altLang="zh-CN" sz="2200" b="1" dirty="0" smtClean="0">
              <a:latin typeface="ZztexMono-Regular"/>
            </a:endParaRPr>
          </a:p>
          <a:p>
            <a:r>
              <a:rPr lang="en-US" altLang="zh-CN" sz="2200" b="1" i="1" dirty="0">
                <a:latin typeface="ZztexMono-Italic"/>
              </a:rPr>
              <a:t>	</a:t>
            </a:r>
            <a:r>
              <a:rPr lang="en-US" altLang="zh-CN" sz="2200" b="1" i="1" dirty="0" smtClean="0">
                <a:latin typeface="ZztexMono-Italic"/>
              </a:rPr>
              <a:t>./main.exe</a:t>
            </a:r>
          </a:p>
        </p:txBody>
      </p:sp>
    </p:spTree>
    <p:extLst>
      <p:ext uri="{BB962C8B-B14F-4D97-AF65-F5344CB8AC3E}">
        <p14:creationId xmlns:p14="http://schemas.microsoft.com/office/powerpoint/2010/main" val="40528796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Rectangle 7"/>
          <p:cNvSpPr>
            <a:spLocks noGrp="1" noChangeArrowheads="1"/>
          </p:cNvSpPr>
          <p:nvPr>
            <p:ph type="title" idx="4294967295"/>
          </p:nvPr>
        </p:nvSpPr>
        <p:spPr>
          <a:xfrm>
            <a:off x="1881189" y="26989"/>
            <a:ext cx="7591425" cy="719137"/>
          </a:xfrm>
        </p:spPr>
        <p:txBody>
          <a:bodyPr/>
          <a:lstStyle/>
          <a:p>
            <a:r>
              <a:rPr lang="zh-CN" altLang="en-US" sz="2800" b="1" dirty="0" smtClean="0"/>
              <a:t>头文件（</a:t>
            </a:r>
            <a:r>
              <a:rPr lang="en-US" altLang="zh-CN" sz="2800" b="1" dirty="0" smtClean="0"/>
              <a:t>.h</a:t>
            </a:r>
            <a:r>
              <a:rPr lang="zh-CN" altLang="en-US" sz="2800" b="1" dirty="0" smtClean="0"/>
              <a:t>文件）的作用</a:t>
            </a:r>
          </a:p>
        </p:txBody>
      </p:sp>
      <p:sp>
        <p:nvSpPr>
          <p:cNvPr id="640003" name="Rectangle 3"/>
          <p:cNvSpPr>
            <a:spLocks noChangeArrowheads="1"/>
          </p:cNvSpPr>
          <p:nvPr/>
        </p:nvSpPr>
        <p:spPr bwMode="auto">
          <a:xfrm>
            <a:off x="410134" y="542100"/>
            <a:ext cx="3173882" cy="1938992"/>
          </a:xfrm>
          <a:prstGeom prst="rect">
            <a:avLst/>
          </a:prstGeom>
          <a:solidFill>
            <a:srgbClr val="F7F5CD"/>
          </a:solidFill>
          <a:ln w="3175">
            <a:solidFill>
              <a:schemeClr val="tx1"/>
            </a:solidFill>
            <a:miter lim="800000"/>
            <a:headEnd/>
            <a:tailEnd/>
          </a:ln>
        </p:spPr>
        <p:txBody>
          <a:bodyPr wrap="none">
            <a:spAutoFit/>
          </a:bodyPr>
          <a:lstStyle/>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#include "</a:t>
            </a:r>
            <a:r>
              <a:rPr lang="en-US" altLang="zh-CN" sz="2400" b="1" dirty="0" err="1">
                <a:solidFill>
                  <a:srgbClr val="000000"/>
                </a:solidFill>
                <a:latin typeface="微软雅黑" pitchFamily="34" charset="-122"/>
                <a:ea typeface="微软雅黑" pitchFamily="34" charset="-122"/>
                <a:cs typeface="Courier New" pitchFamily="49" charset="0"/>
              </a:rPr>
              <a:t>global.h</a:t>
            </a:r>
            <a:r>
              <a:rPr lang="en-US" altLang="zh-CN" sz="2400" b="1" dirty="0">
                <a:solidFill>
                  <a:srgbClr val="000000"/>
                </a:solidFill>
                <a:latin typeface="微软雅黑" pitchFamily="34" charset="-122"/>
                <a:ea typeface="微软雅黑" pitchFamily="34" charset="-122"/>
                <a:cs typeface="Courier New" pitchFamily="49" charset="0"/>
              </a:rPr>
              <a:t>"</a:t>
            </a:r>
          </a:p>
          <a:p>
            <a:pPr eaLnBrk="0" fontAlgn="base" hangingPunct="0">
              <a:spcBef>
                <a:spcPct val="0"/>
              </a:spcBef>
              <a:spcAft>
                <a:spcPct val="0"/>
              </a:spcAft>
            </a:pPr>
            <a:endParaRPr lang="en-US" altLang="zh-CN" sz="2400" b="1" dirty="0">
              <a:solidFill>
                <a:srgbClr val="000000"/>
              </a:solidFill>
              <a:latin typeface="微软雅黑" pitchFamily="34" charset="-122"/>
              <a:ea typeface="微软雅黑" pitchFamily="34" charset="-122"/>
              <a:cs typeface="Courier New" pitchFamily="49" charset="0"/>
            </a:endParaRPr>
          </a:p>
          <a:p>
            <a:pPr eaLnBrk="0" fontAlgn="base" hangingPunct="0">
              <a:spcBef>
                <a:spcPct val="0"/>
              </a:spcBef>
              <a:spcAft>
                <a:spcPct val="0"/>
              </a:spcAft>
            </a:pPr>
            <a:r>
              <a:rPr lang="en-US" altLang="zh-CN" sz="2400" b="1" dirty="0" err="1">
                <a:solidFill>
                  <a:srgbClr val="000000"/>
                </a:solidFill>
                <a:latin typeface="微软雅黑" pitchFamily="34" charset="-122"/>
                <a:ea typeface="微软雅黑" pitchFamily="34" charset="-122"/>
                <a:cs typeface="Courier New" pitchFamily="49" charset="0"/>
              </a:rPr>
              <a:t>int</a:t>
            </a:r>
            <a:r>
              <a:rPr lang="en-US" altLang="zh-CN" sz="2400" b="1" dirty="0">
                <a:solidFill>
                  <a:srgbClr val="000000"/>
                </a:solidFill>
                <a:latin typeface="微软雅黑" pitchFamily="34" charset="-122"/>
                <a:ea typeface="微软雅黑" pitchFamily="34" charset="-122"/>
                <a:cs typeface="Courier New" pitchFamily="49" charset="0"/>
              </a:rPr>
              <a:t> f() {</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  return g+1;</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a:t>
            </a:r>
          </a:p>
        </p:txBody>
      </p:sp>
      <p:sp>
        <p:nvSpPr>
          <p:cNvPr id="640004" name="Rectangle 4"/>
          <p:cNvSpPr>
            <a:spLocks noChangeArrowheads="1"/>
          </p:cNvSpPr>
          <p:nvPr/>
        </p:nvSpPr>
        <p:spPr bwMode="auto">
          <a:xfrm>
            <a:off x="346633" y="61088"/>
            <a:ext cx="776288"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c1.c</a:t>
            </a:r>
          </a:p>
        </p:txBody>
      </p:sp>
      <p:sp>
        <p:nvSpPr>
          <p:cNvPr id="640005" name="Rectangle 5"/>
          <p:cNvSpPr>
            <a:spLocks noChangeArrowheads="1"/>
          </p:cNvSpPr>
          <p:nvPr/>
        </p:nvSpPr>
        <p:spPr bwMode="auto">
          <a:xfrm>
            <a:off x="7203567" y="904875"/>
            <a:ext cx="1435100"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dirty="0" err="1">
                <a:solidFill>
                  <a:srgbClr val="3366FF"/>
                </a:solidFill>
                <a:latin typeface="微软雅黑" pitchFamily="34" charset="-122"/>
                <a:ea typeface="微软雅黑" pitchFamily="34" charset="-122"/>
                <a:cs typeface="Courier New" pitchFamily="49" charset="0"/>
              </a:rPr>
              <a:t>global.h</a:t>
            </a:r>
            <a:endParaRPr lang="en-US" altLang="zh-CN" sz="2400" b="1" dirty="0">
              <a:solidFill>
                <a:srgbClr val="3366FF"/>
              </a:solidFill>
              <a:latin typeface="微软雅黑" pitchFamily="34" charset="-122"/>
              <a:ea typeface="微软雅黑" pitchFamily="34" charset="-122"/>
              <a:cs typeface="Courier New" pitchFamily="49" charset="0"/>
            </a:endParaRPr>
          </a:p>
        </p:txBody>
      </p:sp>
      <p:sp>
        <p:nvSpPr>
          <p:cNvPr id="640006" name="Rectangle 6"/>
          <p:cNvSpPr>
            <a:spLocks noChangeArrowheads="1"/>
          </p:cNvSpPr>
          <p:nvPr/>
        </p:nvSpPr>
        <p:spPr bwMode="auto">
          <a:xfrm>
            <a:off x="7129464" y="1365250"/>
            <a:ext cx="4099368" cy="2677656"/>
          </a:xfrm>
          <a:prstGeom prst="rect">
            <a:avLst/>
          </a:prstGeom>
          <a:solidFill>
            <a:srgbClr val="DBF2DA"/>
          </a:solidFill>
          <a:ln w="3175">
            <a:solidFill>
              <a:schemeClr val="tx1"/>
            </a:solidFill>
            <a:miter lim="800000"/>
            <a:headEnd/>
            <a:tailEnd/>
          </a:ln>
        </p:spPr>
        <p:txBody>
          <a:bodyPr wrap="square">
            <a:spAutoFit/>
          </a:bodyPr>
          <a:lstStyle/>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a:t>
            </a:r>
            <a:r>
              <a:rPr lang="en-US" altLang="zh-CN" sz="2400" b="1" dirty="0" err="1">
                <a:solidFill>
                  <a:srgbClr val="000000"/>
                </a:solidFill>
                <a:latin typeface="微软雅黑" pitchFamily="34" charset="-122"/>
                <a:ea typeface="微软雅黑" pitchFamily="34" charset="-122"/>
                <a:cs typeface="Courier New" pitchFamily="49" charset="0"/>
              </a:rPr>
              <a:t>ifdef</a:t>
            </a:r>
            <a:r>
              <a:rPr lang="en-US" altLang="zh-CN" sz="2400" b="1" dirty="0">
                <a:solidFill>
                  <a:srgbClr val="000000"/>
                </a:solidFill>
                <a:latin typeface="微软雅黑" pitchFamily="34" charset="-122"/>
                <a:ea typeface="微软雅黑" pitchFamily="34" charset="-122"/>
                <a:cs typeface="Courier New" pitchFamily="49" charset="0"/>
              </a:rPr>
              <a:t> INITIALIZE</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    </a:t>
            </a:r>
            <a:r>
              <a:rPr lang="en-US" altLang="zh-CN" sz="2400" b="1" dirty="0" err="1">
                <a:solidFill>
                  <a:srgbClr val="000000"/>
                </a:solidFill>
                <a:latin typeface="微软雅黑" pitchFamily="34" charset="-122"/>
                <a:ea typeface="微软雅黑" pitchFamily="34" charset="-122"/>
                <a:cs typeface="Courier New" pitchFamily="49" charset="0"/>
              </a:rPr>
              <a:t>int</a:t>
            </a:r>
            <a:r>
              <a:rPr lang="en-US" altLang="zh-CN" sz="2400" b="1" dirty="0">
                <a:solidFill>
                  <a:srgbClr val="000000"/>
                </a:solidFill>
                <a:latin typeface="微软雅黑" pitchFamily="34" charset="-122"/>
                <a:ea typeface="微软雅黑" pitchFamily="34" charset="-122"/>
                <a:cs typeface="Courier New" pitchFamily="49" charset="0"/>
              </a:rPr>
              <a:t> g = 23;</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    static </a:t>
            </a:r>
            <a:r>
              <a:rPr lang="en-US" altLang="zh-CN" sz="2400" b="1" dirty="0" err="1">
                <a:solidFill>
                  <a:srgbClr val="000000"/>
                </a:solidFill>
                <a:latin typeface="微软雅黑" pitchFamily="34" charset="-122"/>
                <a:ea typeface="微软雅黑" pitchFamily="34" charset="-122"/>
                <a:cs typeface="Courier New" pitchFamily="49" charset="0"/>
              </a:rPr>
              <a:t>int</a:t>
            </a:r>
            <a:r>
              <a:rPr lang="en-US" altLang="zh-CN" sz="2400" b="1" dirty="0">
                <a:solidFill>
                  <a:srgbClr val="000000"/>
                </a:solidFill>
                <a:latin typeface="微软雅黑" pitchFamily="34" charset="-122"/>
                <a:ea typeface="微软雅黑" pitchFamily="34" charset="-122"/>
                <a:cs typeface="Courier New" pitchFamily="49" charset="0"/>
              </a:rPr>
              <a:t> </a:t>
            </a:r>
            <a:r>
              <a:rPr lang="en-US" altLang="zh-CN" sz="2400" b="1" dirty="0" err="1">
                <a:solidFill>
                  <a:srgbClr val="000000"/>
                </a:solidFill>
                <a:latin typeface="微软雅黑" pitchFamily="34" charset="-122"/>
                <a:ea typeface="微软雅黑" pitchFamily="34" charset="-122"/>
                <a:cs typeface="Courier New" pitchFamily="49" charset="0"/>
              </a:rPr>
              <a:t>init</a:t>
            </a:r>
            <a:r>
              <a:rPr lang="en-US" altLang="zh-CN" sz="2400" b="1" dirty="0">
                <a:solidFill>
                  <a:srgbClr val="000000"/>
                </a:solidFill>
                <a:latin typeface="微软雅黑" pitchFamily="34" charset="-122"/>
                <a:ea typeface="微软雅黑" pitchFamily="34" charset="-122"/>
                <a:cs typeface="Courier New" pitchFamily="49" charset="0"/>
              </a:rPr>
              <a:t> = 1;</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#else</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    </a:t>
            </a:r>
            <a:r>
              <a:rPr lang="en-US" altLang="zh-CN" sz="2400" b="1" dirty="0" err="1">
                <a:solidFill>
                  <a:srgbClr val="000000"/>
                </a:solidFill>
                <a:latin typeface="微软雅黑" pitchFamily="34" charset="-122"/>
                <a:ea typeface="微软雅黑" pitchFamily="34" charset="-122"/>
                <a:cs typeface="Courier New" pitchFamily="49" charset="0"/>
              </a:rPr>
              <a:t>int</a:t>
            </a:r>
            <a:r>
              <a:rPr lang="en-US" altLang="zh-CN" sz="2400" b="1" dirty="0">
                <a:solidFill>
                  <a:srgbClr val="000000"/>
                </a:solidFill>
                <a:latin typeface="微软雅黑" pitchFamily="34" charset="-122"/>
                <a:ea typeface="微软雅黑" pitchFamily="34" charset="-122"/>
                <a:cs typeface="Courier New" pitchFamily="49" charset="0"/>
              </a:rPr>
              <a:t> g;</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    static </a:t>
            </a:r>
            <a:r>
              <a:rPr lang="en-US" altLang="zh-CN" sz="2400" b="1" dirty="0" err="1">
                <a:solidFill>
                  <a:srgbClr val="000000"/>
                </a:solidFill>
                <a:latin typeface="微软雅黑" pitchFamily="34" charset="-122"/>
                <a:ea typeface="微软雅黑" pitchFamily="34" charset="-122"/>
                <a:cs typeface="Courier New" pitchFamily="49" charset="0"/>
              </a:rPr>
              <a:t>int</a:t>
            </a:r>
            <a:r>
              <a:rPr lang="en-US" altLang="zh-CN" sz="2400" b="1" dirty="0">
                <a:solidFill>
                  <a:srgbClr val="000000"/>
                </a:solidFill>
                <a:latin typeface="微软雅黑" pitchFamily="34" charset="-122"/>
                <a:ea typeface="微软雅黑" pitchFamily="34" charset="-122"/>
                <a:cs typeface="Courier New" pitchFamily="49" charset="0"/>
              </a:rPr>
              <a:t> </a:t>
            </a:r>
            <a:r>
              <a:rPr lang="en-US" altLang="zh-CN" sz="2400" b="1" dirty="0" err="1">
                <a:solidFill>
                  <a:srgbClr val="000000"/>
                </a:solidFill>
                <a:latin typeface="微软雅黑" pitchFamily="34" charset="-122"/>
                <a:ea typeface="微软雅黑" pitchFamily="34" charset="-122"/>
                <a:cs typeface="Courier New" pitchFamily="49" charset="0"/>
              </a:rPr>
              <a:t>init</a:t>
            </a:r>
            <a:r>
              <a:rPr lang="en-US" altLang="zh-CN" sz="2400" b="1" dirty="0">
                <a:solidFill>
                  <a:srgbClr val="000000"/>
                </a:solidFill>
                <a:latin typeface="微软雅黑" pitchFamily="34" charset="-122"/>
                <a:ea typeface="微软雅黑" pitchFamily="34" charset="-122"/>
                <a:cs typeface="Courier New" pitchFamily="49" charset="0"/>
              </a:rPr>
              <a:t> = 0;</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a:t>
            </a:r>
            <a:r>
              <a:rPr lang="en-US" altLang="zh-CN" sz="2400" b="1" dirty="0" err="1">
                <a:solidFill>
                  <a:srgbClr val="000000"/>
                </a:solidFill>
                <a:latin typeface="微软雅黑" pitchFamily="34" charset="-122"/>
                <a:ea typeface="微软雅黑" pitchFamily="34" charset="-122"/>
                <a:cs typeface="Courier New" pitchFamily="49" charset="0"/>
              </a:rPr>
              <a:t>endif</a:t>
            </a:r>
            <a:endParaRPr lang="en-US" altLang="zh-CN" sz="2400" b="1" dirty="0">
              <a:solidFill>
                <a:srgbClr val="000000"/>
              </a:solidFill>
              <a:latin typeface="微软雅黑" pitchFamily="34" charset="-122"/>
              <a:ea typeface="微软雅黑" pitchFamily="34" charset="-122"/>
              <a:cs typeface="Courier New" pitchFamily="49" charset="0"/>
            </a:endParaRPr>
          </a:p>
        </p:txBody>
      </p:sp>
      <p:sp>
        <p:nvSpPr>
          <p:cNvPr id="640007" name="Rectangle 3"/>
          <p:cNvSpPr>
            <a:spLocks noChangeArrowheads="1"/>
          </p:cNvSpPr>
          <p:nvPr/>
        </p:nvSpPr>
        <p:spPr bwMode="auto">
          <a:xfrm>
            <a:off x="417118" y="2950990"/>
            <a:ext cx="5381794" cy="3785652"/>
          </a:xfrm>
          <a:prstGeom prst="rect">
            <a:avLst/>
          </a:prstGeom>
          <a:solidFill>
            <a:srgbClr val="F7F5CD"/>
          </a:solidFill>
          <a:ln w="3175">
            <a:solidFill>
              <a:schemeClr val="tx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#include &lt;stdio.h&gt;</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#include "global.h"</a:t>
            </a:r>
          </a:p>
          <a:p>
            <a:pPr eaLnBrk="0" fontAlgn="base" hangingPunct="0">
              <a:spcBef>
                <a:spcPct val="0"/>
              </a:spcBef>
              <a:spcAft>
                <a:spcPct val="0"/>
              </a:spcAft>
            </a:pPr>
            <a:endParaRPr lang="en-US" altLang="zh-CN" sz="2400" b="1">
              <a:solidFill>
                <a:srgbClr val="000000"/>
              </a:solidFill>
              <a:latin typeface="微软雅黑" pitchFamily="34" charset="-122"/>
              <a:ea typeface="微软雅黑" pitchFamily="34" charset="-122"/>
              <a:cs typeface="Courier New" pitchFamily="49" charset="0"/>
            </a:endParaRP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int main() {</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  if (!init)</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      g = 37;</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  int t = f();</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  printf("Calling f yields %d\n", t);</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  return 0;</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a:t>
            </a:r>
          </a:p>
        </p:txBody>
      </p:sp>
      <p:sp>
        <p:nvSpPr>
          <p:cNvPr id="640008" name="Rectangle 4"/>
          <p:cNvSpPr>
            <a:spLocks noChangeArrowheads="1"/>
          </p:cNvSpPr>
          <p:nvPr/>
        </p:nvSpPr>
        <p:spPr bwMode="auto">
          <a:xfrm>
            <a:off x="346633" y="2501729"/>
            <a:ext cx="776288"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c2.c</a:t>
            </a:r>
          </a:p>
        </p:txBody>
      </p:sp>
    </p:spTree>
    <p:extLst>
      <p:ext uri="{BB962C8B-B14F-4D97-AF65-F5344CB8AC3E}">
        <p14:creationId xmlns:p14="http://schemas.microsoft.com/office/powerpoint/2010/main" val="312823755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Rectangle 7"/>
          <p:cNvSpPr>
            <a:spLocks noGrp="1" noChangeArrowheads="1"/>
          </p:cNvSpPr>
          <p:nvPr>
            <p:ph type="title" idx="4294967295"/>
          </p:nvPr>
        </p:nvSpPr>
        <p:spPr>
          <a:xfrm>
            <a:off x="427676" y="713867"/>
            <a:ext cx="1013776" cy="4857738"/>
          </a:xfrm>
        </p:spPr>
        <p:txBody>
          <a:bodyPr/>
          <a:lstStyle/>
          <a:p>
            <a:r>
              <a:rPr lang="zh-CN" altLang="en-US" dirty="0" smtClean="0"/>
              <a:t>预处理操作</a:t>
            </a:r>
          </a:p>
        </p:txBody>
      </p:sp>
      <p:sp>
        <p:nvSpPr>
          <p:cNvPr id="718851" name="Rectangle 3"/>
          <p:cNvSpPr>
            <a:spLocks noChangeArrowheads="1"/>
          </p:cNvSpPr>
          <p:nvPr/>
        </p:nvSpPr>
        <p:spPr bwMode="auto">
          <a:xfrm>
            <a:off x="1554480" y="595313"/>
            <a:ext cx="3568853" cy="1938992"/>
          </a:xfrm>
          <a:prstGeom prst="rect">
            <a:avLst/>
          </a:prstGeom>
          <a:solidFill>
            <a:srgbClr val="F7F5CD"/>
          </a:solidFill>
          <a:ln w="3175">
            <a:solidFill>
              <a:schemeClr val="tx1"/>
            </a:solidFill>
            <a:miter lim="800000"/>
            <a:headEnd/>
            <a:tailEnd/>
          </a:ln>
        </p:spPr>
        <p:txBody>
          <a:bodyPr wrap="square">
            <a:spAutoFit/>
          </a:bodyPr>
          <a:lstStyle/>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#include "</a:t>
            </a:r>
            <a:r>
              <a:rPr lang="en-US" altLang="zh-CN" sz="2400" b="1" dirty="0" err="1">
                <a:solidFill>
                  <a:srgbClr val="000000"/>
                </a:solidFill>
                <a:latin typeface="微软雅黑" pitchFamily="34" charset="-122"/>
                <a:ea typeface="微软雅黑" pitchFamily="34" charset="-122"/>
                <a:cs typeface="Courier New" pitchFamily="49" charset="0"/>
              </a:rPr>
              <a:t>global.h</a:t>
            </a:r>
            <a:r>
              <a:rPr lang="en-US" altLang="zh-CN" sz="2400" b="1" dirty="0">
                <a:solidFill>
                  <a:srgbClr val="000000"/>
                </a:solidFill>
                <a:latin typeface="微软雅黑" pitchFamily="34" charset="-122"/>
                <a:ea typeface="微软雅黑" pitchFamily="34" charset="-122"/>
                <a:cs typeface="Courier New" pitchFamily="49" charset="0"/>
              </a:rPr>
              <a:t>"</a:t>
            </a:r>
          </a:p>
          <a:p>
            <a:pPr eaLnBrk="0" fontAlgn="base" hangingPunct="0">
              <a:spcBef>
                <a:spcPct val="0"/>
              </a:spcBef>
              <a:spcAft>
                <a:spcPct val="0"/>
              </a:spcAft>
            </a:pPr>
            <a:endParaRPr lang="en-US" altLang="zh-CN" sz="2400" b="1" dirty="0">
              <a:solidFill>
                <a:srgbClr val="000000"/>
              </a:solidFill>
              <a:latin typeface="微软雅黑" pitchFamily="34" charset="-122"/>
              <a:ea typeface="微软雅黑" pitchFamily="34" charset="-122"/>
              <a:cs typeface="Courier New" pitchFamily="49" charset="0"/>
            </a:endParaRPr>
          </a:p>
          <a:p>
            <a:pPr eaLnBrk="0" fontAlgn="base" hangingPunct="0">
              <a:spcBef>
                <a:spcPct val="0"/>
              </a:spcBef>
              <a:spcAft>
                <a:spcPct val="0"/>
              </a:spcAft>
            </a:pPr>
            <a:r>
              <a:rPr lang="en-US" altLang="zh-CN" sz="2400" b="1" dirty="0" err="1">
                <a:solidFill>
                  <a:srgbClr val="000000"/>
                </a:solidFill>
                <a:latin typeface="微软雅黑" pitchFamily="34" charset="-122"/>
                <a:ea typeface="微软雅黑" pitchFamily="34" charset="-122"/>
                <a:cs typeface="Courier New" pitchFamily="49" charset="0"/>
              </a:rPr>
              <a:t>int</a:t>
            </a:r>
            <a:r>
              <a:rPr lang="en-US" altLang="zh-CN" sz="2400" b="1" dirty="0">
                <a:solidFill>
                  <a:srgbClr val="000000"/>
                </a:solidFill>
                <a:latin typeface="微软雅黑" pitchFamily="34" charset="-122"/>
                <a:ea typeface="微软雅黑" pitchFamily="34" charset="-122"/>
                <a:cs typeface="Courier New" pitchFamily="49" charset="0"/>
              </a:rPr>
              <a:t> f() {</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  return g+1;</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a:t>
            </a:r>
          </a:p>
        </p:txBody>
      </p:sp>
      <p:sp>
        <p:nvSpPr>
          <p:cNvPr id="718852" name="Rectangle 4"/>
          <p:cNvSpPr>
            <a:spLocks noChangeArrowheads="1"/>
          </p:cNvSpPr>
          <p:nvPr/>
        </p:nvSpPr>
        <p:spPr bwMode="auto">
          <a:xfrm>
            <a:off x="1554480" y="134938"/>
            <a:ext cx="776288"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dirty="0">
                <a:solidFill>
                  <a:srgbClr val="3366FF"/>
                </a:solidFill>
                <a:latin typeface="微软雅黑" pitchFamily="34" charset="-122"/>
                <a:ea typeface="微软雅黑" pitchFamily="34" charset="-122"/>
                <a:cs typeface="Courier New" pitchFamily="49" charset="0"/>
              </a:rPr>
              <a:t>c1.c</a:t>
            </a:r>
          </a:p>
        </p:txBody>
      </p:sp>
      <p:sp>
        <p:nvSpPr>
          <p:cNvPr id="718853" name="Rectangle 5"/>
          <p:cNvSpPr>
            <a:spLocks noChangeArrowheads="1"/>
          </p:cNvSpPr>
          <p:nvPr/>
        </p:nvSpPr>
        <p:spPr bwMode="auto">
          <a:xfrm>
            <a:off x="6443663" y="125096"/>
            <a:ext cx="1435100"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global.h</a:t>
            </a:r>
          </a:p>
        </p:txBody>
      </p:sp>
      <p:sp>
        <p:nvSpPr>
          <p:cNvPr id="718854" name="Rectangle 6"/>
          <p:cNvSpPr>
            <a:spLocks noChangeArrowheads="1"/>
          </p:cNvSpPr>
          <p:nvPr/>
        </p:nvSpPr>
        <p:spPr bwMode="auto">
          <a:xfrm>
            <a:off x="6143624" y="594995"/>
            <a:ext cx="4234815" cy="2677656"/>
          </a:xfrm>
          <a:prstGeom prst="rect">
            <a:avLst/>
          </a:prstGeom>
          <a:solidFill>
            <a:srgbClr val="DBF2DA"/>
          </a:solidFill>
          <a:ln w="3175">
            <a:solidFill>
              <a:schemeClr val="tx1"/>
            </a:solidFill>
            <a:miter lim="800000"/>
            <a:headEnd/>
            <a:tailEnd/>
          </a:ln>
        </p:spPr>
        <p:txBody>
          <a:bodyPr wrap="square">
            <a:spAutoFit/>
          </a:bodyPr>
          <a:lstStyle/>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#ifdef INITIALIZE</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    </a:t>
            </a:r>
            <a:r>
              <a:rPr lang="en-US" altLang="zh-CN" sz="2400" b="1">
                <a:solidFill>
                  <a:srgbClr val="FF0000"/>
                </a:solidFill>
                <a:latin typeface="微软雅黑" pitchFamily="34" charset="-122"/>
                <a:ea typeface="微软雅黑" pitchFamily="34" charset="-122"/>
                <a:cs typeface="Courier New" pitchFamily="49" charset="0"/>
              </a:rPr>
              <a:t>int g = 23;</a:t>
            </a:r>
          </a:p>
          <a:p>
            <a:pPr eaLnBrk="0" fontAlgn="base" hangingPunct="0">
              <a:spcBef>
                <a:spcPct val="0"/>
              </a:spcBef>
              <a:spcAft>
                <a:spcPct val="0"/>
              </a:spcAft>
            </a:pPr>
            <a:r>
              <a:rPr lang="en-US" altLang="zh-CN" sz="2400" b="1">
                <a:solidFill>
                  <a:srgbClr val="FF0000"/>
                </a:solidFill>
                <a:latin typeface="微软雅黑" pitchFamily="34" charset="-122"/>
                <a:ea typeface="微软雅黑" pitchFamily="34" charset="-122"/>
                <a:cs typeface="Courier New" pitchFamily="49" charset="0"/>
              </a:rPr>
              <a:t>    static int init = 1;</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#else</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    </a:t>
            </a:r>
            <a:r>
              <a:rPr lang="en-US" altLang="zh-CN" sz="2400" b="1">
                <a:solidFill>
                  <a:srgbClr val="CC3300"/>
                </a:solidFill>
                <a:latin typeface="微软雅黑" pitchFamily="34" charset="-122"/>
                <a:ea typeface="微软雅黑" pitchFamily="34" charset="-122"/>
                <a:cs typeface="Courier New" pitchFamily="49" charset="0"/>
              </a:rPr>
              <a:t>int g;</a:t>
            </a:r>
          </a:p>
          <a:p>
            <a:pPr eaLnBrk="0" fontAlgn="base" hangingPunct="0">
              <a:spcBef>
                <a:spcPct val="0"/>
              </a:spcBef>
              <a:spcAft>
                <a:spcPct val="0"/>
              </a:spcAft>
            </a:pPr>
            <a:r>
              <a:rPr lang="en-US" altLang="zh-CN" sz="2400" b="1">
                <a:solidFill>
                  <a:srgbClr val="CC3300"/>
                </a:solidFill>
                <a:latin typeface="微软雅黑" pitchFamily="34" charset="-122"/>
                <a:ea typeface="微软雅黑" pitchFamily="34" charset="-122"/>
                <a:cs typeface="Courier New" pitchFamily="49" charset="0"/>
              </a:rPr>
              <a:t>    static int init = 0;</a:t>
            </a:r>
          </a:p>
          <a:p>
            <a:pPr eaLnBrk="0" fontAlgn="base" hangingPunct="0">
              <a:spcBef>
                <a:spcPct val="0"/>
              </a:spcBef>
              <a:spcAft>
                <a:spcPct val="0"/>
              </a:spcAft>
            </a:pPr>
            <a:r>
              <a:rPr lang="en-US" altLang="zh-CN" sz="2400" b="1">
                <a:solidFill>
                  <a:srgbClr val="000000"/>
                </a:solidFill>
                <a:latin typeface="微软雅黑" pitchFamily="34" charset="-122"/>
                <a:ea typeface="微软雅黑" pitchFamily="34" charset="-122"/>
                <a:cs typeface="Courier New" pitchFamily="49" charset="0"/>
              </a:rPr>
              <a:t>#endif</a:t>
            </a:r>
          </a:p>
        </p:txBody>
      </p:sp>
      <p:sp>
        <p:nvSpPr>
          <p:cNvPr id="9" name="Rectangle 3"/>
          <p:cNvSpPr>
            <a:spLocks noChangeArrowheads="1"/>
          </p:cNvSpPr>
          <p:nvPr/>
        </p:nvSpPr>
        <p:spPr bwMode="auto">
          <a:xfrm>
            <a:off x="1554480" y="4188016"/>
            <a:ext cx="3568853" cy="1938992"/>
          </a:xfrm>
          <a:prstGeom prst="rect">
            <a:avLst/>
          </a:prstGeom>
          <a:solidFill>
            <a:srgbClr val="A6A6A6">
              <a:alpha val="41000"/>
            </a:srgbClr>
          </a:solidFill>
          <a:ln w="3175">
            <a:solidFill>
              <a:schemeClr val="tx1"/>
            </a:solidFill>
            <a:miter lim="800000"/>
            <a:headEnd/>
            <a:tailEnd/>
          </a:ln>
        </p:spPr>
        <p:txBody>
          <a:bodyPr wrap="square">
            <a:spAutoFit/>
          </a:bodyPr>
          <a:lstStyle/>
          <a:p>
            <a:pPr eaLnBrk="0" fontAlgn="base" hangingPunct="0">
              <a:spcBef>
                <a:spcPct val="0"/>
              </a:spcBef>
              <a:spcAft>
                <a:spcPct val="0"/>
              </a:spcAft>
            </a:pPr>
            <a:r>
              <a:rPr lang="en-US" altLang="zh-CN" sz="2400" b="1" dirty="0" err="1">
                <a:solidFill>
                  <a:srgbClr val="FF0000"/>
                </a:solidFill>
                <a:latin typeface="微软雅黑" pitchFamily="34" charset="-122"/>
                <a:ea typeface="微软雅黑" pitchFamily="34" charset="-122"/>
                <a:cs typeface="Courier New" pitchFamily="49" charset="0"/>
              </a:rPr>
              <a:t>int</a:t>
            </a:r>
            <a:r>
              <a:rPr lang="en-US" altLang="zh-CN" sz="2400" b="1" dirty="0">
                <a:solidFill>
                  <a:srgbClr val="FF0000"/>
                </a:solidFill>
                <a:latin typeface="微软雅黑" pitchFamily="34" charset="-122"/>
                <a:ea typeface="微软雅黑" pitchFamily="34" charset="-122"/>
                <a:cs typeface="Courier New" pitchFamily="49" charset="0"/>
              </a:rPr>
              <a:t> g = 23;</a:t>
            </a:r>
          </a:p>
          <a:p>
            <a:pPr eaLnBrk="0" fontAlgn="base" hangingPunct="0">
              <a:spcBef>
                <a:spcPct val="0"/>
              </a:spcBef>
              <a:spcAft>
                <a:spcPct val="0"/>
              </a:spcAft>
            </a:pPr>
            <a:r>
              <a:rPr lang="en-US" altLang="zh-CN" sz="2400" b="1" dirty="0">
                <a:solidFill>
                  <a:srgbClr val="FF0000"/>
                </a:solidFill>
                <a:latin typeface="微软雅黑" pitchFamily="34" charset="-122"/>
                <a:ea typeface="微软雅黑" pitchFamily="34" charset="-122"/>
                <a:cs typeface="Courier New" pitchFamily="49" charset="0"/>
              </a:rPr>
              <a:t>static </a:t>
            </a:r>
            <a:r>
              <a:rPr lang="en-US" altLang="zh-CN" sz="2400" b="1" dirty="0" err="1">
                <a:solidFill>
                  <a:srgbClr val="FF0000"/>
                </a:solidFill>
                <a:latin typeface="微软雅黑" pitchFamily="34" charset="-122"/>
                <a:ea typeface="微软雅黑" pitchFamily="34" charset="-122"/>
                <a:cs typeface="Courier New" pitchFamily="49" charset="0"/>
              </a:rPr>
              <a:t>int</a:t>
            </a:r>
            <a:r>
              <a:rPr lang="en-US" altLang="zh-CN" sz="2400" b="1" dirty="0">
                <a:solidFill>
                  <a:srgbClr val="FF0000"/>
                </a:solidFill>
                <a:latin typeface="微软雅黑" pitchFamily="34" charset="-122"/>
                <a:ea typeface="微软雅黑" pitchFamily="34" charset="-122"/>
                <a:cs typeface="Courier New" pitchFamily="49" charset="0"/>
              </a:rPr>
              <a:t> </a:t>
            </a:r>
            <a:r>
              <a:rPr lang="en-US" altLang="zh-CN" sz="2400" b="1" dirty="0" err="1">
                <a:solidFill>
                  <a:srgbClr val="FF0000"/>
                </a:solidFill>
                <a:latin typeface="微软雅黑" pitchFamily="34" charset="-122"/>
                <a:ea typeface="微软雅黑" pitchFamily="34" charset="-122"/>
                <a:cs typeface="Courier New" pitchFamily="49" charset="0"/>
              </a:rPr>
              <a:t>init</a:t>
            </a:r>
            <a:r>
              <a:rPr lang="en-US" altLang="zh-CN" sz="2400" b="1" dirty="0">
                <a:solidFill>
                  <a:srgbClr val="FF0000"/>
                </a:solidFill>
                <a:latin typeface="微软雅黑" pitchFamily="34" charset="-122"/>
                <a:ea typeface="微软雅黑" pitchFamily="34" charset="-122"/>
                <a:cs typeface="Courier New" pitchFamily="49" charset="0"/>
              </a:rPr>
              <a:t> = 1;</a:t>
            </a:r>
          </a:p>
          <a:p>
            <a:pPr eaLnBrk="0" fontAlgn="base" hangingPunct="0">
              <a:spcBef>
                <a:spcPct val="0"/>
              </a:spcBef>
              <a:spcAft>
                <a:spcPct val="0"/>
              </a:spcAft>
            </a:pPr>
            <a:r>
              <a:rPr lang="en-US" altLang="zh-CN" sz="2400" b="1" dirty="0" err="1">
                <a:solidFill>
                  <a:srgbClr val="000000"/>
                </a:solidFill>
                <a:latin typeface="微软雅黑" pitchFamily="34" charset="-122"/>
                <a:ea typeface="微软雅黑" pitchFamily="34" charset="-122"/>
                <a:cs typeface="Courier New" pitchFamily="49" charset="0"/>
              </a:rPr>
              <a:t>int</a:t>
            </a:r>
            <a:r>
              <a:rPr lang="en-US" altLang="zh-CN" sz="2400" b="1" dirty="0">
                <a:solidFill>
                  <a:srgbClr val="000000"/>
                </a:solidFill>
                <a:latin typeface="微软雅黑" pitchFamily="34" charset="-122"/>
                <a:ea typeface="微软雅黑" pitchFamily="34" charset="-122"/>
                <a:cs typeface="Courier New" pitchFamily="49" charset="0"/>
              </a:rPr>
              <a:t> f() {</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  return g+1;</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a:t>
            </a:r>
          </a:p>
        </p:txBody>
      </p:sp>
      <p:sp>
        <p:nvSpPr>
          <p:cNvPr id="10" name="Rectangle 3"/>
          <p:cNvSpPr>
            <a:spLocks noChangeArrowheads="1"/>
          </p:cNvSpPr>
          <p:nvPr/>
        </p:nvSpPr>
        <p:spPr bwMode="auto">
          <a:xfrm>
            <a:off x="6200776" y="4232466"/>
            <a:ext cx="4433696" cy="1938992"/>
          </a:xfrm>
          <a:prstGeom prst="rect">
            <a:avLst/>
          </a:prstGeom>
          <a:solidFill>
            <a:srgbClr val="A6A6A6">
              <a:alpha val="25000"/>
            </a:srgbClr>
          </a:solidFill>
          <a:ln w="3175">
            <a:solidFill>
              <a:schemeClr val="tx1"/>
            </a:solidFill>
            <a:miter lim="800000"/>
            <a:headEnd/>
            <a:tailEnd/>
          </a:ln>
        </p:spPr>
        <p:txBody>
          <a:bodyPr wrap="square">
            <a:spAutoFit/>
          </a:bodyPr>
          <a:lstStyle/>
          <a:p>
            <a:pPr eaLnBrk="0" fontAlgn="base" hangingPunct="0">
              <a:spcBef>
                <a:spcPct val="0"/>
              </a:spcBef>
              <a:spcAft>
                <a:spcPct val="0"/>
              </a:spcAft>
            </a:pPr>
            <a:r>
              <a:rPr lang="en-US" altLang="zh-CN" sz="2400" b="1" dirty="0" err="1">
                <a:solidFill>
                  <a:srgbClr val="CC3300"/>
                </a:solidFill>
                <a:latin typeface="微软雅黑" pitchFamily="34" charset="-122"/>
                <a:ea typeface="微软雅黑" pitchFamily="34" charset="-122"/>
                <a:cs typeface="Courier New" pitchFamily="49" charset="0"/>
              </a:rPr>
              <a:t>int</a:t>
            </a:r>
            <a:r>
              <a:rPr lang="en-US" altLang="zh-CN" sz="2400" b="1" dirty="0">
                <a:solidFill>
                  <a:srgbClr val="CC3300"/>
                </a:solidFill>
                <a:latin typeface="微软雅黑" pitchFamily="34" charset="-122"/>
                <a:ea typeface="微软雅黑" pitchFamily="34" charset="-122"/>
                <a:cs typeface="Courier New" pitchFamily="49" charset="0"/>
              </a:rPr>
              <a:t> g;</a:t>
            </a:r>
          </a:p>
          <a:p>
            <a:pPr eaLnBrk="0" fontAlgn="base" hangingPunct="0">
              <a:spcBef>
                <a:spcPct val="0"/>
              </a:spcBef>
              <a:spcAft>
                <a:spcPct val="0"/>
              </a:spcAft>
            </a:pPr>
            <a:r>
              <a:rPr lang="en-US" altLang="zh-CN" sz="2400" b="1" dirty="0">
                <a:solidFill>
                  <a:srgbClr val="CC3300"/>
                </a:solidFill>
                <a:latin typeface="微软雅黑" pitchFamily="34" charset="-122"/>
                <a:ea typeface="微软雅黑" pitchFamily="34" charset="-122"/>
                <a:cs typeface="Courier New" pitchFamily="49" charset="0"/>
              </a:rPr>
              <a:t>static </a:t>
            </a:r>
            <a:r>
              <a:rPr lang="en-US" altLang="zh-CN" sz="2400" b="1" dirty="0" err="1">
                <a:solidFill>
                  <a:srgbClr val="CC3300"/>
                </a:solidFill>
                <a:latin typeface="微软雅黑" pitchFamily="34" charset="-122"/>
                <a:ea typeface="微软雅黑" pitchFamily="34" charset="-122"/>
                <a:cs typeface="Courier New" pitchFamily="49" charset="0"/>
              </a:rPr>
              <a:t>int</a:t>
            </a:r>
            <a:r>
              <a:rPr lang="en-US" altLang="zh-CN" sz="2400" b="1" dirty="0">
                <a:solidFill>
                  <a:srgbClr val="CC3300"/>
                </a:solidFill>
                <a:latin typeface="微软雅黑" pitchFamily="34" charset="-122"/>
                <a:ea typeface="微软雅黑" pitchFamily="34" charset="-122"/>
                <a:cs typeface="Courier New" pitchFamily="49" charset="0"/>
              </a:rPr>
              <a:t> </a:t>
            </a:r>
            <a:r>
              <a:rPr lang="en-US" altLang="zh-CN" sz="2400" b="1" dirty="0" err="1">
                <a:solidFill>
                  <a:srgbClr val="CC3300"/>
                </a:solidFill>
                <a:latin typeface="微软雅黑" pitchFamily="34" charset="-122"/>
                <a:ea typeface="微软雅黑" pitchFamily="34" charset="-122"/>
                <a:cs typeface="Courier New" pitchFamily="49" charset="0"/>
              </a:rPr>
              <a:t>init</a:t>
            </a:r>
            <a:r>
              <a:rPr lang="en-US" altLang="zh-CN" sz="2400" b="1" dirty="0">
                <a:solidFill>
                  <a:srgbClr val="CC3300"/>
                </a:solidFill>
                <a:latin typeface="微软雅黑" pitchFamily="34" charset="-122"/>
                <a:ea typeface="微软雅黑" pitchFamily="34" charset="-122"/>
                <a:cs typeface="Courier New" pitchFamily="49" charset="0"/>
              </a:rPr>
              <a:t> = 0;</a:t>
            </a:r>
          </a:p>
          <a:p>
            <a:pPr eaLnBrk="0" fontAlgn="base" hangingPunct="0">
              <a:spcBef>
                <a:spcPct val="0"/>
              </a:spcBef>
              <a:spcAft>
                <a:spcPct val="0"/>
              </a:spcAft>
            </a:pPr>
            <a:r>
              <a:rPr lang="en-US" altLang="zh-CN" sz="2400" b="1" dirty="0" err="1">
                <a:solidFill>
                  <a:srgbClr val="000000"/>
                </a:solidFill>
                <a:latin typeface="微软雅黑" pitchFamily="34" charset="-122"/>
                <a:ea typeface="微软雅黑" pitchFamily="34" charset="-122"/>
                <a:cs typeface="Courier New" pitchFamily="49" charset="0"/>
              </a:rPr>
              <a:t>int</a:t>
            </a:r>
            <a:r>
              <a:rPr lang="en-US" altLang="zh-CN" sz="2400" b="1" dirty="0">
                <a:solidFill>
                  <a:srgbClr val="000000"/>
                </a:solidFill>
                <a:latin typeface="微软雅黑" pitchFamily="34" charset="-122"/>
                <a:ea typeface="微软雅黑" pitchFamily="34" charset="-122"/>
                <a:cs typeface="Courier New" pitchFamily="49" charset="0"/>
              </a:rPr>
              <a:t> f() {</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   return g+1;</a:t>
            </a:r>
          </a:p>
          <a:p>
            <a:pPr eaLnBrk="0" fontAlgn="base" hangingPunct="0">
              <a:spcBef>
                <a:spcPct val="0"/>
              </a:spcBef>
              <a:spcAft>
                <a:spcPct val="0"/>
              </a:spcAft>
            </a:pPr>
            <a:r>
              <a:rPr lang="en-US" altLang="zh-CN" sz="2400" b="1" dirty="0">
                <a:solidFill>
                  <a:srgbClr val="000000"/>
                </a:solidFill>
                <a:latin typeface="微软雅黑" pitchFamily="34" charset="-122"/>
                <a:ea typeface="微软雅黑" pitchFamily="34" charset="-122"/>
                <a:cs typeface="Courier New" pitchFamily="49" charset="0"/>
              </a:rPr>
              <a:t>}</a:t>
            </a:r>
          </a:p>
        </p:txBody>
      </p:sp>
      <p:sp>
        <p:nvSpPr>
          <p:cNvPr id="718859" name="Line 11"/>
          <p:cNvSpPr>
            <a:spLocks noChangeShapeType="1"/>
          </p:cNvSpPr>
          <p:nvPr/>
        </p:nvSpPr>
        <p:spPr bwMode="auto">
          <a:xfrm flipH="1">
            <a:off x="3570288" y="1724216"/>
            <a:ext cx="2787650" cy="2438400"/>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sz="2400">
              <a:solidFill>
                <a:srgbClr val="000000"/>
              </a:solidFill>
            </a:endParaRPr>
          </a:p>
        </p:txBody>
      </p:sp>
      <p:sp>
        <p:nvSpPr>
          <p:cNvPr id="718861" name="Line 13"/>
          <p:cNvSpPr>
            <a:spLocks noChangeShapeType="1"/>
          </p:cNvSpPr>
          <p:nvPr/>
        </p:nvSpPr>
        <p:spPr bwMode="auto">
          <a:xfrm flipH="1">
            <a:off x="3062288" y="2559706"/>
            <a:ext cx="952" cy="1601324"/>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sz="2400">
              <a:solidFill>
                <a:srgbClr val="000000"/>
              </a:solidFill>
            </a:endParaRPr>
          </a:p>
        </p:txBody>
      </p:sp>
      <p:sp>
        <p:nvSpPr>
          <p:cNvPr id="718862" name="TextBox 19"/>
          <p:cNvSpPr txBox="1">
            <a:spLocks noChangeArrowheads="1"/>
          </p:cNvSpPr>
          <p:nvPr/>
        </p:nvSpPr>
        <p:spPr bwMode="auto">
          <a:xfrm>
            <a:off x="2084388" y="3432375"/>
            <a:ext cx="2527300" cy="461665"/>
          </a:xfrm>
          <a:prstGeom prst="rect">
            <a:avLst/>
          </a:prstGeom>
          <a:solidFill>
            <a:schemeClr val="bg1"/>
          </a:solidFill>
          <a:ln w="9525">
            <a:noFill/>
            <a:miter lim="800000"/>
            <a:headEnd/>
            <a:tailEnd/>
          </a:ln>
        </p:spPr>
        <p:txBody>
          <a:bodyPr>
            <a:spAutoFit/>
          </a:bodyPr>
          <a:lstStyle/>
          <a:p>
            <a:pPr algn="ctr" eaLnBrk="0" fontAlgn="base" hangingPunct="0">
              <a:spcBef>
                <a:spcPct val="0"/>
              </a:spcBef>
              <a:spcAft>
                <a:spcPct val="0"/>
              </a:spcAft>
            </a:pPr>
            <a:r>
              <a:rPr lang="zh-CN" altLang="en-US" sz="2400" b="1" dirty="0">
                <a:solidFill>
                  <a:srgbClr val="000000"/>
                </a:solidFill>
                <a:latin typeface="微软雅黑" pitchFamily="34" charset="-122"/>
                <a:ea typeface="微软雅黑" pitchFamily="34" charset="-122"/>
                <a:cs typeface="Courier New" pitchFamily="49" charset="0"/>
              </a:rPr>
              <a:t>定义 </a:t>
            </a:r>
            <a:r>
              <a:rPr lang="en-US" altLang="zh-CN" sz="2400" b="1" dirty="0">
                <a:solidFill>
                  <a:srgbClr val="000000"/>
                </a:solidFill>
                <a:latin typeface="微软雅黑" pitchFamily="34" charset="-122"/>
                <a:ea typeface="微软雅黑" pitchFamily="34" charset="-122"/>
                <a:cs typeface="Courier New" pitchFamily="49" charset="0"/>
              </a:rPr>
              <a:t>INITIALIZE</a:t>
            </a:r>
          </a:p>
        </p:txBody>
      </p:sp>
      <p:sp>
        <p:nvSpPr>
          <p:cNvPr id="718863" name="Line 15"/>
          <p:cNvSpPr>
            <a:spLocks noChangeShapeType="1"/>
          </p:cNvSpPr>
          <p:nvPr/>
        </p:nvSpPr>
        <p:spPr bwMode="auto">
          <a:xfrm>
            <a:off x="4014788" y="2534305"/>
            <a:ext cx="2428875" cy="1672761"/>
          </a:xfrm>
          <a:prstGeom prst="line">
            <a:avLst/>
          </a:prstGeom>
          <a:noFill/>
          <a:ln w="38100">
            <a:solidFill>
              <a:srgbClr val="CC3300"/>
            </a:solidFill>
            <a:round/>
            <a:headEnd/>
            <a:tailEnd type="triangle" w="med" len="med"/>
          </a:ln>
          <a:effectLst/>
        </p:spPr>
        <p:txBody>
          <a:bodyPr/>
          <a:lstStyle/>
          <a:p>
            <a:pPr fontAlgn="base">
              <a:spcBef>
                <a:spcPct val="0"/>
              </a:spcBef>
              <a:spcAft>
                <a:spcPct val="0"/>
              </a:spcAft>
            </a:pPr>
            <a:endParaRPr lang="zh-CN" altLang="en-US" sz="2400">
              <a:solidFill>
                <a:srgbClr val="000000"/>
              </a:solidFill>
            </a:endParaRPr>
          </a:p>
        </p:txBody>
      </p:sp>
      <p:sp>
        <p:nvSpPr>
          <p:cNvPr id="718864" name="Line 16"/>
          <p:cNvSpPr>
            <a:spLocks noChangeShapeType="1"/>
          </p:cNvSpPr>
          <p:nvPr/>
        </p:nvSpPr>
        <p:spPr bwMode="auto">
          <a:xfrm>
            <a:off x="7402513" y="3118041"/>
            <a:ext cx="0" cy="1117600"/>
          </a:xfrm>
          <a:prstGeom prst="line">
            <a:avLst/>
          </a:prstGeom>
          <a:noFill/>
          <a:ln w="38100">
            <a:solidFill>
              <a:srgbClr val="CC3300"/>
            </a:solidFill>
            <a:round/>
            <a:headEnd/>
            <a:tailEnd type="triangle" w="med" len="med"/>
          </a:ln>
          <a:effectLst/>
        </p:spPr>
        <p:txBody>
          <a:bodyPr/>
          <a:lstStyle/>
          <a:p>
            <a:pPr fontAlgn="base">
              <a:spcBef>
                <a:spcPct val="0"/>
              </a:spcBef>
              <a:spcAft>
                <a:spcPct val="0"/>
              </a:spcAft>
            </a:pPr>
            <a:endParaRPr lang="zh-CN" altLang="en-US" sz="2400">
              <a:solidFill>
                <a:srgbClr val="000000"/>
              </a:solidFill>
            </a:endParaRPr>
          </a:p>
        </p:txBody>
      </p:sp>
      <p:sp>
        <p:nvSpPr>
          <p:cNvPr id="718865" name="TextBox 19"/>
          <p:cNvSpPr txBox="1">
            <a:spLocks noChangeArrowheads="1"/>
          </p:cNvSpPr>
          <p:nvPr/>
        </p:nvSpPr>
        <p:spPr bwMode="auto">
          <a:xfrm>
            <a:off x="5034472" y="3432375"/>
            <a:ext cx="3498024" cy="461665"/>
          </a:xfrm>
          <a:prstGeom prst="rect">
            <a:avLst/>
          </a:prstGeom>
          <a:solidFill>
            <a:schemeClr val="bg1"/>
          </a:solidFill>
          <a:ln w="9525">
            <a:noFill/>
            <a:miter lim="800000"/>
            <a:headEnd/>
            <a:tailEnd/>
          </a:ln>
        </p:spPr>
        <p:txBody>
          <a:bodyPr wrap="square">
            <a:spAutoFit/>
          </a:bodyPr>
          <a:lstStyle/>
          <a:p>
            <a:pPr algn="ctr" eaLnBrk="0" fontAlgn="base" hangingPunct="0">
              <a:spcBef>
                <a:spcPct val="0"/>
              </a:spcBef>
              <a:spcAft>
                <a:spcPct val="0"/>
              </a:spcAft>
            </a:pPr>
            <a:r>
              <a:rPr lang="zh-CN" altLang="en-US" sz="2400" b="1" dirty="0">
                <a:solidFill>
                  <a:srgbClr val="000000"/>
                </a:solidFill>
                <a:latin typeface="微软雅黑" pitchFamily="34" charset="-122"/>
                <a:ea typeface="微软雅黑" pitchFamily="34" charset="-122"/>
                <a:cs typeface="Courier New" pitchFamily="49" charset="0"/>
              </a:rPr>
              <a:t>没有定义 </a:t>
            </a:r>
            <a:r>
              <a:rPr lang="en-US" altLang="zh-CN" sz="2400" b="1" dirty="0">
                <a:solidFill>
                  <a:srgbClr val="000000"/>
                </a:solidFill>
                <a:latin typeface="微软雅黑" pitchFamily="34" charset="-122"/>
                <a:ea typeface="微软雅黑" pitchFamily="34" charset="-122"/>
                <a:cs typeface="Courier New" pitchFamily="49" charset="0"/>
              </a:rPr>
              <a:t>INITIALIZE</a:t>
            </a:r>
          </a:p>
        </p:txBody>
      </p:sp>
      <p:sp>
        <p:nvSpPr>
          <p:cNvPr id="718866" name="Rectangle 18"/>
          <p:cNvSpPr>
            <a:spLocks noChangeArrowheads="1"/>
          </p:cNvSpPr>
          <p:nvPr/>
        </p:nvSpPr>
        <p:spPr bwMode="auto">
          <a:xfrm>
            <a:off x="2008188" y="6218239"/>
            <a:ext cx="7332457" cy="461665"/>
          </a:xfrm>
          <a:prstGeom prst="rect">
            <a:avLst/>
          </a:prstGeom>
          <a:noFill/>
          <a:ln w="9525">
            <a:noFill/>
            <a:miter lim="800000"/>
            <a:headEnd/>
            <a:tailEnd/>
          </a:ln>
          <a:effectLst/>
        </p:spPr>
        <p:txBody>
          <a:bodyPr wrap="none">
            <a:spAutoFit/>
          </a:bodyPr>
          <a:lstStyle/>
          <a:p>
            <a:pPr eaLnBrk="0" fontAlgn="base" hangingPunct="0">
              <a:spcBef>
                <a:spcPct val="0"/>
              </a:spcBef>
              <a:spcAft>
                <a:spcPct val="0"/>
              </a:spcAft>
            </a:pPr>
            <a:r>
              <a:rPr lang="en-US" altLang="zh-CN" sz="2400" b="1">
                <a:solidFill>
                  <a:srgbClr val="FF0000"/>
                </a:solidFill>
                <a:latin typeface="微软雅黑" pitchFamily="34" charset="-122"/>
                <a:ea typeface="微软雅黑" pitchFamily="34" charset="-122"/>
              </a:rPr>
              <a:t>#include</a:t>
            </a:r>
            <a:r>
              <a:rPr lang="zh-CN" altLang="en-US" sz="2400" b="1">
                <a:solidFill>
                  <a:srgbClr val="FF0000"/>
                </a:solidFill>
                <a:latin typeface="微软雅黑" pitchFamily="34" charset="-122"/>
                <a:ea typeface="微软雅黑" pitchFamily="34" charset="-122"/>
              </a:rPr>
              <a:t>指示被执行，插入</a:t>
            </a:r>
            <a:r>
              <a:rPr lang="en-US" altLang="zh-CN" sz="2400" b="1">
                <a:solidFill>
                  <a:srgbClr val="FF0000"/>
                </a:solidFill>
                <a:latin typeface="微软雅黑" pitchFamily="34" charset="-122"/>
                <a:ea typeface="微软雅黑" pitchFamily="34" charset="-122"/>
              </a:rPr>
              <a:t>.h</a:t>
            </a:r>
            <a:r>
              <a:rPr lang="zh-CN" altLang="en-US" sz="2400" b="1">
                <a:solidFill>
                  <a:srgbClr val="FF0000"/>
                </a:solidFill>
                <a:latin typeface="微软雅黑" pitchFamily="34" charset="-122"/>
                <a:ea typeface="微软雅黑" pitchFamily="34" charset="-122"/>
              </a:rPr>
              <a:t>文件的内容到源文件中</a:t>
            </a:r>
          </a:p>
        </p:txBody>
      </p:sp>
    </p:spTree>
    <p:extLst>
      <p:ext uri="{BB962C8B-B14F-4D97-AF65-F5344CB8AC3E}">
        <p14:creationId xmlns:p14="http://schemas.microsoft.com/office/powerpoint/2010/main" val="284856282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32</a:t>
            </a:fld>
            <a:endParaRPr lang="zh-CN" altLang="en-US"/>
          </a:p>
        </p:txBody>
      </p:sp>
      <p:sp>
        <p:nvSpPr>
          <p:cNvPr id="3" name="矩形 2"/>
          <p:cNvSpPr/>
          <p:nvPr/>
        </p:nvSpPr>
        <p:spPr>
          <a:xfrm>
            <a:off x="212438" y="262375"/>
            <a:ext cx="5809671" cy="2308324"/>
          </a:xfrm>
          <a:prstGeom prst="rect">
            <a:avLst/>
          </a:prstGeom>
        </p:spPr>
        <p:txBody>
          <a:bodyPr wrap="square">
            <a:spAutoFit/>
          </a:bodyPr>
          <a:lstStyle/>
          <a:p>
            <a:pPr marL="285750" indent="-285750">
              <a:buFont typeface="Wingdings" panose="05000000000000000000" pitchFamily="2" charset="2"/>
              <a:buChar char="l"/>
            </a:pPr>
            <a:r>
              <a:rPr lang="en-US" altLang="zh-CN" sz="2400" dirty="0" smtClean="0">
                <a:latin typeface="+mn-ea"/>
              </a:rPr>
              <a:t>-D</a:t>
            </a:r>
            <a:r>
              <a:rPr lang="zh-CN" altLang="en-US" sz="2400" dirty="0" smtClean="0">
                <a:latin typeface="+mn-ea"/>
              </a:rPr>
              <a:t>定义宏</a:t>
            </a:r>
            <a:endParaRPr lang="en-US" altLang="zh-CN" sz="2400" dirty="0" smtClean="0">
              <a:latin typeface="+mn-ea"/>
            </a:endParaRPr>
          </a:p>
          <a:p>
            <a:pPr marL="742950" lvl="1" indent="-285750">
              <a:buFont typeface="Wingdings" panose="05000000000000000000" pitchFamily="2" charset="2"/>
              <a:buChar char="l"/>
            </a:pPr>
            <a:r>
              <a:rPr lang="en-US" altLang="zh-CN" sz="2400" dirty="0" smtClean="0">
                <a:latin typeface="+mn-ea"/>
              </a:rPr>
              <a:t>-DMACRO 	#define MACRO </a:t>
            </a:r>
          </a:p>
          <a:p>
            <a:pPr marL="742950" lvl="1" indent="-285750">
              <a:buFont typeface="Wingdings" panose="05000000000000000000" pitchFamily="2" charset="2"/>
              <a:buChar char="l"/>
            </a:pPr>
            <a:r>
              <a:rPr lang="en-US" altLang="zh-CN" sz="2400" dirty="0" smtClean="0">
                <a:latin typeface="+mn-ea"/>
              </a:rPr>
              <a:t>-DMACRO=A 	#define MACRO A</a:t>
            </a:r>
          </a:p>
          <a:p>
            <a:pPr marL="285750" indent="-285750">
              <a:buFont typeface="Wingdings" panose="05000000000000000000" pitchFamily="2" charset="2"/>
              <a:buChar char="l"/>
            </a:pPr>
            <a:r>
              <a:rPr lang="zh-CN" altLang="en-US" sz="2400" dirty="0" smtClean="0">
                <a:latin typeface="+mn-ea"/>
              </a:rPr>
              <a:t>使用场景：避免修改源代码，调试信息</a:t>
            </a:r>
            <a:endParaRPr lang="en-US" altLang="zh-CN" sz="2400" dirty="0" smtClean="0">
              <a:latin typeface="+mn-ea"/>
            </a:endParaRPr>
          </a:p>
          <a:p>
            <a:pPr marL="742950" lvl="1" indent="-285750">
              <a:buFont typeface="Wingdings" panose="05000000000000000000" pitchFamily="2" charset="2"/>
              <a:buChar char="l"/>
            </a:pPr>
            <a:r>
              <a:rPr lang="zh-CN" altLang="en-US" sz="2400" dirty="0" smtClean="0">
                <a:latin typeface="+mn-ea"/>
              </a:rPr>
              <a:t>开发调试时打印</a:t>
            </a:r>
            <a:endParaRPr lang="en-US" altLang="zh-CN" sz="2400" dirty="0" smtClean="0">
              <a:latin typeface="+mn-ea"/>
            </a:endParaRPr>
          </a:p>
          <a:p>
            <a:pPr marL="742950" lvl="1" indent="-285750">
              <a:buFont typeface="Wingdings" panose="05000000000000000000" pitchFamily="2" charset="2"/>
              <a:buChar char="l"/>
            </a:pPr>
            <a:r>
              <a:rPr lang="zh-CN" altLang="en-US" sz="2400" dirty="0" smtClean="0">
                <a:latin typeface="+mn-ea"/>
              </a:rPr>
              <a:t>正式发布时不打印</a:t>
            </a:r>
            <a:r>
              <a:rPr lang="zh-CN" altLang="en-US" sz="2200" dirty="0" smtClean="0">
                <a:latin typeface="+mn-ea"/>
              </a:rPr>
              <a:t> </a:t>
            </a:r>
            <a:endParaRPr lang="zh-CN" altLang="en-US" sz="2200" dirty="0">
              <a:latin typeface="+mn-ea"/>
            </a:endParaRPr>
          </a:p>
        </p:txBody>
      </p:sp>
      <p:sp>
        <p:nvSpPr>
          <p:cNvPr id="4" name="矩形 3"/>
          <p:cNvSpPr/>
          <p:nvPr/>
        </p:nvSpPr>
        <p:spPr>
          <a:xfrm>
            <a:off x="6216073" y="1093372"/>
            <a:ext cx="5523345" cy="5262979"/>
          </a:xfrm>
          <a:prstGeom prst="rect">
            <a:avLst/>
          </a:prstGeom>
          <a:solidFill>
            <a:schemeClr val="accent6">
              <a:lumMod val="60000"/>
              <a:lumOff val="40000"/>
            </a:schemeClr>
          </a:solidFill>
        </p:spPr>
        <p:txBody>
          <a:bodyPr wrap="square">
            <a:spAutoFit/>
          </a:bodyPr>
          <a:lstStyle/>
          <a:p>
            <a:r>
              <a:rPr lang="en-US" altLang="zh-CN" sz="2400" dirty="0">
                <a:latin typeface="+mn-ea"/>
              </a:rPr>
              <a:t>#include &lt;</a:t>
            </a:r>
            <a:r>
              <a:rPr lang="en-US" altLang="zh-CN" sz="2400" dirty="0" err="1">
                <a:latin typeface="+mn-ea"/>
              </a:rPr>
              <a:t>stdio.h</a:t>
            </a:r>
            <a:r>
              <a:rPr lang="en-US" altLang="zh-CN" sz="2400" dirty="0">
                <a:latin typeface="+mn-ea"/>
              </a:rPr>
              <a:t>&gt;</a:t>
            </a:r>
            <a:br>
              <a:rPr lang="en-US" altLang="zh-CN" sz="2400" dirty="0">
                <a:latin typeface="+mn-ea"/>
              </a:rPr>
            </a:br>
            <a:r>
              <a:rPr lang="en-US" altLang="zh-CN" sz="2400" dirty="0">
                <a:latin typeface="+mn-ea"/>
              </a:rPr>
              <a:t>#include &lt;</a:t>
            </a:r>
            <a:r>
              <a:rPr lang="en-US" altLang="zh-CN" sz="2400" dirty="0" err="1">
                <a:latin typeface="+mn-ea"/>
              </a:rPr>
              <a:t>stdlib.h</a:t>
            </a:r>
            <a:r>
              <a:rPr lang="en-US" altLang="zh-CN" sz="2400" dirty="0">
                <a:latin typeface="+mn-ea"/>
              </a:rPr>
              <a:t>&gt;</a:t>
            </a:r>
            <a:br>
              <a:rPr lang="en-US" altLang="zh-CN" sz="2400" dirty="0">
                <a:latin typeface="+mn-ea"/>
              </a:rPr>
            </a:br>
            <a:r>
              <a:rPr lang="en-US" altLang="zh-CN" sz="2400" dirty="0">
                <a:latin typeface="+mn-ea"/>
              </a:rPr>
              <a:t/>
            </a:r>
            <a:br>
              <a:rPr lang="en-US" altLang="zh-CN" sz="2400" dirty="0">
                <a:latin typeface="+mn-ea"/>
              </a:rPr>
            </a:br>
            <a:r>
              <a:rPr lang="en-US" altLang="zh-CN" sz="2400" dirty="0" err="1">
                <a:latin typeface="+mn-ea"/>
              </a:rPr>
              <a:t>int</a:t>
            </a:r>
            <a:r>
              <a:rPr lang="en-US" altLang="zh-CN" sz="2400" dirty="0">
                <a:latin typeface="+mn-ea"/>
              </a:rPr>
              <a:t> main()</a:t>
            </a:r>
            <a:br>
              <a:rPr lang="en-US" altLang="zh-CN" sz="2400" dirty="0">
                <a:latin typeface="+mn-ea"/>
              </a:rPr>
            </a:br>
            <a:r>
              <a:rPr lang="en-US" altLang="zh-CN" sz="2400" dirty="0">
                <a:latin typeface="+mn-ea"/>
              </a:rPr>
              <a:t>{</a:t>
            </a:r>
            <a:br>
              <a:rPr lang="en-US" altLang="zh-CN" sz="2400" dirty="0">
                <a:latin typeface="+mn-ea"/>
              </a:rPr>
            </a:br>
            <a:r>
              <a:rPr lang="en-US" altLang="zh-CN" sz="2400" b="1" dirty="0">
                <a:solidFill>
                  <a:srgbClr val="FF0000"/>
                </a:solidFill>
                <a:latin typeface="+mn-ea"/>
              </a:rPr>
              <a:t>#</a:t>
            </a:r>
            <a:r>
              <a:rPr lang="en-US" altLang="zh-CN" sz="2400" b="1" dirty="0" err="1">
                <a:solidFill>
                  <a:srgbClr val="FF0000"/>
                </a:solidFill>
                <a:latin typeface="+mn-ea"/>
              </a:rPr>
              <a:t>ifdef</a:t>
            </a:r>
            <a:r>
              <a:rPr lang="en-US" altLang="zh-CN" sz="2400" b="1" dirty="0">
                <a:solidFill>
                  <a:srgbClr val="FF0000"/>
                </a:solidFill>
                <a:latin typeface="+mn-ea"/>
              </a:rPr>
              <a:t> DEBUG</a:t>
            </a:r>
            <a:r>
              <a:rPr lang="en-US" altLang="zh-CN" sz="2400" dirty="0">
                <a:latin typeface="+mn-ea"/>
              </a:rPr>
              <a:t/>
            </a:r>
            <a:br>
              <a:rPr lang="en-US" altLang="zh-CN" sz="2400" dirty="0">
                <a:latin typeface="+mn-ea"/>
              </a:rPr>
            </a:br>
            <a:r>
              <a:rPr lang="en-US" altLang="zh-CN" sz="2400" dirty="0">
                <a:latin typeface="+mn-ea"/>
              </a:rPr>
              <a:t>        </a:t>
            </a:r>
            <a:r>
              <a:rPr lang="en-US" altLang="zh-CN" sz="2400" dirty="0" err="1">
                <a:latin typeface="+mn-ea"/>
              </a:rPr>
              <a:t>printf</a:t>
            </a:r>
            <a:r>
              <a:rPr lang="en-US" altLang="zh-CN" sz="2400" dirty="0">
                <a:latin typeface="+mn-ea"/>
              </a:rPr>
              <a:t>("this is before/n");</a:t>
            </a:r>
            <a:br>
              <a:rPr lang="en-US" altLang="zh-CN" sz="2400" dirty="0">
                <a:latin typeface="+mn-ea"/>
              </a:rPr>
            </a:br>
            <a:r>
              <a:rPr lang="en-US" altLang="zh-CN" sz="2400" b="1" dirty="0">
                <a:solidFill>
                  <a:srgbClr val="FF0000"/>
                </a:solidFill>
                <a:latin typeface="+mn-ea"/>
              </a:rPr>
              <a:t>#</a:t>
            </a:r>
            <a:r>
              <a:rPr lang="en-US" altLang="zh-CN" sz="2400" b="1" dirty="0" err="1">
                <a:solidFill>
                  <a:srgbClr val="FF0000"/>
                </a:solidFill>
                <a:latin typeface="+mn-ea"/>
              </a:rPr>
              <a:t>endif</a:t>
            </a:r>
            <a:r>
              <a:rPr lang="en-US" altLang="zh-CN" sz="2400" dirty="0">
                <a:latin typeface="+mn-ea"/>
              </a:rPr>
              <a:t/>
            </a:r>
            <a:br>
              <a:rPr lang="en-US" altLang="zh-CN" sz="2400" dirty="0">
                <a:latin typeface="+mn-ea"/>
              </a:rPr>
            </a:br>
            <a:r>
              <a:rPr lang="en-US" altLang="zh-CN" sz="2400" dirty="0">
                <a:latin typeface="+mn-ea"/>
              </a:rPr>
              <a:t>        </a:t>
            </a:r>
            <a:r>
              <a:rPr lang="en-US" altLang="zh-CN" sz="2400" dirty="0" err="1">
                <a:latin typeface="+mn-ea"/>
              </a:rPr>
              <a:t>printf</a:t>
            </a:r>
            <a:r>
              <a:rPr lang="en-US" altLang="zh-CN" sz="2400" dirty="0">
                <a:latin typeface="+mn-ea"/>
              </a:rPr>
              <a:t>("hello world/n");</a:t>
            </a:r>
            <a:br>
              <a:rPr lang="en-US" altLang="zh-CN" sz="2400" dirty="0">
                <a:latin typeface="+mn-ea"/>
              </a:rPr>
            </a:br>
            <a:r>
              <a:rPr lang="en-US" altLang="zh-CN" sz="2400" b="1" dirty="0">
                <a:solidFill>
                  <a:srgbClr val="FF0000"/>
                </a:solidFill>
                <a:latin typeface="+mn-ea"/>
              </a:rPr>
              <a:t>#</a:t>
            </a:r>
            <a:r>
              <a:rPr lang="en-US" altLang="zh-CN" sz="2400" b="1" dirty="0" err="1">
                <a:solidFill>
                  <a:srgbClr val="FF0000"/>
                </a:solidFill>
                <a:latin typeface="+mn-ea"/>
              </a:rPr>
              <a:t>ifdef</a:t>
            </a:r>
            <a:r>
              <a:rPr lang="en-US" altLang="zh-CN" sz="2400" b="1" dirty="0">
                <a:solidFill>
                  <a:srgbClr val="FF0000"/>
                </a:solidFill>
                <a:latin typeface="+mn-ea"/>
              </a:rPr>
              <a:t> DEBUG</a:t>
            </a:r>
            <a:r>
              <a:rPr lang="en-US" altLang="zh-CN" sz="2400" dirty="0">
                <a:latin typeface="+mn-ea"/>
              </a:rPr>
              <a:t/>
            </a:r>
            <a:br>
              <a:rPr lang="en-US" altLang="zh-CN" sz="2400" dirty="0">
                <a:latin typeface="+mn-ea"/>
              </a:rPr>
            </a:br>
            <a:r>
              <a:rPr lang="en-US" altLang="zh-CN" sz="2400" dirty="0">
                <a:latin typeface="+mn-ea"/>
              </a:rPr>
              <a:t>        </a:t>
            </a:r>
            <a:r>
              <a:rPr lang="en-US" altLang="zh-CN" sz="2400" dirty="0" err="1">
                <a:latin typeface="+mn-ea"/>
              </a:rPr>
              <a:t>printf</a:t>
            </a:r>
            <a:r>
              <a:rPr lang="en-US" altLang="zh-CN" sz="2400" dirty="0">
                <a:latin typeface="+mn-ea"/>
              </a:rPr>
              <a:t>("this is end/n");</a:t>
            </a:r>
            <a:br>
              <a:rPr lang="en-US" altLang="zh-CN" sz="2400" dirty="0">
                <a:latin typeface="+mn-ea"/>
              </a:rPr>
            </a:br>
            <a:r>
              <a:rPr lang="en-US" altLang="zh-CN" sz="2400" b="1" dirty="0">
                <a:solidFill>
                  <a:srgbClr val="FF0000"/>
                </a:solidFill>
                <a:latin typeface="+mn-ea"/>
              </a:rPr>
              <a:t>#</a:t>
            </a:r>
            <a:r>
              <a:rPr lang="en-US" altLang="zh-CN" sz="2400" b="1" dirty="0" err="1">
                <a:solidFill>
                  <a:srgbClr val="FF0000"/>
                </a:solidFill>
                <a:latin typeface="+mn-ea"/>
              </a:rPr>
              <a:t>endif</a:t>
            </a:r>
            <a:r>
              <a:rPr lang="en-US" altLang="zh-CN" sz="2400" dirty="0">
                <a:latin typeface="+mn-ea"/>
              </a:rPr>
              <a:t/>
            </a:r>
            <a:br>
              <a:rPr lang="en-US" altLang="zh-CN" sz="2400" dirty="0">
                <a:latin typeface="+mn-ea"/>
              </a:rPr>
            </a:br>
            <a:r>
              <a:rPr lang="en-US" altLang="zh-CN" sz="2400" dirty="0">
                <a:latin typeface="+mn-ea"/>
              </a:rPr>
              <a:t>        exit(0);</a:t>
            </a:r>
            <a:br>
              <a:rPr lang="en-US" altLang="zh-CN" sz="2400" dirty="0">
                <a:latin typeface="+mn-ea"/>
              </a:rPr>
            </a:br>
            <a:r>
              <a:rPr lang="en-US" altLang="zh-CN" sz="2400" dirty="0">
                <a:latin typeface="+mn-ea"/>
              </a:rPr>
              <a:t>}</a:t>
            </a:r>
            <a:endParaRPr lang="zh-CN" altLang="en-US" sz="2400" dirty="0">
              <a:latin typeface="+mn-ea"/>
            </a:endParaRPr>
          </a:p>
        </p:txBody>
      </p:sp>
      <p:sp>
        <p:nvSpPr>
          <p:cNvPr id="5" name="矩形 4"/>
          <p:cNvSpPr/>
          <p:nvPr/>
        </p:nvSpPr>
        <p:spPr>
          <a:xfrm>
            <a:off x="212438" y="2570699"/>
            <a:ext cx="5597236" cy="3785652"/>
          </a:xfrm>
          <a:prstGeom prst="rect">
            <a:avLst/>
          </a:prstGeom>
          <a:solidFill>
            <a:schemeClr val="accent6">
              <a:lumMod val="60000"/>
              <a:lumOff val="40000"/>
            </a:schemeClr>
          </a:solidFill>
        </p:spPr>
        <p:txBody>
          <a:bodyPr wrap="square">
            <a:spAutoFit/>
          </a:bodyPr>
          <a:lstStyle/>
          <a:p>
            <a:r>
              <a:rPr lang="en-US" altLang="zh-CN" sz="2400" dirty="0">
                <a:latin typeface="+mn-ea"/>
              </a:rPr>
              <a:t/>
            </a:r>
            <a:br>
              <a:rPr lang="en-US" altLang="zh-CN" sz="2400" dirty="0">
                <a:latin typeface="+mn-ea"/>
              </a:rPr>
            </a:br>
            <a:r>
              <a:rPr lang="en-US" altLang="zh-CN" sz="2400" dirty="0">
                <a:latin typeface="+mn-ea"/>
              </a:rPr>
              <a:t>$</a:t>
            </a:r>
            <a:r>
              <a:rPr lang="en-US" altLang="zh-CN" sz="2400" dirty="0" err="1">
                <a:latin typeface="+mn-ea"/>
              </a:rPr>
              <a:t>gcc</a:t>
            </a:r>
            <a:r>
              <a:rPr lang="en-US" altLang="zh-CN" sz="2400" dirty="0">
                <a:latin typeface="+mn-ea"/>
              </a:rPr>
              <a:t> -c </a:t>
            </a:r>
            <a:r>
              <a:rPr lang="en-US" altLang="zh-CN" sz="2400" dirty="0" err="1">
                <a:latin typeface="+mn-ea"/>
              </a:rPr>
              <a:t>hello.c</a:t>
            </a:r>
            <a:r>
              <a:rPr lang="en-US" altLang="zh-CN" sz="2400" dirty="0">
                <a:latin typeface="+mn-ea"/>
              </a:rPr>
              <a:t> -o </a:t>
            </a:r>
            <a:r>
              <a:rPr lang="en-US" altLang="zh-CN" sz="2400" dirty="0" smtClean="0">
                <a:latin typeface="+mn-ea"/>
              </a:rPr>
              <a:t>hello –DDEBUG</a:t>
            </a:r>
          </a:p>
          <a:p>
            <a:r>
              <a:rPr lang="en-US" altLang="zh-CN" sz="2400" dirty="0" smtClean="0">
                <a:latin typeface="+mn-ea"/>
              </a:rPr>
              <a:t>$./hello</a:t>
            </a:r>
            <a:r>
              <a:rPr lang="zh-CN" altLang="en-US" sz="2400" dirty="0">
                <a:latin typeface="+mn-ea"/>
              </a:rPr>
              <a:t/>
            </a:r>
            <a:br>
              <a:rPr lang="zh-CN" altLang="en-US" sz="2400" dirty="0">
                <a:latin typeface="+mn-ea"/>
              </a:rPr>
            </a:br>
            <a:r>
              <a:rPr lang="en-US" altLang="zh-CN" sz="2400" dirty="0">
                <a:solidFill>
                  <a:srgbClr val="FF0000"/>
                </a:solidFill>
                <a:latin typeface="+mn-ea"/>
              </a:rPr>
              <a:t>this is before</a:t>
            </a:r>
            <a:r>
              <a:rPr lang="en-US" altLang="zh-CN" sz="2400" dirty="0">
                <a:latin typeface="+mn-ea"/>
              </a:rPr>
              <a:t/>
            </a:r>
            <a:br>
              <a:rPr lang="en-US" altLang="zh-CN" sz="2400" dirty="0">
                <a:latin typeface="+mn-ea"/>
              </a:rPr>
            </a:br>
            <a:r>
              <a:rPr lang="en-US" altLang="zh-CN" sz="2400" dirty="0" smtClean="0">
                <a:latin typeface="+mn-ea"/>
              </a:rPr>
              <a:t>hello world</a:t>
            </a:r>
            <a:r>
              <a:rPr lang="en-US" altLang="zh-CN" sz="2400" dirty="0">
                <a:latin typeface="+mn-ea"/>
              </a:rPr>
              <a:t/>
            </a:r>
            <a:br>
              <a:rPr lang="en-US" altLang="zh-CN" sz="2400" dirty="0">
                <a:latin typeface="+mn-ea"/>
              </a:rPr>
            </a:br>
            <a:r>
              <a:rPr lang="en-US" altLang="zh-CN" sz="2400" dirty="0">
                <a:solidFill>
                  <a:srgbClr val="FF0000"/>
                </a:solidFill>
                <a:latin typeface="+mn-ea"/>
              </a:rPr>
              <a:t>this is end</a:t>
            </a:r>
            <a:r>
              <a:rPr lang="en-US" altLang="zh-CN" sz="2400" dirty="0">
                <a:latin typeface="+mn-ea"/>
              </a:rPr>
              <a:t/>
            </a:r>
            <a:br>
              <a:rPr lang="en-US" altLang="zh-CN" sz="2400" dirty="0">
                <a:latin typeface="+mn-ea"/>
              </a:rPr>
            </a:br>
            <a:r>
              <a:rPr lang="en-US" altLang="zh-CN" sz="2400" dirty="0">
                <a:latin typeface="+mn-ea"/>
              </a:rPr>
              <a:t/>
            </a:r>
            <a:br>
              <a:rPr lang="en-US" altLang="zh-CN" sz="2400" dirty="0">
                <a:latin typeface="+mn-ea"/>
              </a:rPr>
            </a:br>
            <a:r>
              <a:rPr lang="en-US" altLang="zh-CN" sz="2400" dirty="0">
                <a:latin typeface="+mn-ea"/>
              </a:rPr>
              <a:t>$</a:t>
            </a:r>
            <a:r>
              <a:rPr lang="en-US" altLang="zh-CN" sz="2400" dirty="0" err="1">
                <a:latin typeface="+mn-ea"/>
              </a:rPr>
              <a:t>gcc</a:t>
            </a:r>
            <a:r>
              <a:rPr lang="en-US" altLang="zh-CN" sz="2400" dirty="0">
                <a:latin typeface="+mn-ea"/>
              </a:rPr>
              <a:t> -c </a:t>
            </a:r>
            <a:r>
              <a:rPr lang="en-US" altLang="zh-CN" sz="2400" dirty="0" err="1">
                <a:latin typeface="+mn-ea"/>
              </a:rPr>
              <a:t>hello.c</a:t>
            </a:r>
            <a:r>
              <a:rPr lang="en-US" altLang="zh-CN" sz="2400" dirty="0">
                <a:latin typeface="+mn-ea"/>
              </a:rPr>
              <a:t> -o </a:t>
            </a:r>
            <a:r>
              <a:rPr lang="en-US" altLang="zh-CN" sz="2400" dirty="0" smtClean="0">
                <a:latin typeface="+mn-ea"/>
              </a:rPr>
              <a:t>hello</a:t>
            </a:r>
          </a:p>
          <a:p>
            <a:r>
              <a:rPr lang="en-US" altLang="zh-CN" sz="2400" dirty="0">
                <a:latin typeface="+mn-ea"/>
              </a:rPr>
              <a:t>$</a:t>
            </a:r>
            <a:r>
              <a:rPr lang="en-US" altLang="zh-CN" sz="2400" dirty="0" smtClean="0">
                <a:latin typeface="+mn-ea"/>
              </a:rPr>
              <a:t>./hello</a:t>
            </a:r>
            <a:r>
              <a:rPr lang="zh-CN" altLang="en-US" sz="2400" dirty="0">
                <a:latin typeface="+mn-ea"/>
              </a:rPr>
              <a:t> </a:t>
            </a:r>
            <a:br>
              <a:rPr lang="zh-CN" altLang="en-US" sz="2400" dirty="0">
                <a:latin typeface="+mn-ea"/>
              </a:rPr>
            </a:br>
            <a:r>
              <a:rPr lang="en-US" altLang="zh-CN" sz="2400" dirty="0" smtClean="0">
                <a:latin typeface="+mn-ea"/>
              </a:rPr>
              <a:t>hello world</a:t>
            </a:r>
            <a:endParaRPr lang="zh-CN" altLang="en-US" sz="2400" dirty="0">
              <a:latin typeface="+mn-ea"/>
            </a:endParaRPr>
          </a:p>
        </p:txBody>
      </p:sp>
    </p:spTree>
    <p:extLst>
      <p:ext uri="{BB962C8B-B14F-4D97-AF65-F5344CB8AC3E}">
        <p14:creationId xmlns:p14="http://schemas.microsoft.com/office/powerpoint/2010/main" val="11221533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33</a:t>
            </a:fld>
            <a:endParaRPr lang="zh-CN" altLang="en-US" dirty="0"/>
          </a:p>
        </p:txBody>
      </p:sp>
      <p:sp>
        <p:nvSpPr>
          <p:cNvPr id="4" name="内容占位符 2"/>
          <p:cNvSpPr txBox="1">
            <a:spLocks/>
          </p:cNvSpPr>
          <p:nvPr/>
        </p:nvSpPr>
        <p:spPr>
          <a:xfrm>
            <a:off x="266700" y="240303"/>
            <a:ext cx="10972800" cy="5846172"/>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800" b="1" dirty="0" smtClean="0"/>
              <a:t>7.6.2</a:t>
            </a:r>
            <a:r>
              <a:rPr lang="zh-CN" altLang="en-US" sz="2800" b="1" dirty="0" smtClean="0"/>
              <a:t> 静态库及其符号</a:t>
            </a:r>
            <a:r>
              <a:rPr lang="zh-CN" altLang="en-US" sz="2800" b="1" dirty="0"/>
              <a:t>解析</a:t>
            </a:r>
            <a:endParaRPr lang="en-US" altLang="zh-CN" sz="2800" b="1" dirty="0" smtClean="0"/>
          </a:p>
          <a:p>
            <a:pPr lvl="1"/>
            <a:r>
              <a:rPr lang="zh-CN" altLang="en-US" b="1" dirty="0" smtClean="0"/>
              <a:t>公共代码的提供方式</a:t>
            </a:r>
            <a:endParaRPr lang="en-US" altLang="zh-CN" b="1" dirty="0" smtClean="0"/>
          </a:p>
          <a:p>
            <a:pPr lvl="2"/>
            <a:r>
              <a:rPr lang="en-US" altLang="zh-CN" dirty="0" smtClean="0"/>
              <a:t>Pascal</a:t>
            </a:r>
            <a:r>
              <a:rPr lang="zh-CN" altLang="en-US" dirty="0" smtClean="0"/>
              <a:t>编译器自动辨认标准函数并直接生成相应的代码</a:t>
            </a:r>
            <a:endParaRPr lang="en-US" altLang="zh-CN" dirty="0" smtClean="0"/>
          </a:p>
          <a:p>
            <a:pPr lvl="2"/>
            <a:r>
              <a:rPr lang="en-US" altLang="zh-CN" dirty="0" smtClean="0"/>
              <a:t>C</a:t>
            </a:r>
            <a:r>
              <a:rPr lang="zh-CN" altLang="en-US" dirty="0" smtClean="0"/>
              <a:t>语言为标准</a:t>
            </a:r>
            <a:r>
              <a:rPr lang="en-US" altLang="zh-CN" dirty="0" smtClean="0"/>
              <a:t>I/O</a:t>
            </a:r>
            <a:r>
              <a:rPr lang="zh-CN" altLang="en-US" dirty="0" smtClean="0"/>
              <a:t>、字符串操作、整数数学函数提供</a:t>
            </a:r>
            <a:r>
              <a:rPr lang="zh-CN" altLang="en-US" dirty="0"/>
              <a:t>一</a:t>
            </a:r>
            <a:r>
              <a:rPr lang="zh-CN" altLang="en-US" dirty="0" smtClean="0"/>
              <a:t>个单独的可重定位目标文件</a:t>
            </a:r>
            <a:endParaRPr lang="en-US" altLang="zh-CN" dirty="0" smtClean="0"/>
          </a:p>
          <a:p>
            <a:pPr marL="914400" lvl="2" indent="0">
              <a:buNone/>
            </a:pPr>
            <a:endParaRPr lang="en-US" altLang="zh-CN" dirty="0" smtClean="0"/>
          </a:p>
          <a:p>
            <a:pPr lvl="2"/>
            <a:r>
              <a:rPr lang="zh-CN" altLang="en-US" dirty="0" smtClean="0"/>
              <a:t>以上方式都不理想</a:t>
            </a:r>
            <a:endParaRPr lang="en-US" altLang="zh-CN" dirty="0" smtClean="0"/>
          </a:p>
          <a:p>
            <a:pPr lvl="1"/>
            <a:r>
              <a:rPr lang="zh-CN" altLang="en-US" b="1" dirty="0" smtClean="0"/>
              <a:t>静态库（</a:t>
            </a:r>
            <a:r>
              <a:rPr lang="en-US" altLang="zh-CN" b="1" dirty="0" smtClean="0"/>
              <a:t>static library</a:t>
            </a:r>
            <a:r>
              <a:rPr lang="zh-CN" altLang="en-US" b="1" dirty="0" smtClean="0"/>
              <a:t>）</a:t>
            </a:r>
            <a:endParaRPr lang="en-US" altLang="zh-CN" b="1" dirty="0" smtClean="0"/>
          </a:p>
          <a:p>
            <a:pPr lvl="2"/>
            <a:r>
              <a:rPr lang="zh-CN" altLang="en-US" dirty="0" smtClean="0"/>
              <a:t>将</a:t>
            </a:r>
            <a:r>
              <a:rPr lang="zh-CN" altLang="en-US" dirty="0" smtClean="0">
                <a:solidFill>
                  <a:srgbClr val="FF0000"/>
                </a:solidFill>
              </a:rPr>
              <a:t>多个</a:t>
            </a:r>
            <a:r>
              <a:rPr lang="zh-CN" altLang="en-US" dirty="0"/>
              <a:t>可</a:t>
            </a:r>
            <a:r>
              <a:rPr lang="zh-CN" altLang="en-US" dirty="0" smtClean="0"/>
              <a:t>重定位目标模块打包成一个</a:t>
            </a:r>
            <a:r>
              <a:rPr lang="zh-CN" altLang="en-US" dirty="0" smtClean="0">
                <a:solidFill>
                  <a:srgbClr val="FF0000"/>
                </a:solidFill>
              </a:rPr>
              <a:t>单独</a:t>
            </a:r>
            <a:r>
              <a:rPr lang="zh-CN" altLang="en-US" dirty="0" smtClean="0"/>
              <a:t>的文件</a:t>
            </a:r>
            <a:endParaRPr lang="en-US" altLang="zh-CN" dirty="0" smtClean="0"/>
          </a:p>
          <a:p>
            <a:pPr lvl="2"/>
            <a:r>
              <a:rPr lang="zh-CN" altLang="en-US" dirty="0" smtClean="0"/>
              <a:t>链接时</a:t>
            </a:r>
            <a:r>
              <a:rPr lang="zh-CN" altLang="en-US" dirty="0">
                <a:solidFill>
                  <a:srgbClr val="FF0000"/>
                </a:solidFill>
              </a:rPr>
              <a:t>仅</a:t>
            </a:r>
            <a:r>
              <a:rPr lang="zh-CN" altLang="en-US" dirty="0" smtClean="0">
                <a:solidFill>
                  <a:srgbClr val="FF0000"/>
                </a:solidFill>
              </a:rPr>
              <a:t>复制引用到</a:t>
            </a:r>
            <a:r>
              <a:rPr lang="zh-CN" altLang="en-US" dirty="0" smtClean="0"/>
              <a:t>的目标代码模块，形成可执行文件</a:t>
            </a:r>
            <a:endParaRPr lang="en-US" altLang="zh-CN" dirty="0" smtClean="0"/>
          </a:p>
          <a:p>
            <a:pPr lvl="2"/>
            <a:r>
              <a:rPr lang="zh-CN" altLang="en-US" dirty="0" smtClean="0"/>
              <a:t>使用</a:t>
            </a:r>
            <a:r>
              <a:rPr lang="en-US" altLang="zh-CN" dirty="0" err="1" smtClean="0"/>
              <a:t>ar</a:t>
            </a:r>
            <a:r>
              <a:rPr lang="zh-CN" altLang="en-US" dirty="0" smtClean="0"/>
              <a:t>工具打包后创建</a:t>
            </a:r>
            <a:endParaRPr lang="en-US" altLang="zh-CN" dirty="0" smtClean="0"/>
          </a:p>
        </p:txBody>
      </p:sp>
      <p:sp>
        <p:nvSpPr>
          <p:cNvPr id="5" name="矩形 4"/>
          <p:cNvSpPr/>
          <p:nvPr/>
        </p:nvSpPr>
        <p:spPr>
          <a:xfrm>
            <a:off x="1359849" y="5409736"/>
            <a:ext cx="5133136" cy="461665"/>
          </a:xfrm>
          <a:prstGeom prst="rect">
            <a:avLst/>
          </a:prstGeom>
        </p:spPr>
        <p:txBody>
          <a:bodyPr wrap="none">
            <a:spAutoFit/>
          </a:bodyPr>
          <a:lstStyle/>
          <a:p>
            <a:r>
              <a:rPr lang="en-US" altLang="zh-CN" sz="2400" dirty="0" err="1">
                <a:latin typeface="ZztexMono-Regular"/>
              </a:rPr>
              <a:t>unix</a:t>
            </a:r>
            <a:r>
              <a:rPr lang="en-US" altLang="zh-CN" sz="2400" dirty="0">
                <a:latin typeface="ZztexMono-Regular"/>
              </a:rPr>
              <a:t>&gt; </a:t>
            </a:r>
            <a:r>
              <a:rPr lang="en-US" altLang="zh-CN" sz="2400" i="1" dirty="0" err="1">
                <a:latin typeface="ZztexMono-Italic"/>
              </a:rPr>
              <a:t>gcc</a:t>
            </a:r>
            <a:r>
              <a:rPr lang="en-US" altLang="zh-CN" sz="2400" i="1" dirty="0">
                <a:latin typeface="ZztexMono-Italic"/>
              </a:rPr>
              <a:t> </a:t>
            </a:r>
            <a:r>
              <a:rPr lang="en-US" altLang="zh-CN" sz="2400" i="1" dirty="0" err="1">
                <a:latin typeface="ZztexMono-Italic"/>
              </a:rPr>
              <a:t>main.c</a:t>
            </a:r>
            <a:r>
              <a:rPr lang="en-US" altLang="zh-CN" sz="2400" i="1" dirty="0">
                <a:latin typeface="ZztexMono-Italic"/>
              </a:rPr>
              <a:t> </a:t>
            </a:r>
            <a:r>
              <a:rPr lang="en-US" altLang="zh-CN" sz="2400" b="1" i="1" dirty="0">
                <a:solidFill>
                  <a:srgbClr val="FF0000"/>
                </a:solidFill>
                <a:latin typeface="ZztexMono-Italic"/>
              </a:rPr>
              <a:t>/</a:t>
            </a:r>
            <a:r>
              <a:rPr lang="en-US" altLang="zh-CN" sz="2400" b="1" i="1" dirty="0" err="1" smtClean="0">
                <a:solidFill>
                  <a:srgbClr val="FF0000"/>
                </a:solidFill>
                <a:latin typeface="ZztexMono-Italic"/>
              </a:rPr>
              <a:t>usr</a:t>
            </a:r>
            <a:r>
              <a:rPr lang="en-US" altLang="zh-CN" sz="2400" b="1" i="1" dirty="0" smtClean="0">
                <a:solidFill>
                  <a:srgbClr val="FF0000"/>
                </a:solidFill>
                <a:latin typeface="ZztexMono-Italic"/>
              </a:rPr>
              <a:t>/lib/</a:t>
            </a:r>
            <a:r>
              <a:rPr lang="en-US" altLang="zh-CN" sz="2400" b="1" i="1" dirty="0" err="1" smtClean="0">
                <a:solidFill>
                  <a:srgbClr val="FF0000"/>
                </a:solidFill>
                <a:latin typeface="ZztexMono-Italic"/>
              </a:rPr>
              <a:t>libc.o</a:t>
            </a:r>
            <a:endParaRPr lang="zh-CN" altLang="en-US" sz="2400" b="1" dirty="0">
              <a:solidFill>
                <a:srgbClr val="FF0000"/>
              </a:solidFill>
            </a:endParaRPr>
          </a:p>
        </p:txBody>
      </p:sp>
      <p:sp>
        <p:nvSpPr>
          <p:cNvPr id="6" name="矩形 5"/>
          <p:cNvSpPr/>
          <p:nvPr/>
        </p:nvSpPr>
        <p:spPr>
          <a:xfrm>
            <a:off x="1862769" y="2466278"/>
            <a:ext cx="8648521" cy="461665"/>
          </a:xfrm>
          <a:prstGeom prst="rect">
            <a:avLst/>
          </a:prstGeom>
        </p:spPr>
        <p:txBody>
          <a:bodyPr wrap="none">
            <a:spAutoFit/>
          </a:bodyPr>
          <a:lstStyle/>
          <a:p>
            <a:r>
              <a:rPr lang="en-US" altLang="zh-CN" sz="2400" dirty="0" err="1">
                <a:latin typeface="ZztexMono-Regular"/>
              </a:rPr>
              <a:t>unix</a:t>
            </a:r>
            <a:r>
              <a:rPr lang="en-US" altLang="zh-CN" sz="2400" dirty="0">
                <a:latin typeface="ZztexMono-Regular"/>
              </a:rPr>
              <a:t>&gt; </a:t>
            </a:r>
            <a:r>
              <a:rPr lang="en-US" altLang="zh-CN" sz="2400" i="1" dirty="0" err="1">
                <a:latin typeface="ZztexMono-Italic"/>
              </a:rPr>
              <a:t>gcc</a:t>
            </a:r>
            <a:r>
              <a:rPr lang="en-US" altLang="zh-CN" sz="2400" i="1" dirty="0">
                <a:latin typeface="ZztexMono-Italic"/>
              </a:rPr>
              <a:t> </a:t>
            </a:r>
            <a:r>
              <a:rPr lang="en-US" altLang="zh-CN" sz="2400" i="1" dirty="0" err="1">
                <a:latin typeface="ZztexMono-Italic"/>
              </a:rPr>
              <a:t>main.c</a:t>
            </a:r>
            <a:r>
              <a:rPr lang="en-US" altLang="zh-CN" sz="2400" i="1" dirty="0">
                <a:latin typeface="ZztexMono-Italic"/>
              </a:rPr>
              <a:t> </a:t>
            </a:r>
            <a:r>
              <a:rPr lang="en-US" altLang="zh-CN" sz="2400" i="1" dirty="0">
                <a:solidFill>
                  <a:srgbClr val="FF0000"/>
                </a:solidFill>
                <a:latin typeface="ZztexMono-Italic"/>
              </a:rPr>
              <a:t>/</a:t>
            </a:r>
            <a:r>
              <a:rPr lang="en-US" altLang="zh-CN" sz="2400" i="1" dirty="0" err="1">
                <a:solidFill>
                  <a:srgbClr val="FF0000"/>
                </a:solidFill>
                <a:latin typeface="ZztexMono-Italic"/>
              </a:rPr>
              <a:t>usr</a:t>
            </a:r>
            <a:r>
              <a:rPr lang="en-US" altLang="zh-CN" sz="2400" i="1" dirty="0">
                <a:solidFill>
                  <a:srgbClr val="FF0000"/>
                </a:solidFill>
                <a:latin typeface="ZztexMono-Italic"/>
              </a:rPr>
              <a:t>/lib/</a:t>
            </a:r>
            <a:r>
              <a:rPr lang="en-US" altLang="zh-CN" sz="2400" i="1" dirty="0" err="1">
                <a:solidFill>
                  <a:srgbClr val="FF0000"/>
                </a:solidFill>
                <a:latin typeface="ZztexMono-Italic"/>
              </a:rPr>
              <a:t>printf.o</a:t>
            </a:r>
            <a:r>
              <a:rPr lang="en-US" altLang="zh-CN" sz="2400" i="1" dirty="0">
                <a:solidFill>
                  <a:srgbClr val="FF0000"/>
                </a:solidFill>
                <a:latin typeface="ZztexMono-Italic"/>
              </a:rPr>
              <a:t> /</a:t>
            </a:r>
            <a:r>
              <a:rPr lang="en-US" altLang="zh-CN" sz="2400" i="1" dirty="0" err="1" smtClean="0">
                <a:solidFill>
                  <a:srgbClr val="FF0000"/>
                </a:solidFill>
                <a:latin typeface="ZztexMono-Italic"/>
              </a:rPr>
              <a:t>usr</a:t>
            </a:r>
            <a:r>
              <a:rPr lang="en-US" altLang="zh-CN" sz="2400" i="1" dirty="0" smtClean="0">
                <a:solidFill>
                  <a:srgbClr val="FF0000"/>
                </a:solidFill>
                <a:latin typeface="ZztexMono-Italic"/>
              </a:rPr>
              <a:t>/lib/</a:t>
            </a:r>
            <a:r>
              <a:rPr lang="en-US" altLang="zh-CN" sz="2400" i="1" dirty="0" err="1" smtClean="0">
                <a:solidFill>
                  <a:srgbClr val="FF0000"/>
                </a:solidFill>
                <a:latin typeface="ZztexMono-Italic"/>
              </a:rPr>
              <a:t>scanf.o</a:t>
            </a:r>
            <a:r>
              <a:rPr lang="zh-CN" altLang="en-US" sz="2400" i="1" dirty="0" smtClean="0">
                <a:solidFill>
                  <a:srgbClr val="FF0000"/>
                </a:solidFill>
                <a:latin typeface="ZztexMono-Italic"/>
              </a:rPr>
              <a:t> </a:t>
            </a:r>
            <a:r>
              <a:rPr lang="en-US" altLang="zh-CN" sz="2400" i="1" dirty="0" smtClean="0">
                <a:solidFill>
                  <a:srgbClr val="FF0000"/>
                </a:solidFill>
                <a:latin typeface="ZztexMono-Italic"/>
              </a:rPr>
              <a:t>…</a:t>
            </a:r>
            <a:endParaRPr lang="zh-CN" altLang="en-US" sz="2400" dirty="0">
              <a:solidFill>
                <a:srgbClr val="FF0000"/>
              </a:solidFill>
            </a:endParaRPr>
          </a:p>
        </p:txBody>
      </p:sp>
    </p:spTree>
    <p:extLst>
      <p:ext uri="{BB962C8B-B14F-4D97-AF65-F5344CB8AC3E}">
        <p14:creationId xmlns:p14="http://schemas.microsoft.com/office/powerpoint/2010/main" val="101798148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7148401" y="199242"/>
            <a:ext cx="4866815" cy="27907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34</a:t>
            </a:fld>
            <a:endParaRPr lang="zh-CN" altLang="en-US" dirty="0"/>
          </a:p>
        </p:txBody>
      </p:sp>
      <p:sp>
        <p:nvSpPr>
          <p:cNvPr id="3" name="矩形 2"/>
          <p:cNvSpPr/>
          <p:nvPr/>
        </p:nvSpPr>
        <p:spPr>
          <a:xfrm>
            <a:off x="379318" y="199429"/>
            <a:ext cx="2350323" cy="461665"/>
          </a:xfrm>
          <a:prstGeom prst="rect">
            <a:avLst/>
          </a:prstGeom>
        </p:spPr>
        <p:txBody>
          <a:bodyPr wrap="none">
            <a:spAutoFit/>
          </a:bodyPr>
          <a:lstStyle/>
          <a:p>
            <a:r>
              <a:rPr lang="zh-CN" altLang="en-US" sz="2400" b="1" dirty="0" smtClean="0"/>
              <a:t>静态库使用示例</a:t>
            </a:r>
            <a:endParaRPr lang="zh-CN" altLang="en-US" sz="2400" b="1" dirty="0"/>
          </a:p>
        </p:txBody>
      </p:sp>
      <p:sp>
        <p:nvSpPr>
          <p:cNvPr id="4" name="矩形 3"/>
          <p:cNvSpPr/>
          <p:nvPr/>
        </p:nvSpPr>
        <p:spPr>
          <a:xfrm>
            <a:off x="7313863" y="312367"/>
            <a:ext cx="4701353" cy="2677656"/>
          </a:xfrm>
          <a:prstGeom prst="rect">
            <a:avLst/>
          </a:prstGeom>
        </p:spPr>
        <p:txBody>
          <a:bodyPr wrap="square">
            <a:spAutoFit/>
          </a:bodyPr>
          <a:lstStyle/>
          <a:p>
            <a:r>
              <a:rPr lang="en-US" altLang="zh-CN" sz="2400" dirty="0">
                <a:solidFill>
                  <a:srgbClr val="000000"/>
                </a:solidFill>
                <a:latin typeface="StoneSans"/>
              </a:rPr>
              <a:t>(a) </a:t>
            </a:r>
            <a:r>
              <a:rPr lang="en-US" altLang="zh-CN" sz="2400" b="1" dirty="0" err="1">
                <a:solidFill>
                  <a:srgbClr val="FF0000"/>
                </a:solidFill>
                <a:latin typeface="ZztexMono-Regular"/>
              </a:rPr>
              <a:t>addvec.o</a:t>
            </a:r>
            <a:endParaRPr lang="en-US" altLang="zh-CN" sz="2400" b="1" dirty="0">
              <a:solidFill>
                <a:srgbClr val="FF0000"/>
              </a:solidFill>
              <a:latin typeface="ZztexMono-Regular"/>
            </a:endParaRPr>
          </a:p>
          <a:p>
            <a:r>
              <a:rPr lang="fr-FR" altLang="zh-CN" sz="2400" dirty="0" smtClean="0">
                <a:solidFill>
                  <a:srgbClr val="00AEF0"/>
                </a:solidFill>
                <a:latin typeface="StoneSans"/>
              </a:rPr>
              <a:t>1 </a:t>
            </a:r>
            <a:r>
              <a:rPr lang="fr-FR" altLang="zh-CN" sz="2400" dirty="0">
                <a:solidFill>
                  <a:srgbClr val="000000"/>
                </a:solidFill>
                <a:latin typeface="ZztexMono-Regular"/>
              </a:rPr>
              <a:t>void addvec(int *x, int *y,</a:t>
            </a:r>
          </a:p>
          <a:p>
            <a:r>
              <a:rPr lang="pl-PL" altLang="zh-CN" sz="2400" dirty="0">
                <a:solidFill>
                  <a:srgbClr val="00AEF0"/>
                </a:solidFill>
                <a:latin typeface="StoneSans"/>
              </a:rPr>
              <a:t>2 </a:t>
            </a:r>
            <a:r>
              <a:rPr lang="pl-PL" altLang="zh-CN" sz="2400" dirty="0">
                <a:solidFill>
                  <a:srgbClr val="000000"/>
                </a:solidFill>
                <a:latin typeface="ZztexMono-Regular"/>
              </a:rPr>
              <a:t>int *z, int n</a:t>
            </a:r>
            <a:r>
              <a:rPr lang="pl-PL" altLang="zh-CN" sz="2400" dirty="0" smtClean="0">
                <a:solidFill>
                  <a:srgbClr val="000000"/>
                </a:solidFill>
                <a:latin typeface="ZztexMono-Regular"/>
              </a:rPr>
              <a:t>)</a:t>
            </a:r>
            <a:r>
              <a:rPr lang="en-US" altLang="zh-CN" sz="2400" dirty="0" smtClean="0">
                <a:solidFill>
                  <a:srgbClr val="000000"/>
                </a:solidFill>
                <a:latin typeface="ZztexMono-Regular"/>
              </a:rPr>
              <a:t> {</a:t>
            </a:r>
            <a:endParaRPr lang="en-US" altLang="zh-CN" sz="2400" dirty="0">
              <a:solidFill>
                <a:srgbClr val="000000"/>
              </a:solidFill>
              <a:latin typeface="ZztexMono-Regular"/>
            </a:endParaRPr>
          </a:p>
          <a:p>
            <a:r>
              <a:rPr lang="en-US" altLang="zh-CN" sz="2400" dirty="0" smtClean="0">
                <a:solidFill>
                  <a:srgbClr val="00AEF0"/>
                </a:solidFill>
                <a:latin typeface="StoneSans"/>
              </a:rPr>
              <a:t>3   </a:t>
            </a:r>
            <a:r>
              <a:rPr lang="en-US" altLang="zh-CN" sz="2400" dirty="0" err="1" smtClean="0">
                <a:solidFill>
                  <a:srgbClr val="000000"/>
                </a:solidFill>
                <a:latin typeface="ZztexMono-Regular"/>
              </a:rPr>
              <a:t>int</a:t>
            </a:r>
            <a:r>
              <a:rPr lang="en-US" altLang="zh-CN" sz="2400" dirty="0" smtClean="0">
                <a:solidFill>
                  <a:srgbClr val="000000"/>
                </a:solidFill>
                <a:latin typeface="ZztexMono-Regular"/>
              </a:rPr>
              <a:t> </a:t>
            </a:r>
            <a:r>
              <a:rPr lang="en-US" altLang="zh-CN" sz="2400" dirty="0" err="1">
                <a:solidFill>
                  <a:srgbClr val="000000"/>
                </a:solidFill>
                <a:latin typeface="ZztexMono-Regular"/>
              </a:rPr>
              <a:t>i</a:t>
            </a:r>
            <a:r>
              <a:rPr lang="en-US" altLang="zh-CN" sz="2400" dirty="0" smtClean="0">
                <a:solidFill>
                  <a:srgbClr val="000000"/>
                </a:solidFill>
                <a:latin typeface="ZztexMono-Regular"/>
              </a:rPr>
              <a:t>;</a:t>
            </a:r>
            <a:endParaRPr lang="en-US" altLang="zh-CN" sz="2400" dirty="0">
              <a:solidFill>
                <a:srgbClr val="00AEF0"/>
              </a:solidFill>
              <a:latin typeface="StoneSans"/>
            </a:endParaRPr>
          </a:p>
          <a:p>
            <a:r>
              <a:rPr lang="nn-NO" altLang="zh-CN" sz="2400" dirty="0" smtClean="0">
                <a:solidFill>
                  <a:srgbClr val="00AEF0"/>
                </a:solidFill>
                <a:latin typeface="StoneSans"/>
              </a:rPr>
              <a:t>4   </a:t>
            </a:r>
            <a:r>
              <a:rPr lang="nn-NO" altLang="zh-CN" sz="2400" dirty="0" smtClean="0">
                <a:solidFill>
                  <a:srgbClr val="000000"/>
                </a:solidFill>
                <a:latin typeface="ZztexMono-Regular"/>
              </a:rPr>
              <a:t>for </a:t>
            </a:r>
            <a:r>
              <a:rPr lang="nn-NO" altLang="zh-CN" sz="2400" dirty="0">
                <a:solidFill>
                  <a:srgbClr val="000000"/>
                </a:solidFill>
                <a:latin typeface="ZztexMono-Regular"/>
              </a:rPr>
              <a:t>(i = 0; i &lt; n; i++)</a:t>
            </a:r>
          </a:p>
          <a:p>
            <a:r>
              <a:rPr lang="en-US" altLang="zh-CN" sz="2400" dirty="0" smtClean="0">
                <a:solidFill>
                  <a:srgbClr val="00AEF0"/>
                </a:solidFill>
                <a:latin typeface="StoneSans"/>
              </a:rPr>
              <a:t>5     </a:t>
            </a:r>
            <a:r>
              <a:rPr lang="en-US" altLang="zh-CN" sz="2400" dirty="0" smtClean="0">
                <a:solidFill>
                  <a:srgbClr val="000000"/>
                </a:solidFill>
                <a:latin typeface="ZztexMono-Regular"/>
              </a:rPr>
              <a:t>z[</a:t>
            </a:r>
            <a:r>
              <a:rPr lang="en-US" altLang="zh-CN" sz="2400" dirty="0" err="1" smtClean="0">
                <a:solidFill>
                  <a:srgbClr val="000000"/>
                </a:solidFill>
                <a:latin typeface="ZztexMono-Regular"/>
              </a:rPr>
              <a:t>i</a:t>
            </a:r>
            <a:r>
              <a:rPr lang="en-US" altLang="zh-CN" sz="2400" dirty="0">
                <a:solidFill>
                  <a:srgbClr val="000000"/>
                </a:solidFill>
                <a:latin typeface="ZztexMono-Regular"/>
              </a:rPr>
              <a:t>] = x[</a:t>
            </a:r>
            <a:r>
              <a:rPr lang="en-US" altLang="zh-CN" sz="2400" dirty="0" err="1">
                <a:solidFill>
                  <a:srgbClr val="000000"/>
                </a:solidFill>
                <a:latin typeface="ZztexMono-Regular"/>
              </a:rPr>
              <a:t>i</a:t>
            </a:r>
            <a:r>
              <a:rPr lang="en-US" altLang="zh-CN" sz="2400" dirty="0">
                <a:solidFill>
                  <a:srgbClr val="000000"/>
                </a:solidFill>
                <a:latin typeface="ZztexMono-Regular"/>
              </a:rPr>
              <a:t>] + y[</a:t>
            </a:r>
            <a:r>
              <a:rPr lang="en-US" altLang="zh-CN" sz="2400" dirty="0" err="1">
                <a:solidFill>
                  <a:srgbClr val="000000"/>
                </a:solidFill>
                <a:latin typeface="ZztexMono-Regular"/>
              </a:rPr>
              <a:t>i</a:t>
            </a:r>
            <a:r>
              <a:rPr lang="en-US" altLang="zh-CN" sz="2400" dirty="0">
                <a:solidFill>
                  <a:srgbClr val="000000"/>
                </a:solidFill>
                <a:latin typeface="ZztexMono-Regular"/>
              </a:rPr>
              <a:t>];</a:t>
            </a:r>
          </a:p>
          <a:p>
            <a:r>
              <a:rPr lang="en-US" altLang="zh-CN" sz="2400" dirty="0" smtClean="0">
                <a:solidFill>
                  <a:srgbClr val="00AEF0"/>
                </a:solidFill>
                <a:latin typeface="StoneSans"/>
              </a:rPr>
              <a:t>6  </a:t>
            </a:r>
            <a:r>
              <a:rPr lang="en-US" altLang="zh-CN" sz="2400" dirty="0" smtClean="0">
                <a:solidFill>
                  <a:srgbClr val="000000"/>
                </a:solidFill>
                <a:latin typeface="ZztexMono-Regular"/>
              </a:rPr>
              <a:t>}</a:t>
            </a:r>
            <a:endParaRPr lang="en-US" altLang="zh-CN" sz="2400" dirty="0">
              <a:solidFill>
                <a:srgbClr val="000000"/>
              </a:solidFill>
              <a:latin typeface="ZztexMono-Regular"/>
            </a:endParaRPr>
          </a:p>
        </p:txBody>
      </p:sp>
      <p:sp>
        <p:nvSpPr>
          <p:cNvPr id="5" name="矩形 4"/>
          <p:cNvSpPr/>
          <p:nvPr/>
        </p:nvSpPr>
        <p:spPr>
          <a:xfrm>
            <a:off x="194230" y="1528741"/>
            <a:ext cx="6319611" cy="4524315"/>
          </a:xfrm>
          <a:prstGeom prst="rect">
            <a:avLst/>
          </a:prstGeom>
        </p:spPr>
        <p:txBody>
          <a:bodyPr wrap="square">
            <a:spAutoFit/>
          </a:bodyPr>
          <a:lstStyle/>
          <a:p>
            <a:r>
              <a:rPr lang="en-US" altLang="zh-CN" sz="2400" dirty="0" smtClean="0">
                <a:solidFill>
                  <a:srgbClr val="00AEF0"/>
                </a:solidFill>
                <a:latin typeface="StoneSans"/>
              </a:rPr>
              <a:t>1 </a:t>
            </a:r>
            <a:r>
              <a:rPr lang="en-US" altLang="zh-CN" sz="2400" dirty="0">
                <a:solidFill>
                  <a:srgbClr val="00AEF0"/>
                </a:solidFill>
                <a:latin typeface="ZztexMono-Regular"/>
              </a:rPr>
              <a:t>/* main2.c */</a:t>
            </a:r>
          </a:p>
          <a:p>
            <a:r>
              <a:rPr lang="en-US" altLang="zh-CN" sz="2400" dirty="0">
                <a:solidFill>
                  <a:srgbClr val="00AEF0"/>
                </a:solidFill>
                <a:latin typeface="StoneSans"/>
              </a:rPr>
              <a:t>2 </a:t>
            </a:r>
            <a:r>
              <a:rPr lang="en-US" altLang="zh-CN" sz="2400" dirty="0">
                <a:solidFill>
                  <a:srgbClr val="000000"/>
                </a:solidFill>
                <a:latin typeface="ZztexMono-Regular"/>
              </a:rPr>
              <a:t>#include &lt;</a:t>
            </a:r>
            <a:r>
              <a:rPr lang="en-US" altLang="zh-CN" sz="2400" dirty="0" err="1">
                <a:solidFill>
                  <a:srgbClr val="000000"/>
                </a:solidFill>
                <a:latin typeface="ZztexMono-Regular"/>
              </a:rPr>
              <a:t>stdio.h</a:t>
            </a:r>
            <a:r>
              <a:rPr lang="en-US" altLang="zh-CN" sz="2400" dirty="0">
                <a:solidFill>
                  <a:srgbClr val="000000"/>
                </a:solidFill>
                <a:latin typeface="ZztexMono-Regular"/>
              </a:rPr>
              <a:t>&gt;</a:t>
            </a:r>
          </a:p>
          <a:p>
            <a:r>
              <a:rPr lang="en-US" altLang="zh-CN" sz="2400" dirty="0">
                <a:solidFill>
                  <a:srgbClr val="00AEF0"/>
                </a:solidFill>
                <a:latin typeface="StoneSans"/>
              </a:rPr>
              <a:t>3 </a:t>
            </a:r>
            <a:r>
              <a:rPr lang="en-US" altLang="zh-CN" sz="2400" dirty="0">
                <a:solidFill>
                  <a:srgbClr val="000000"/>
                </a:solidFill>
                <a:latin typeface="ZztexMono-Regular"/>
              </a:rPr>
              <a:t>#include "</a:t>
            </a:r>
            <a:r>
              <a:rPr lang="en-US" altLang="zh-CN" sz="2400" dirty="0" err="1">
                <a:solidFill>
                  <a:srgbClr val="000000"/>
                </a:solidFill>
                <a:latin typeface="ZztexMono-Regular"/>
              </a:rPr>
              <a:t>vector.h</a:t>
            </a:r>
            <a:r>
              <a:rPr lang="en-US" altLang="zh-CN" sz="2400" dirty="0" smtClean="0">
                <a:solidFill>
                  <a:srgbClr val="000000"/>
                </a:solidFill>
                <a:latin typeface="ZztexMono-Regular"/>
              </a:rPr>
              <a:t>"</a:t>
            </a:r>
            <a:endParaRPr lang="en-US" altLang="zh-CN" sz="2400" dirty="0">
              <a:solidFill>
                <a:srgbClr val="00AEF0"/>
              </a:solidFill>
              <a:latin typeface="StoneSans"/>
            </a:endParaRPr>
          </a:p>
          <a:p>
            <a:r>
              <a:rPr lang="en-US" altLang="zh-CN" sz="2400" dirty="0" smtClean="0">
                <a:solidFill>
                  <a:srgbClr val="00AEF0"/>
                </a:solidFill>
                <a:latin typeface="StoneSans"/>
              </a:rPr>
              <a:t>4 </a:t>
            </a:r>
            <a:r>
              <a:rPr lang="en-US" altLang="zh-CN" sz="2400" dirty="0" err="1">
                <a:solidFill>
                  <a:srgbClr val="000000"/>
                </a:solidFill>
                <a:latin typeface="ZztexMono-Regular"/>
              </a:rPr>
              <a:t>int</a:t>
            </a:r>
            <a:r>
              <a:rPr lang="en-US" altLang="zh-CN" sz="2400" dirty="0">
                <a:solidFill>
                  <a:srgbClr val="000000"/>
                </a:solidFill>
                <a:latin typeface="ZztexMono-Regular"/>
              </a:rPr>
              <a:t> x[2] = {1, 2};</a:t>
            </a:r>
          </a:p>
          <a:p>
            <a:r>
              <a:rPr lang="es-ES" altLang="zh-CN" sz="2400" dirty="0" smtClean="0">
                <a:solidFill>
                  <a:srgbClr val="00AEF0"/>
                </a:solidFill>
                <a:latin typeface="StoneSans"/>
              </a:rPr>
              <a:t>5 </a:t>
            </a:r>
            <a:r>
              <a:rPr lang="es-ES" altLang="zh-CN" sz="2400" dirty="0">
                <a:solidFill>
                  <a:srgbClr val="000000"/>
                </a:solidFill>
                <a:latin typeface="ZztexMono-Regular"/>
              </a:rPr>
              <a:t>int y[2] = {3, 4};</a:t>
            </a:r>
          </a:p>
          <a:p>
            <a:r>
              <a:rPr lang="en-US" altLang="zh-CN" sz="2400" dirty="0" smtClean="0">
                <a:solidFill>
                  <a:srgbClr val="00AEF0"/>
                </a:solidFill>
                <a:latin typeface="StoneSans"/>
              </a:rPr>
              <a:t>6 </a:t>
            </a:r>
            <a:r>
              <a:rPr lang="en-US" altLang="zh-CN" sz="2400" dirty="0" err="1">
                <a:solidFill>
                  <a:srgbClr val="000000"/>
                </a:solidFill>
                <a:latin typeface="ZztexMono-Regular"/>
              </a:rPr>
              <a:t>int</a:t>
            </a:r>
            <a:r>
              <a:rPr lang="en-US" altLang="zh-CN" sz="2400" dirty="0">
                <a:solidFill>
                  <a:srgbClr val="000000"/>
                </a:solidFill>
                <a:latin typeface="ZztexMono-Regular"/>
              </a:rPr>
              <a:t> z[2</a:t>
            </a:r>
            <a:r>
              <a:rPr lang="en-US" altLang="zh-CN" sz="2400" dirty="0" smtClean="0">
                <a:solidFill>
                  <a:srgbClr val="000000"/>
                </a:solidFill>
                <a:latin typeface="ZztexMono-Regular"/>
              </a:rPr>
              <a:t>];</a:t>
            </a:r>
            <a:endParaRPr lang="en-US" altLang="zh-CN" sz="2400" dirty="0">
              <a:solidFill>
                <a:srgbClr val="00AEF0"/>
              </a:solidFill>
              <a:latin typeface="StoneSans"/>
            </a:endParaRPr>
          </a:p>
          <a:p>
            <a:r>
              <a:rPr lang="en-US" altLang="zh-CN" sz="2400" dirty="0" smtClean="0">
                <a:solidFill>
                  <a:srgbClr val="00AEF0"/>
                </a:solidFill>
                <a:latin typeface="StoneSans"/>
              </a:rPr>
              <a:t>7 </a:t>
            </a:r>
            <a:r>
              <a:rPr lang="en-US" altLang="zh-CN" sz="2400" dirty="0" err="1">
                <a:solidFill>
                  <a:srgbClr val="000000"/>
                </a:solidFill>
                <a:latin typeface="ZztexMono-Regular"/>
              </a:rPr>
              <a:t>int</a:t>
            </a:r>
            <a:r>
              <a:rPr lang="en-US" altLang="zh-CN" sz="2400" dirty="0">
                <a:solidFill>
                  <a:srgbClr val="000000"/>
                </a:solidFill>
                <a:latin typeface="ZztexMono-Regular"/>
              </a:rPr>
              <a:t> main()</a:t>
            </a:r>
          </a:p>
          <a:p>
            <a:r>
              <a:rPr lang="en-US" altLang="zh-CN" sz="2400" dirty="0" smtClean="0">
                <a:solidFill>
                  <a:srgbClr val="00AEF0"/>
                </a:solidFill>
                <a:latin typeface="StoneSans"/>
              </a:rPr>
              <a:t>8 </a:t>
            </a:r>
            <a:r>
              <a:rPr lang="en-US" altLang="zh-CN" sz="2400" dirty="0">
                <a:solidFill>
                  <a:srgbClr val="000000"/>
                </a:solidFill>
                <a:latin typeface="ZztexMono-Regular"/>
              </a:rPr>
              <a:t>{</a:t>
            </a:r>
          </a:p>
          <a:p>
            <a:r>
              <a:rPr lang="en-US" altLang="zh-CN" sz="2400" dirty="0" smtClean="0">
                <a:solidFill>
                  <a:srgbClr val="00AEF0"/>
                </a:solidFill>
                <a:latin typeface="StoneSans"/>
              </a:rPr>
              <a:t>9    </a:t>
            </a:r>
            <a:r>
              <a:rPr lang="en-US" altLang="zh-CN" sz="2400" dirty="0" err="1" smtClean="0">
                <a:solidFill>
                  <a:srgbClr val="000000"/>
                </a:solidFill>
                <a:latin typeface="ZztexMono-Regular"/>
              </a:rPr>
              <a:t>addvec</a:t>
            </a:r>
            <a:r>
              <a:rPr lang="en-US" altLang="zh-CN" sz="2400" dirty="0" smtClean="0">
                <a:solidFill>
                  <a:srgbClr val="000000"/>
                </a:solidFill>
                <a:latin typeface="ZztexMono-Regular"/>
              </a:rPr>
              <a:t>(x</a:t>
            </a:r>
            <a:r>
              <a:rPr lang="en-US" altLang="zh-CN" sz="2400" dirty="0">
                <a:solidFill>
                  <a:srgbClr val="000000"/>
                </a:solidFill>
                <a:latin typeface="ZztexMono-Regular"/>
              </a:rPr>
              <a:t>, y, z, 2);</a:t>
            </a:r>
          </a:p>
          <a:p>
            <a:r>
              <a:rPr lang="pl-PL" altLang="zh-CN" sz="2400" dirty="0" smtClean="0">
                <a:solidFill>
                  <a:srgbClr val="00AEF0"/>
                </a:solidFill>
                <a:latin typeface="StoneSans"/>
              </a:rPr>
              <a:t>1</a:t>
            </a:r>
            <a:r>
              <a:rPr lang="en-US" altLang="zh-CN" sz="2400" dirty="0" smtClean="0">
                <a:solidFill>
                  <a:srgbClr val="00AEF0"/>
                </a:solidFill>
                <a:latin typeface="StoneSans"/>
              </a:rPr>
              <a:t>0</a:t>
            </a:r>
            <a:r>
              <a:rPr lang="pl-PL" altLang="zh-CN" sz="2400" dirty="0" smtClean="0">
                <a:solidFill>
                  <a:srgbClr val="00AEF0"/>
                </a:solidFill>
                <a:latin typeface="StoneSans"/>
              </a:rPr>
              <a:t> </a:t>
            </a:r>
            <a:r>
              <a:rPr lang="en-US" altLang="zh-CN" sz="2400" dirty="0" smtClean="0">
                <a:solidFill>
                  <a:srgbClr val="00AEF0"/>
                </a:solidFill>
                <a:latin typeface="StoneSans"/>
              </a:rPr>
              <a:t>  </a:t>
            </a:r>
            <a:r>
              <a:rPr lang="pl-PL" altLang="zh-CN" sz="2400" dirty="0" smtClean="0">
                <a:solidFill>
                  <a:srgbClr val="000000"/>
                </a:solidFill>
                <a:latin typeface="ZztexMono-Regular"/>
              </a:rPr>
              <a:t>printf</a:t>
            </a:r>
            <a:r>
              <a:rPr lang="pl-PL" altLang="zh-CN" sz="2400" dirty="0">
                <a:solidFill>
                  <a:srgbClr val="000000"/>
                </a:solidFill>
                <a:latin typeface="ZztexMono-Regular"/>
              </a:rPr>
              <a:t>("z = [%d %d]\n", z[0], z[1]);</a:t>
            </a:r>
          </a:p>
          <a:p>
            <a:r>
              <a:rPr lang="en-US" altLang="zh-CN" sz="2400" dirty="0" smtClean="0">
                <a:solidFill>
                  <a:srgbClr val="00AEF0"/>
                </a:solidFill>
                <a:latin typeface="StoneSans"/>
              </a:rPr>
              <a:t>11   </a:t>
            </a:r>
            <a:r>
              <a:rPr lang="en-US" altLang="zh-CN" sz="2400" dirty="0" smtClean="0">
                <a:solidFill>
                  <a:srgbClr val="000000"/>
                </a:solidFill>
                <a:latin typeface="ZztexMono-Regular"/>
              </a:rPr>
              <a:t>return </a:t>
            </a:r>
            <a:r>
              <a:rPr lang="en-US" altLang="zh-CN" sz="2400" dirty="0">
                <a:solidFill>
                  <a:srgbClr val="000000"/>
                </a:solidFill>
                <a:latin typeface="ZztexMono-Regular"/>
              </a:rPr>
              <a:t>0;</a:t>
            </a:r>
          </a:p>
          <a:p>
            <a:r>
              <a:rPr lang="en-US" altLang="zh-CN" sz="2400" dirty="0" smtClean="0">
                <a:solidFill>
                  <a:srgbClr val="00AEF0"/>
                </a:solidFill>
                <a:latin typeface="StoneSans"/>
              </a:rPr>
              <a:t>12 </a:t>
            </a:r>
            <a:r>
              <a:rPr lang="en-US" altLang="zh-CN" sz="2400" dirty="0" smtClean="0">
                <a:solidFill>
                  <a:srgbClr val="000000"/>
                </a:solidFill>
                <a:latin typeface="ZztexMono-Regular"/>
              </a:rPr>
              <a:t>}</a:t>
            </a:r>
            <a:endParaRPr lang="en-US" altLang="zh-CN" sz="2400" dirty="0">
              <a:solidFill>
                <a:srgbClr val="000000"/>
              </a:solidFill>
              <a:latin typeface="ZztexMono-Regular"/>
            </a:endParaRPr>
          </a:p>
        </p:txBody>
      </p:sp>
      <p:sp>
        <p:nvSpPr>
          <p:cNvPr id="6" name="椭圆 5"/>
          <p:cNvSpPr/>
          <p:nvPr/>
        </p:nvSpPr>
        <p:spPr>
          <a:xfrm>
            <a:off x="886968" y="4443984"/>
            <a:ext cx="3246120" cy="51206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p:cNvCxnSpPr>
            <a:stCxn id="6" idx="6"/>
          </p:cNvCxnSpPr>
          <p:nvPr/>
        </p:nvCxnSpPr>
        <p:spPr>
          <a:xfrm flipV="1">
            <a:off x="4133088" y="1051194"/>
            <a:ext cx="4604512" cy="3648822"/>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7800502" y="3658600"/>
            <a:ext cx="3829050" cy="180594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507163" y="3361530"/>
            <a:ext cx="3729990" cy="209560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194231" y="652288"/>
            <a:ext cx="7063898" cy="830997"/>
          </a:xfrm>
          <a:prstGeom prst="rect">
            <a:avLst/>
          </a:prstGeom>
        </p:spPr>
        <p:txBody>
          <a:bodyPr wrap="square">
            <a:spAutoFit/>
          </a:bodyPr>
          <a:lstStyle/>
          <a:p>
            <a:r>
              <a:rPr lang="en-US" altLang="zh-CN" sz="2400" dirty="0" err="1">
                <a:latin typeface="ZztexMono-Regular"/>
              </a:rPr>
              <a:t>unix</a:t>
            </a:r>
            <a:r>
              <a:rPr lang="en-US" altLang="zh-CN" sz="2400" dirty="0">
                <a:latin typeface="ZztexMono-Regular"/>
              </a:rPr>
              <a:t>&gt; </a:t>
            </a:r>
            <a:r>
              <a:rPr lang="en-US" altLang="zh-CN" sz="2400" i="1" dirty="0" err="1">
                <a:latin typeface="ZztexMono-Italic"/>
              </a:rPr>
              <a:t>gcc</a:t>
            </a:r>
            <a:r>
              <a:rPr lang="en-US" altLang="zh-CN" sz="2400" i="1" dirty="0">
                <a:latin typeface="ZztexMono-Italic"/>
              </a:rPr>
              <a:t> -c </a:t>
            </a:r>
            <a:r>
              <a:rPr lang="en-US" altLang="zh-CN" sz="2400" i="1" dirty="0" err="1">
                <a:latin typeface="ZztexMono-Italic"/>
              </a:rPr>
              <a:t>addvec.c</a:t>
            </a:r>
            <a:r>
              <a:rPr lang="en-US" altLang="zh-CN" sz="2400" i="1" dirty="0">
                <a:latin typeface="ZztexMono-Italic"/>
              </a:rPr>
              <a:t> </a:t>
            </a:r>
            <a:r>
              <a:rPr lang="en-US" altLang="zh-CN" sz="2400" i="1" dirty="0" err="1">
                <a:latin typeface="ZztexMono-Italic"/>
              </a:rPr>
              <a:t>multvec.c</a:t>
            </a:r>
            <a:endParaRPr lang="en-US" altLang="zh-CN" sz="2400" i="1" dirty="0">
              <a:latin typeface="ZztexMono-Italic"/>
            </a:endParaRPr>
          </a:p>
          <a:p>
            <a:r>
              <a:rPr lang="en-US" altLang="zh-CN" sz="2400" dirty="0" err="1">
                <a:latin typeface="ZztexMono-Regular"/>
              </a:rPr>
              <a:t>unix</a:t>
            </a:r>
            <a:r>
              <a:rPr lang="en-US" altLang="zh-CN" sz="2400" dirty="0">
                <a:latin typeface="ZztexMono-Regular"/>
              </a:rPr>
              <a:t>&gt; </a:t>
            </a:r>
            <a:r>
              <a:rPr lang="en-US" altLang="zh-CN" sz="2400" i="1" dirty="0" err="1">
                <a:latin typeface="ZztexMono-Italic"/>
              </a:rPr>
              <a:t>ar</a:t>
            </a:r>
            <a:r>
              <a:rPr lang="en-US" altLang="zh-CN" sz="2400" i="1" dirty="0">
                <a:latin typeface="ZztexMono-Italic"/>
              </a:rPr>
              <a:t> </a:t>
            </a:r>
            <a:r>
              <a:rPr lang="en-US" altLang="zh-CN" sz="2400" i="1" dirty="0" err="1">
                <a:latin typeface="ZztexMono-Italic"/>
              </a:rPr>
              <a:t>rcs</a:t>
            </a:r>
            <a:r>
              <a:rPr lang="en-US" altLang="zh-CN" sz="2400" i="1" dirty="0">
                <a:latin typeface="ZztexMono-Italic"/>
              </a:rPr>
              <a:t> </a:t>
            </a:r>
            <a:r>
              <a:rPr lang="en-US" altLang="zh-CN" sz="2400" i="1" dirty="0" err="1">
                <a:latin typeface="ZztexMono-Italic"/>
              </a:rPr>
              <a:t>libvector.a</a:t>
            </a:r>
            <a:r>
              <a:rPr lang="en-US" altLang="zh-CN" sz="2400" i="1" dirty="0">
                <a:latin typeface="ZztexMono-Italic"/>
              </a:rPr>
              <a:t> </a:t>
            </a:r>
            <a:r>
              <a:rPr lang="en-US" altLang="zh-CN" sz="2400" i="1" dirty="0" err="1">
                <a:latin typeface="ZztexMono-Italic"/>
              </a:rPr>
              <a:t>addvec.o</a:t>
            </a:r>
            <a:r>
              <a:rPr lang="en-US" altLang="zh-CN" sz="2400" i="1" dirty="0">
                <a:latin typeface="ZztexMono-Italic"/>
              </a:rPr>
              <a:t> </a:t>
            </a:r>
            <a:r>
              <a:rPr lang="en-US" altLang="zh-CN" sz="2400" i="1" dirty="0" err="1" smtClean="0">
                <a:latin typeface="ZztexMono-Italic"/>
              </a:rPr>
              <a:t>multvec.o</a:t>
            </a:r>
            <a:endParaRPr lang="en-US" altLang="zh-CN" sz="2400" i="1" dirty="0" smtClean="0">
              <a:latin typeface="ZztexMono-Italic"/>
            </a:endParaRPr>
          </a:p>
        </p:txBody>
      </p:sp>
      <p:sp>
        <p:nvSpPr>
          <p:cNvPr id="11" name="任意多边形 10"/>
          <p:cNvSpPr/>
          <p:nvPr/>
        </p:nvSpPr>
        <p:spPr>
          <a:xfrm>
            <a:off x="4872789" y="1299411"/>
            <a:ext cx="2275611" cy="730903"/>
          </a:xfrm>
          <a:custGeom>
            <a:avLst/>
            <a:gdLst>
              <a:gd name="connsiteX0" fmla="*/ 0 w 2923674"/>
              <a:gd name="connsiteY0" fmla="*/ 0 h 1528010"/>
              <a:gd name="connsiteX1" fmla="*/ 625643 w 2923674"/>
              <a:gd name="connsiteY1" fmla="*/ 637673 h 1528010"/>
              <a:gd name="connsiteX2" fmla="*/ 2923674 w 2923674"/>
              <a:gd name="connsiteY2" fmla="*/ 1528010 h 1528010"/>
            </a:gdLst>
            <a:ahLst/>
            <a:cxnLst>
              <a:cxn ang="0">
                <a:pos x="connsiteX0" y="connsiteY0"/>
              </a:cxn>
              <a:cxn ang="0">
                <a:pos x="connsiteX1" y="connsiteY1"/>
              </a:cxn>
              <a:cxn ang="0">
                <a:pos x="connsiteX2" y="connsiteY2"/>
              </a:cxn>
            </a:cxnLst>
            <a:rect l="l" t="t" r="r" b="b"/>
            <a:pathLst>
              <a:path w="2923674" h="1528010">
                <a:moveTo>
                  <a:pt x="0" y="0"/>
                </a:moveTo>
                <a:cubicBezTo>
                  <a:pt x="69182" y="191502"/>
                  <a:pt x="138364" y="383005"/>
                  <a:pt x="625643" y="637673"/>
                </a:cubicBezTo>
                <a:cubicBezTo>
                  <a:pt x="1112922" y="892341"/>
                  <a:pt x="2018298" y="1210175"/>
                  <a:pt x="2923674" y="1528010"/>
                </a:cubicBezTo>
              </a:path>
            </a:pathLst>
          </a:custGeom>
          <a:noFill/>
          <a:ln>
            <a:headEnd type="stealth"/>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94230" y="6117109"/>
            <a:ext cx="8802410" cy="461665"/>
          </a:xfrm>
          <a:prstGeom prst="rect">
            <a:avLst/>
          </a:prstGeom>
        </p:spPr>
        <p:txBody>
          <a:bodyPr wrap="none">
            <a:spAutoFit/>
          </a:bodyPr>
          <a:lstStyle/>
          <a:p>
            <a:r>
              <a:rPr lang="en-US" altLang="zh-CN" sz="2400" dirty="0" err="1">
                <a:latin typeface="ZztexMono-Regular"/>
              </a:rPr>
              <a:t>unix</a:t>
            </a:r>
            <a:r>
              <a:rPr lang="en-US" altLang="zh-CN" sz="2400" dirty="0">
                <a:latin typeface="ZztexMono-Regular"/>
              </a:rPr>
              <a:t>&gt; </a:t>
            </a:r>
            <a:r>
              <a:rPr lang="en-US" altLang="zh-CN" sz="2400" i="1" dirty="0" err="1">
                <a:latin typeface="ZztexMono-Italic"/>
              </a:rPr>
              <a:t>gcc</a:t>
            </a:r>
            <a:r>
              <a:rPr lang="en-US" altLang="zh-CN" sz="2400" i="1" dirty="0">
                <a:latin typeface="ZztexMono-Italic"/>
              </a:rPr>
              <a:t> </a:t>
            </a:r>
            <a:r>
              <a:rPr lang="en-US" altLang="zh-CN" sz="2400" i="1" dirty="0" err="1">
                <a:latin typeface="ZztexMono-Italic"/>
              </a:rPr>
              <a:t>main.c</a:t>
            </a:r>
            <a:r>
              <a:rPr lang="en-US" altLang="zh-CN" sz="2400" i="1" dirty="0">
                <a:latin typeface="ZztexMono-Italic"/>
              </a:rPr>
              <a:t> /</a:t>
            </a:r>
            <a:r>
              <a:rPr lang="en-US" altLang="zh-CN" sz="2400" i="1" dirty="0" err="1" smtClean="0">
                <a:latin typeface="ZztexMono-Italic"/>
              </a:rPr>
              <a:t>usr</a:t>
            </a:r>
            <a:r>
              <a:rPr lang="en-US" altLang="zh-CN" sz="2400" i="1" dirty="0" smtClean="0">
                <a:latin typeface="ZztexMono-Italic"/>
              </a:rPr>
              <a:t>/lib/</a:t>
            </a:r>
            <a:r>
              <a:rPr lang="en-US" altLang="zh-CN" sz="2400" i="1" u="sng" dirty="0" err="1" smtClean="0">
                <a:solidFill>
                  <a:srgbClr val="FF0000"/>
                </a:solidFill>
                <a:latin typeface="ZztexMono-Italic"/>
              </a:rPr>
              <a:t>libc.a</a:t>
            </a:r>
            <a:r>
              <a:rPr lang="en-US" altLang="zh-CN" sz="2400" i="1" dirty="0" smtClean="0">
                <a:latin typeface="ZztexMono-Italic"/>
              </a:rPr>
              <a:t> </a:t>
            </a:r>
            <a:r>
              <a:rPr lang="en-US" altLang="zh-CN" sz="2400" i="1" dirty="0">
                <a:latin typeface="ZztexMono-Italic"/>
              </a:rPr>
              <a:t>/</a:t>
            </a:r>
            <a:r>
              <a:rPr lang="en-US" altLang="zh-CN" sz="2400" i="1" dirty="0" err="1" smtClean="0">
                <a:latin typeface="ZztexMono-Italic"/>
              </a:rPr>
              <a:t>usr</a:t>
            </a:r>
            <a:r>
              <a:rPr lang="en-US" altLang="zh-CN" sz="2400" i="1" dirty="0" smtClean="0">
                <a:latin typeface="ZztexMono-Italic"/>
              </a:rPr>
              <a:t>/lib/</a:t>
            </a:r>
            <a:r>
              <a:rPr lang="en-US" altLang="zh-CN" sz="2400" i="1" dirty="0" err="1" smtClean="0">
                <a:solidFill>
                  <a:srgbClr val="FF0000"/>
                </a:solidFill>
                <a:latin typeface="ZztexMono-Italic"/>
              </a:rPr>
              <a:t>libvector.a</a:t>
            </a:r>
            <a:r>
              <a:rPr lang="zh-CN" altLang="en-US" sz="2400" i="1" dirty="0" smtClean="0">
                <a:solidFill>
                  <a:srgbClr val="FF0000"/>
                </a:solidFill>
                <a:latin typeface="ZztexMono-Italic"/>
              </a:rPr>
              <a:t> </a:t>
            </a:r>
            <a:r>
              <a:rPr lang="en-US" altLang="zh-CN" sz="2400" i="1" dirty="0" smtClean="0">
                <a:latin typeface="ZztexMono-Italic"/>
              </a:rPr>
              <a:t>…</a:t>
            </a:r>
            <a:endParaRPr lang="zh-CN" altLang="en-US" sz="2400" dirty="0"/>
          </a:p>
        </p:txBody>
      </p:sp>
      <p:sp>
        <p:nvSpPr>
          <p:cNvPr id="15" name="圆角矩形 14"/>
          <p:cNvSpPr/>
          <p:nvPr/>
        </p:nvSpPr>
        <p:spPr>
          <a:xfrm>
            <a:off x="7148400" y="3211816"/>
            <a:ext cx="4784519" cy="26835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7189547" y="3217660"/>
            <a:ext cx="4702223" cy="2677656"/>
          </a:xfrm>
          <a:prstGeom prst="rect">
            <a:avLst/>
          </a:prstGeom>
        </p:spPr>
        <p:txBody>
          <a:bodyPr wrap="square">
            <a:spAutoFit/>
          </a:bodyPr>
          <a:lstStyle/>
          <a:p>
            <a:r>
              <a:rPr lang="en-US" altLang="zh-CN" sz="2400" dirty="0" smtClean="0">
                <a:solidFill>
                  <a:srgbClr val="000000"/>
                </a:solidFill>
                <a:latin typeface="StoneSans"/>
              </a:rPr>
              <a:t>(</a:t>
            </a:r>
            <a:r>
              <a:rPr lang="en-US" altLang="zh-CN" sz="2400" dirty="0">
                <a:solidFill>
                  <a:srgbClr val="000000"/>
                </a:solidFill>
                <a:latin typeface="StoneSans"/>
              </a:rPr>
              <a:t>b) </a:t>
            </a:r>
            <a:r>
              <a:rPr lang="en-US" altLang="zh-CN" sz="2400" b="1" dirty="0" err="1">
                <a:solidFill>
                  <a:srgbClr val="FF0000"/>
                </a:solidFill>
                <a:latin typeface="ZztexMono-Regular"/>
              </a:rPr>
              <a:t>multvec.o</a:t>
            </a:r>
            <a:endParaRPr lang="en-US" altLang="zh-CN" sz="2400" b="1" dirty="0">
              <a:solidFill>
                <a:srgbClr val="FF0000"/>
              </a:solidFill>
              <a:latin typeface="ZztexMono-Regular"/>
            </a:endParaRPr>
          </a:p>
          <a:p>
            <a:r>
              <a:rPr lang="fr-FR" altLang="zh-CN" sz="2400" dirty="0" smtClean="0">
                <a:solidFill>
                  <a:srgbClr val="00AEF0"/>
                </a:solidFill>
                <a:latin typeface="StoneSans"/>
              </a:rPr>
              <a:t>1 </a:t>
            </a:r>
            <a:r>
              <a:rPr lang="fr-FR" altLang="zh-CN" sz="2400" dirty="0">
                <a:solidFill>
                  <a:srgbClr val="000000"/>
                </a:solidFill>
                <a:latin typeface="ZztexMono-Regular"/>
              </a:rPr>
              <a:t>void multvec(int *x, int *y,</a:t>
            </a:r>
          </a:p>
          <a:p>
            <a:r>
              <a:rPr lang="pl-PL" altLang="zh-CN" sz="2400" dirty="0">
                <a:solidFill>
                  <a:srgbClr val="00AEF0"/>
                </a:solidFill>
                <a:latin typeface="StoneSans"/>
              </a:rPr>
              <a:t>2 </a:t>
            </a:r>
            <a:r>
              <a:rPr lang="pl-PL" altLang="zh-CN" sz="2400" dirty="0">
                <a:solidFill>
                  <a:srgbClr val="000000"/>
                </a:solidFill>
                <a:latin typeface="ZztexMono-Regular"/>
              </a:rPr>
              <a:t>int *z, int n</a:t>
            </a:r>
            <a:r>
              <a:rPr lang="pl-PL" altLang="zh-CN" sz="2400" dirty="0" smtClean="0">
                <a:solidFill>
                  <a:srgbClr val="000000"/>
                </a:solidFill>
                <a:latin typeface="ZztexMono-Regular"/>
              </a:rPr>
              <a:t>)</a:t>
            </a:r>
            <a:r>
              <a:rPr lang="en-US" altLang="zh-CN" sz="2400" dirty="0" smtClean="0">
                <a:solidFill>
                  <a:srgbClr val="000000"/>
                </a:solidFill>
                <a:latin typeface="ZztexMono-Regular"/>
              </a:rPr>
              <a:t> {</a:t>
            </a:r>
            <a:endParaRPr lang="en-US" altLang="zh-CN" sz="2400" dirty="0">
              <a:solidFill>
                <a:srgbClr val="000000"/>
              </a:solidFill>
              <a:latin typeface="ZztexMono-Regular"/>
            </a:endParaRPr>
          </a:p>
          <a:p>
            <a:r>
              <a:rPr lang="en-US" altLang="zh-CN" sz="2400" dirty="0">
                <a:solidFill>
                  <a:srgbClr val="00AEF0"/>
                </a:solidFill>
                <a:latin typeface="StoneSans"/>
              </a:rPr>
              <a:t>3</a:t>
            </a:r>
            <a:r>
              <a:rPr lang="en-US" altLang="zh-CN" sz="2400" dirty="0" smtClean="0">
                <a:solidFill>
                  <a:srgbClr val="00AEF0"/>
                </a:solidFill>
                <a:latin typeface="StoneSans"/>
              </a:rPr>
              <a:t>   </a:t>
            </a:r>
            <a:r>
              <a:rPr lang="en-US" altLang="zh-CN" sz="2400" dirty="0" err="1" smtClean="0">
                <a:solidFill>
                  <a:srgbClr val="000000"/>
                </a:solidFill>
                <a:latin typeface="ZztexMono-Regular"/>
              </a:rPr>
              <a:t>int</a:t>
            </a:r>
            <a:r>
              <a:rPr lang="en-US" altLang="zh-CN" sz="2400" dirty="0" smtClean="0">
                <a:solidFill>
                  <a:srgbClr val="000000"/>
                </a:solidFill>
                <a:latin typeface="ZztexMono-Regular"/>
              </a:rPr>
              <a:t> </a:t>
            </a:r>
            <a:r>
              <a:rPr lang="en-US" altLang="zh-CN" sz="2400" dirty="0" err="1">
                <a:solidFill>
                  <a:srgbClr val="000000"/>
                </a:solidFill>
                <a:latin typeface="ZztexMono-Regular"/>
              </a:rPr>
              <a:t>i</a:t>
            </a:r>
            <a:r>
              <a:rPr lang="en-US" altLang="zh-CN" sz="2400" dirty="0" smtClean="0">
                <a:solidFill>
                  <a:srgbClr val="000000"/>
                </a:solidFill>
                <a:latin typeface="ZztexMono-Regular"/>
              </a:rPr>
              <a:t>;</a:t>
            </a:r>
            <a:endParaRPr lang="en-US" altLang="zh-CN" sz="2400" dirty="0">
              <a:solidFill>
                <a:srgbClr val="00AEF0"/>
              </a:solidFill>
              <a:latin typeface="StoneSans"/>
            </a:endParaRPr>
          </a:p>
          <a:p>
            <a:r>
              <a:rPr lang="nn-NO" altLang="zh-CN" sz="2400" dirty="0">
                <a:solidFill>
                  <a:srgbClr val="00AEF0"/>
                </a:solidFill>
                <a:latin typeface="StoneSans"/>
              </a:rPr>
              <a:t>4</a:t>
            </a:r>
            <a:r>
              <a:rPr lang="nn-NO" altLang="zh-CN" sz="2400" dirty="0" smtClean="0">
                <a:solidFill>
                  <a:srgbClr val="00AEF0"/>
                </a:solidFill>
                <a:latin typeface="StoneSans"/>
              </a:rPr>
              <a:t>   </a:t>
            </a:r>
            <a:r>
              <a:rPr lang="nn-NO" altLang="zh-CN" sz="2400" dirty="0" smtClean="0">
                <a:solidFill>
                  <a:srgbClr val="000000"/>
                </a:solidFill>
                <a:latin typeface="ZztexMono-Regular"/>
              </a:rPr>
              <a:t>for </a:t>
            </a:r>
            <a:r>
              <a:rPr lang="nn-NO" altLang="zh-CN" sz="2400" dirty="0">
                <a:solidFill>
                  <a:srgbClr val="000000"/>
                </a:solidFill>
                <a:latin typeface="ZztexMono-Regular"/>
              </a:rPr>
              <a:t>(i = 0; i &lt; n; i++)</a:t>
            </a:r>
          </a:p>
          <a:p>
            <a:r>
              <a:rPr lang="en-US" altLang="zh-CN" sz="2400" dirty="0">
                <a:solidFill>
                  <a:srgbClr val="00AEF0"/>
                </a:solidFill>
                <a:latin typeface="StoneSans"/>
              </a:rPr>
              <a:t>5</a:t>
            </a:r>
            <a:r>
              <a:rPr lang="en-US" altLang="zh-CN" sz="2400" dirty="0" smtClean="0">
                <a:solidFill>
                  <a:srgbClr val="00AEF0"/>
                </a:solidFill>
                <a:latin typeface="StoneSans"/>
              </a:rPr>
              <a:t>      </a:t>
            </a:r>
            <a:r>
              <a:rPr lang="en-US" altLang="zh-CN" sz="2400" dirty="0" smtClean="0">
                <a:solidFill>
                  <a:srgbClr val="000000"/>
                </a:solidFill>
                <a:latin typeface="ZztexMono-Regular"/>
              </a:rPr>
              <a:t>z[</a:t>
            </a:r>
            <a:r>
              <a:rPr lang="en-US" altLang="zh-CN" sz="2400" dirty="0" err="1" smtClean="0">
                <a:solidFill>
                  <a:srgbClr val="000000"/>
                </a:solidFill>
                <a:latin typeface="ZztexMono-Regular"/>
              </a:rPr>
              <a:t>i</a:t>
            </a:r>
            <a:r>
              <a:rPr lang="en-US" altLang="zh-CN" sz="2400" dirty="0">
                <a:solidFill>
                  <a:srgbClr val="000000"/>
                </a:solidFill>
                <a:latin typeface="ZztexMono-Regular"/>
              </a:rPr>
              <a:t>] = x[</a:t>
            </a:r>
            <a:r>
              <a:rPr lang="en-US" altLang="zh-CN" sz="2400" dirty="0" err="1">
                <a:solidFill>
                  <a:srgbClr val="000000"/>
                </a:solidFill>
                <a:latin typeface="ZztexMono-Regular"/>
              </a:rPr>
              <a:t>i</a:t>
            </a:r>
            <a:r>
              <a:rPr lang="en-US" altLang="zh-CN" sz="2400" dirty="0">
                <a:solidFill>
                  <a:srgbClr val="000000"/>
                </a:solidFill>
                <a:latin typeface="ZztexMono-Regular"/>
              </a:rPr>
              <a:t>] * y[</a:t>
            </a:r>
            <a:r>
              <a:rPr lang="en-US" altLang="zh-CN" sz="2400" dirty="0" err="1">
                <a:solidFill>
                  <a:srgbClr val="000000"/>
                </a:solidFill>
                <a:latin typeface="ZztexMono-Regular"/>
              </a:rPr>
              <a:t>i</a:t>
            </a:r>
            <a:r>
              <a:rPr lang="en-US" altLang="zh-CN" sz="2400" dirty="0">
                <a:solidFill>
                  <a:srgbClr val="000000"/>
                </a:solidFill>
                <a:latin typeface="ZztexMono-Regular"/>
              </a:rPr>
              <a:t>];</a:t>
            </a:r>
          </a:p>
          <a:p>
            <a:r>
              <a:rPr lang="en-US" altLang="zh-CN" sz="2400" dirty="0">
                <a:solidFill>
                  <a:srgbClr val="00AEF0"/>
                </a:solidFill>
                <a:latin typeface="StoneSans"/>
              </a:rPr>
              <a:t>6</a:t>
            </a:r>
            <a:r>
              <a:rPr lang="en-US" altLang="zh-CN" sz="2400" dirty="0" smtClean="0">
                <a:solidFill>
                  <a:srgbClr val="00AEF0"/>
                </a:solidFill>
                <a:latin typeface="StoneSans"/>
              </a:rPr>
              <a:t> </a:t>
            </a:r>
            <a:r>
              <a:rPr lang="en-US" altLang="zh-CN" sz="2400" dirty="0" smtClean="0">
                <a:solidFill>
                  <a:srgbClr val="000000"/>
                </a:solidFill>
                <a:latin typeface="ZztexMono-Regular"/>
              </a:rPr>
              <a:t>}</a:t>
            </a:r>
            <a:endParaRPr lang="en-US" altLang="zh-CN" sz="2400" dirty="0">
              <a:solidFill>
                <a:srgbClr val="000000"/>
              </a:solidFill>
              <a:latin typeface="ZztexMono-Regular"/>
            </a:endParaRPr>
          </a:p>
        </p:txBody>
      </p:sp>
      <p:sp>
        <p:nvSpPr>
          <p:cNvPr id="22" name="任意多边形 21"/>
          <p:cNvSpPr/>
          <p:nvPr/>
        </p:nvSpPr>
        <p:spPr>
          <a:xfrm>
            <a:off x="6029546" y="1387165"/>
            <a:ext cx="1104267" cy="2791643"/>
          </a:xfrm>
          <a:custGeom>
            <a:avLst/>
            <a:gdLst>
              <a:gd name="connsiteX0" fmla="*/ 0 w 2923674"/>
              <a:gd name="connsiteY0" fmla="*/ 0 h 1528010"/>
              <a:gd name="connsiteX1" fmla="*/ 625643 w 2923674"/>
              <a:gd name="connsiteY1" fmla="*/ 637673 h 1528010"/>
              <a:gd name="connsiteX2" fmla="*/ 2923674 w 2923674"/>
              <a:gd name="connsiteY2" fmla="*/ 1528010 h 1528010"/>
            </a:gdLst>
            <a:ahLst/>
            <a:cxnLst>
              <a:cxn ang="0">
                <a:pos x="connsiteX0" y="connsiteY0"/>
              </a:cxn>
              <a:cxn ang="0">
                <a:pos x="connsiteX1" y="connsiteY1"/>
              </a:cxn>
              <a:cxn ang="0">
                <a:pos x="connsiteX2" y="connsiteY2"/>
              </a:cxn>
            </a:cxnLst>
            <a:rect l="l" t="t" r="r" b="b"/>
            <a:pathLst>
              <a:path w="2923674" h="1528010">
                <a:moveTo>
                  <a:pt x="0" y="0"/>
                </a:moveTo>
                <a:cubicBezTo>
                  <a:pt x="69182" y="191502"/>
                  <a:pt x="138364" y="383005"/>
                  <a:pt x="625643" y="637673"/>
                </a:cubicBezTo>
                <a:cubicBezTo>
                  <a:pt x="1112922" y="892341"/>
                  <a:pt x="2018298" y="1210175"/>
                  <a:pt x="2923674" y="1528010"/>
                </a:cubicBezTo>
              </a:path>
            </a:pathLst>
          </a:custGeom>
          <a:noFill/>
          <a:ln>
            <a:headEnd type="stealth"/>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flipH="1" flipV="1">
            <a:off x="1787857" y="5220269"/>
            <a:ext cx="2709080" cy="10372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1999397" y="4804012"/>
            <a:ext cx="5452281" cy="149443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361151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4797571" y="1095833"/>
            <a:ext cx="3910055" cy="2157414"/>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35</a:t>
            </a:fld>
            <a:endParaRPr lang="zh-CN" altLang="en-US" dirty="0"/>
          </a:p>
        </p:txBody>
      </p:sp>
      <p:sp>
        <p:nvSpPr>
          <p:cNvPr id="3" name="矩形 2"/>
          <p:cNvSpPr/>
          <p:nvPr/>
        </p:nvSpPr>
        <p:spPr>
          <a:xfrm>
            <a:off x="356446" y="198667"/>
            <a:ext cx="7589689" cy="830997"/>
          </a:xfrm>
          <a:prstGeom prst="rect">
            <a:avLst/>
          </a:prstGeom>
        </p:spPr>
        <p:txBody>
          <a:bodyPr wrap="square">
            <a:spAutoFit/>
          </a:bodyPr>
          <a:lstStyle/>
          <a:p>
            <a:r>
              <a:rPr lang="en-US" altLang="zh-CN" sz="2400" dirty="0" err="1">
                <a:latin typeface="ZztexMono-Regular"/>
              </a:rPr>
              <a:t>unix</a:t>
            </a:r>
            <a:r>
              <a:rPr lang="en-US" altLang="zh-CN" sz="2400" dirty="0">
                <a:latin typeface="ZztexMono-Regular"/>
              </a:rPr>
              <a:t>&gt; </a:t>
            </a:r>
            <a:r>
              <a:rPr lang="en-US" altLang="zh-CN" sz="2400" i="1" dirty="0" err="1">
                <a:latin typeface="ZztexMono-Italic"/>
              </a:rPr>
              <a:t>gcc</a:t>
            </a:r>
            <a:r>
              <a:rPr lang="en-US" altLang="zh-CN" sz="2400" i="1" dirty="0">
                <a:latin typeface="ZztexMono-Italic"/>
              </a:rPr>
              <a:t> -c </a:t>
            </a:r>
            <a:r>
              <a:rPr lang="en-US" altLang="zh-CN" sz="2400" i="1" dirty="0" err="1">
                <a:latin typeface="ZztexMono-Italic"/>
              </a:rPr>
              <a:t>addvec.c</a:t>
            </a:r>
            <a:r>
              <a:rPr lang="en-US" altLang="zh-CN" sz="2400" i="1" dirty="0">
                <a:latin typeface="ZztexMono-Italic"/>
              </a:rPr>
              <a:t> </a:t>
            </a:r>
            <a:r>
              <a:rPr lang="en-US" altLang="zh-CN" sz="2400" i="1" dirty="0" err="1">
                <a:latin typeface="ZztexMono-Italic"/>
              </a:rPr>
              <a:t>multvec.c</a:t>
            </a:r>
            <a:endParaRPr lang="en-US" altLang="zh-CN" sz="2400" i="1" dirty="0">
              <a:latin typeface="ZztexMono-Italic"/>
            </a:endParaRPr>
          </a:p>
          <a:p>
            <a:r>
              <a:rPr lang="en-US" altLang="zh-CN" sz="2400" dirty="0" err="1">
                <a:latin typeface="ZztexMono-Regular"/>
              </a:rPr>
              <a:t>unix</a:t>
            </a:r>
            <a:r>
              <a:rPr lang="en-US" altLang="zh-CN" sz="2400" dirty="0">
                <a:latin typeface="ZztexMono-Regular"/>
              </a:rPr>
              <a:t>&gt; </a:t>
            </a:r>
            <a:r>
              <a:rPr lang="en-US" altLang="zh-CN" sz="2400" i="1" dirty="0" err="1">
                <a:latin typeface="ZztexMono-Italic"/>
              </a:rPr>
              <a:t>ar</a:t>
            </a:r>
            <a:r>
              <a:rPr lang="en-US" altLang="zh-CN" sz="2400" i="1" dirty="0">
                <a:latin typeface="ZztexMono-Italic"/>
              </a:rPr>
              <a:t> </a:t>
            </a:r>
            <a:r>
              <a:rPr lang="en-US" altLang="zh-CN" sz="2400" i="1" dirty="0" err="1">
                <a:latin typeface="ZztexMono-Italic"/>
              </a:rPr>
              <a:t>rcs</a:t>
            </a:r>
            <a:r>
              <a:rPr lang="en-US" altLang="zh-CN" sz="2400" i="1" dirty="0">
                <a:latin typeface="ZztexMono-Italic"/>
              </a:rPr>
              <a:t> </a:t>
            </a:r>
            <a:r>
              <a:rPr lang="en-US" altLang="zh-CN" sz="2400" i="1" dirty="0" err="1">
                <a:latin typeface="ZztexMono-Italic"/>
              </a:rPr>
              <a:t>libvector.a</a:t>
            </a:r>
            <a:r>
              <a:rPr lang="en-US" altLang="zh-CN" sz="2400" i="1" dirty="0">
                <a:latin typeface="ZztexMono-Italic"/>
              </a:rPr>
              <a:t> </a:t>
            </a:r>
            <a:r>
              <a:rPr lang="en-US" altLang="zh-CN" sz="2400" i="1" dirty="0" err="1">
                <a:latin typeface="ZztexMono-Italic"/>
              </a:rPr>
              <a:t>addvec.o</a:t>
            </a:r>
            <a:r>
              <a:rPr lang="en-US" altLang="zh-CN" sz="2400" i="1" dirty="0">
                <a:latin typeface="ZztexMono-Italic"/>
              </a:rPr>
              <a:t> </a:t>
            </a:r>
            <a:r>
              <a:rPr lang="en-US" altLang="zh-CN" sz="2400" i="1" dirty="0" err="1" smtClean="0">
                <a:latin typeface="ZztexMono-Italic"/>
              </a:rPr>
              <a:t>multvec.o</a:t>
            </a:r>
            <a:endParaRPr lang="en-US" altLang="zh-CN" sz="2400" i="1" dirty="0" smtClean="0">
              <a:latin typeface="ZztexMono-Italic"/>
            </a:endParaRPr>
          </a:p>
        </p:txBody>
      </p:sp>
      <p:sp>
        <p:nvSpPr>
          <p:cNvPr id="5" name="Line 2"/>
          <p:cNvSpPr>
            <a:spLocks noChangeShapeType="1"/>
          </p:cNvSpPr>
          <p:nvPr/>
        </p:nvSpPr>
        <p:spPr bwMode="auto">
          <a:xfrm>
            <a:off x="2493773" y="2008392"/>
            <a:ext cx="1587" cy="381000"/>
          </a:xfrm>
          <a:prstGeom prst="line">
            <a:avLst/>
          </a:prstGeom>
          <a:noFill/>
          <a:ln w="28440">
            <a:solidFill>
              <a:srgbClr val="000066"/>
            </a:solidFill>
            <a:miter lim="800000"/>
            <a:headEnd/>
            <a:tailEnd type="triangle" w="med" len="med"/>
          </a:ln>
          <a:effectLst/>
        </p:spPr>
        <p:txBody>
          <a:bodyPr/>
          <a:lstStyle/>
          <a:p>
            <a:endParaRPr lang="en-US" sz="2400"/>
          </a:p>
        </p:txBody>
      </p:sp>
      <p:sp>
        <p:nvSpPr>
          <p:cNvPr id="6" name="Rectangle 3"/>
          <p:cNvSpPr>
            <a:spLocks noChangeArrowheads="1"/>
          </p:cNvSpPr>
          <p:nvPr/>
        </p:nvSpPr>
        <p:spPr bwMode="auto">
          <a:xfrm>
            <a:off x="1798702" y="2417969"/>
            <a:ext cx="2536737" cy="813341"/>
          </a:xfrm>
          <a:prstGeom prst="rect">
            <a:avLst/>
          </a:prstGeom>
          <a:solidFill>
            <a:schemeClr val="accent2">
              <a:lumMod val="20000"/>
              <a:lumOff val="80000"/>
            </a:schemeClr>
          </a:solidFill>
          <a:ln w="28440">
            <a:solidFill>
              <a:schemeClr val="tx1"/>
            </a:solidFill>
            <a:miter lim="800000"/>
            <a:headEnd/>
            <a:tailEnd/>
          </a:ln>
          <a:effectLst/>
        </p:spPr>
        <p:txBody>
          <a:bodyPr wrap="square"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itchFamily="34" charset="0"/>
                <a:ea typeface="msgothic" charset="0"/>
                <a:cs typeface="msgothic" charset="0"/>
              </a:rPr>
              <a:t>Translators</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itchFamily="34" charset="0"/>
                <a:ea typeface="msgothic" charset="0"/>
                <a:cs typeface="msgothic" charset="0"/>
              </a:rPr>
              <a:t>(</a:t>
            </a:r>
            <a:r>
              <a:rPr lang="en-GB" sz="2400" b="1" dirty="0" err="1">
                <a:latin typeface="Courier New" pitchFamily="49" charset="0"/>
                <a:ea typeface="msgothic" charset="0"/>
                <a:cs typeface="msgothic" charset="0"/>
              </a:rPr>
              <a:t>cpp</a:t>
            </a:r>
            <a:r>
              <a:rPr lang="en-GB" sz="2400" b="1" dirty="0">
                <a:latin typeface="Calibri" pitchFamily="34" charset="0"/>
                <a:ea typeface="msgothic" charset="0"/>
                <a:cs typeface="msgothic" charset="0"/>
              </a:rPr>
              <a:t>, </a:t>
            </a:r>
            <a:r>
              <a:rPr lang="en-GB" sz="2400" b="1" dirty="0">
                <a:latin typeface="Courier New" pitchFamily="49" charset="0"/>
                <a:ea typeface="msgothic" charset="0"/>
                <a:cs typeface="msgothic" charset="0"/>
              </a:rPr>
              <a:t>cc1</a:t>
            </a:r>
            <a:r>
              <a:rPr lang="en-GB" sz="2400" b="1" dirty="0">
                <a:latin typeface="Calibri" pitchFamily="34" charset="0"/>
                <a:ea typeface="msgothic" charset="0"/>
                <a:cs typeface="msgothic" charset="0"/>
              </a:rPr>
              <a:t>, </a:t>
            </a:r>
            <a:r>
              <a:rPr lang="en-GB" sz="2400" b="1" dirty="0">
                <a:latin typeface="Courier New" pitchFamily="49" charset="0"/>
                <a:ea typeface="msgothic" charset="0"/>
                <a:cs typeface="msgothic" charset="0"/>
              </a:rPr>
              <a:t>as</a:t>
            </a:r>
            <a:r>
              <a:rPr lang="en-GB" sz="2400" b="1" dirty="0">
                <a:latin typeface="Calibri" pitchFamily="34" charset="0"/>
                <a:ea typeface="msgothic" charset="0"/>
                <a:cs typeface="msgothic" charset="0"/>
              </a:rPr>
              <a:t>)</a:t>
            </a:r>
          </a:p>
        </p:txBody>
      </p:sp>
      <p:sp>
        <p:nvSpPr>
          <p:cNvPr id="7" name="Text Box 4"/>
          <p:cNvSpPr txBox="1">
            <a:spLocks noChangeArrowheads="1"/>
          </p:cNvSpPr>
          <p:nvPr/>
        </p:nvSpPr>
        <p:spPr bwMode="auto">
          <a:xfrm>
            <a:off x="1410065" y="1711530"/>
            <a:ext cx="1472176" cy="441660"/>
          </a:xfrm>
          <a:prstGeom prst="rect">
            <a:avLst/>
          </a:prstGeom>
          <a:noFill/>
          <a:ln w="9525">
            <a:noFill/>
            <a:round/>
            <a:headEnd/>
            <a:tailE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ourier New" pitchFamily="49" charset="0"/>
                <a:ea typeface="msgothic" charset="0"/>
                <a:cs typeface="msgothic" charset="0"/>
              </a:rPr>
              <a:t>main2.c</a:t>
            </a:r>
          </a:p>
        </p:txBody>
      </p:sp>
      <p:sp>
        <p:nvSpPr>
          <p:cNvPr id="8" name="Text Box 5"/>
          <p:cNvSpPr txBox="1">
            <a:spLocks noChangeArrowheads="1"/>
          </p:cNvSpPr>
          <p:nvPr/>
        </p:nvSpPr>
        <p:spPr bwMode="auto">
          <a:xfrm>
            <a:off x="3659686" y="3488809"/>
            <a:ext cx="1472176" cy="441660"/>
          </a:xfrm>
          <a:prstGeom prst="rect">
            <a:avLst/>
          </a:prstGeom>
          <a:noFill/>
          <a:ln w="9525">
            <a:noFill/>
            <a:round/>
            <a:headEnd/>
            <a:tailE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ourier New" pitchFamily="49" charset="0"/>
                <a:ea typeface="msgothic" charset="0"/>
                <a:cs typeface="msgothic" charset="0"/>
              </a:rPr>
              <a:t>main2.o</a:t>
            </a:r>
          </a:p>
        </p:txBody>
      </p:sp>
      <p:sp>
        <p:nvSpPr>
          <p:cNvPr id="9" name="Line 6"/>
          <p:cNvSpPr>
            <a:spLocks noChangeShapeType="1"/>
          </p:cNvSpPr>
          <p:nvPr/>
        </p:nvSpPr>
        <p:spPr bwMode="auto">
          <a:xfrm>
            <a:off x="3036698" y="3253247"/>
            <a:ext cx="1291696" cy="288248"/>
          </a:xfrm>
          <a:prstGeom prst="line">
            <a:avLst/>
          </a:prstGeom>
          <a:noFill/>
          <a:ln w="28440">
            <a:solidFill>
              <a:srgbClr val="000066"/>
            </a:solidFill>
            <a:miter lim="800000"/>
            <a:headEnd/>
            <a:tailEnd type="triangle" w="med" len="med"/>
          </a:ln>
          <a:effectLst/>
        </p:spPr>
        <p:txBody>
          <a:bodyPr/>
          <a:lstStyle/>
          <a:p>
            <a:endParaRPr lang="en-US" sz="2400"/>
          </a:p>
        </p:txBody>
      </p:sp>
      <p:sp>
        <p:nvSpPr>
          <p:cNvPr id="10" name="Line 7"/>
          <p:cNvSpPr>
            <a:spLocks noChangeShapeType="1"/>
          </p:cNvSpPr>
          <p:nvPr/>
        </p:nvSpPr>
        <p:spPr bwMode="auto">
          <a:xfrm>
            <a:off x="4582332" y="3849094"/>
            <a:ext cx="1079102" cy="388982"/>
          </a:xfrm>
          <a:prstGeom prst="line">
            <a:avLst/>
          </a:prstGeom>
          <a:noFill/>
          <a:ln w="28440">
            <a:solidFill>
              <a:srgbClr val="000066"/>
            </a:solidFill>
            <a:miter lim="800000"/>
            <a:headEnd/>
            <a:tailEnd type="triangle" w="med" len="med"/>
          </a:ln>
          <a:effectLst/>
        </p:spPr>
        <p:txBody>
          <a:bodyPr/>
          <a:lstStyle/>
          <a:p>
            <a:endParaRPr lang="en-US" sz="2400"/>
          </a:p>
        </p:txBody>
      </p:sp>
      <p:sp>
        <p:nvSpPr>
          <p:cNvPr id="12" name="Line 9"/>
          <p:cNvSpPr>
            <a:spLocks noChangeShapeType="1"/>
          </p:cNvSpPr>
          <p:nvPr/>
        </p:nvSpPr>
        <p:spPr bwMode="auto">
          <a:xfrm>
            <a:off x="6809996" y="3221497"/>
            <a:ext cx="1587" cy="1022350"/>
          </a:xfrm>
          <a:prstGeom prst="line">
            <a:avLst/>
          </a:prstGeom>
          <a:noFill/>
          <a:ln w="28440">
            <a:solidFill>
              <a:srgbClr val="000066"/>
            </a:solidFill>
            <a:miter lim="800000"/>
            <a:headEnd/>
            <a:tailEnd type="triangle" w="med" len="med"/>
          </a:ln>
          <a:effectLst/>
        </p:spPr>
        <p:txBody>
          <a:bodyPr/>
          <a:lstStyle/>
          <a:p>
            <a:endParaRPr lang="en-US" sz="2400"/>
          </a:p>
        </p:txBody>
      </p:sp>
      <p:sp>
        <p:nvSpPr>
          <p:cNvPr id="13" name="Rectangle 10"/>
          <p:cNvSpPr>
            <a:spLocks noChangeArrowheads="1"/>
          </p:cNvSpPr>
          <p:nvPr/>
        </p:nvSpPr>
        <p:spPr bwMode="auto">
          <a:xfrm>
            <a:off x="5316538" y="4243848"/>
            <a:ext cx="2971800" cy="451383"/>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itchFamily="34" charset="0"/>
                <a:ea typeface="msgothic" charset="0"/>
                <a:cs typeface="msgothic" charset="0"/>
              </a:rPr>
              <a:t>Linker (</a:t>
            </a:r>
            <a:r>
              <a:rPr lang="en-GB" sz="2400" b="1" dirty="0">
                <a:latin typeface="Courier New" pitchFamily="49" charset="0"/>
                <a:ea typeface="msgothic" charset="0"/>
                <a:cs typeface="msgothic" charset="0"/>
              </a:rPr>
              <a:t>ld</a:t>
            </a:r>
            <a:r>
              <a:rPr lang="en-GB" sz="2400" b="1" dirty="0">
                <a:latin typeface="Calibri" pitchFamily="34" charset="0"/>
                <a:ea typeface="msgothic" charset="0"/>
                <a:cs typeface="msgothic" charset="0"/>
              </a:rPr>
              <a:t>)</a:t>
            </a:r>
          </a:p>
        </p:txBody>
      </p:sp>
      <p:sp>
        <p:nvSpPr>
          <p:cNvPr id="14" name="Text Box 11"/>
          <p:cNvSpPr txBox="1">
            <a:spLocks noChangeArrowheads="1"/>
          </p:cNvSpPr>
          <p:nvPr/>
        </p:nvSpPr>
        <p:spPr bwMode="auto">
          <a:xfrm>
            <a:off x="6570213" y="5089985"/>
            <a:ext cx="550448" cy="441660"/>
          </a:xfrm>
          <a:prstGeom prst="rect">
            <a:avLst/>
          </a:prstGeom>
          <a:noFill/>
          <a:ln w="9525">
            <a:noFill/>
            <a:round/>
            <a:headEnd/>
            <a:tailE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smtClean="0">
                <a:latin typeface="Courier New" pitchFamily="49" charset="0"/>
                <a:ea typeface="msgothic" charset="0"/>
                <a:cs typeface="msgothic" charset="0"/>
              </a:rPr>
              <a:t>p2</a:t>
            </a:r>
            <a:endParaRPr lang="en-GB" sz="2400" b="1" dirty="0">
              <a:latin typeface="Courier New" pitchFamily="49" charset="0"/>
              <a:ea typeface="msgothic" charset="0"/>
              <a:cs typeface="msgothic" charset="0"/>
            </a:endParaRPr>
          </a:p>
        </p:txBody>
      </p:sp>
      <p:sp>
        <p:nvSpPr>
          <p:cNvPr id="15" name="Line 12"/>
          <p:cNvSpPr>
            <a:spLocks noChangeShapeType="1"/>
          </p:cNvSpPr>
          <p:nvPr/>
        </p:nvSpPr>
        <p:spPr bwMode="auto">
          <a:xfrm>
            <a:off x="6800850" y="4619025"/>
            <a:ext cx="1588" cy="414338"/>
          </a:xfrm>
          <a:prstGeom prst="line">
            <a:avLst/>
          </a:prstGeom>
          <a:noFill/>
          <a:ln w="28440">
            <a:solidFill>
              <a:srgbClr val="000066"/>
            </a:solidFill>
            <a:miter lim="800000"/>
            <a:headEnd/>
            <a:tailEnd type="triangle" w="med" len="med"/>
          </a:ln>
          <a:effectLst/>
        </p:spPr>
        <p:txBody>
          <a:bodyPr/>
          <a:lstStyle/>
          <a:p>
            <a:endParaRPr lang="en-US" sz="2400"/>
          </a:p>
        </p:txBody>
      </p:sp>
      <p:sp>
        <p:nvSpPr>
          <p:cNvPr id="17" name="Text Box 14"/>
          <p:cNvSpPr txBox="1">
            <a:spLocks noChangeArrowheads="1"/>
          </p:cNvSpPr>
          <p:nvPr/>
        </p:nvSpPr>
        <p:spPr bwMode="auto">
          <a:xfrm>
            <a:off x="4868674" y="2839898"/>
            <a:ext cx="3838951" cy="441660"/>
          </a:xfrm>
          <a:prstGeom prst="rect">
            <a:avLst/>
          </a:prstGeom>
          <a:noFill/>
          <a:ln w="9525">
            <a:noFill/>
            <a:round/>
            <a:headEnd/>
            <a:tailEnd/>
          </a:ln>
          <a:effectLst/>
        </p:spPr>
        <p:txBody>
          <a:bodyPr wrap="squar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a:latin typeface="Courier New" pitchFamily="49" charset="0"/>
                <a:ea typeface="msgothic" charset="0"/>
                <a:cs typeface="msgothic" charset="0"/>
              </a:rPr>
              <a:t>libvector.a</a:t>
            </a:r>
            <a:endParaRPr lang="en-GB" sz="2400" b="1" dirty="0">
              <a:latin typeface="Courier New" pitchFamily="49" charset="0"/>
              <a:ea typeface="msgothic" charset="0"/>
              <a:cs typeface="msgothic" charset="0"/>
            </a:endParaRPr>
          </a:p>
        </p:txBody>
      </p:sp>
      <p:sp>
        <p:nvSpPr>
          <p:cNvPr id="18" name="Text Box 15"/>
          <p:cNvSpPr txBox="1">
            <a:spLocks noChangeArrowheads="1"/>
          </p:cNvSpPr>
          <p:nvPr/>
        </p:nvSpPr>
        <p:spPr bwMode="auto">
          <a:xfrm>
            <a:off x="6779458" y="3558428"/>
            <a:ext cx="1656521" cy="441660"/>
          </a:xfrm>
          <a:prstGeom prst="rect">
            <a:avLst/>
          </a:prstGeom>
          <a:noFill/>
          <a:ln w="9525">
            <a:noFill/>
            <a:round/>
            <a:headEnd/>
            <a:tailE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a:latin typeface="Courier New" pitchFamily="49" charset="0"/>
                <a:ea typeface="msgothic" charset="0"/>
                <a:cs typeface="msgothic" charset="0"/>
              </a:rPr>
              <a:t>addvec.o</a:t>
            </a:r>
            <a:endParaRPr lang="en-GB" sz="2400" b="1" dirty="0">
              <a:latin typeface="Courier New" pitchFamily="49" charset="0"/>
              <a:ea typeface="msgothic" charset="0"/>
              <a:cs typeface="msgothic" charset="0"/>
            </a:endParaRPr>
          </a:p>
        </p:txBody>
      </p:sp>
      <p:sp>
        <p:nvSpPr>
          <p:cNvPr id="19" name="Line 16"/>
          <p:cNvSpPr>
            <a:spLocks noChangeShapeType="1"/>
          </p:cNvSpPr>
          <p:nvPr/>
        </p:nvSpPr>
        <p:spPr bwMode="auto">
          <a:xfrm flipH="1">
            <a:off x="7845552" y="3277746"/>
            <a:ext cx="1680878" cy="970465"/>
          </a:xfrm>
          <a:prstGeom prst="line">
            <a:avLst/>
          </a:prstGeom>
          <a:noFill/>
          <a:ln w="28440">
            <a:solidFill>
              <a:srgbClr val="000066"/>
            </a:solidFill>
            <a:miter lim="800000"/>
            <a:headEnd/>
            <a:tailEnd type="triangle" w="med" len="med"/>
          </a:ln>
          <a:effectLst/>
        </p:spPr>
        <p:txBody>
          <a:bodyPr/>
          <a:lstStyle/>
          <a:p>
            <a:endParaRPr lang="en-US" sz="2400"/>
          </a:p>
        </p:txBody>
      </p:sp>
      <p:sp>
        <p:nvSpPr>
          <p:cNvPr id="20" name="Text Box 17"/>
          <p:cNvSpPr txBox="1">
            <a:spLocks noChangeArrowheads="1"/>
          </p:cNvSpPr>
          <p:nvPr/>
        </p:nvSpPr>
        <p:spPr bwMode="auto">
          <a:xfrm>
            <a:off x="7467652" y="442638"/>
            <a:ext cx="2987206" cy="456473"/>
          </a:xfrm>
          <a:prstGeom prst="rect">
            <a:avLst/>
          </a:prstGeom>
          <a:noFill/>
          <a:ln w="9525">
            <a:noFill/>
            <a:round/>
            <a:headEnd/>
            <a:tailE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2400" b="1" dirty="0" smtClean="0">
                <a:solidFill>
                  <a:srgbClr val="C00000"/>
                </a:solidFill>
                <a:latin typeface="Calibri" pitchFamily="34" charset="0"/>
                <a:ea typeface="msgothic" charset="0"/>
                <a:cs typeface="msgothic" charset="0"/>
              </a:rPr>
              <a:t>静态库 </a:t>
            </a:r>
            <a:r>
              <a:rPr lang="en-GB" sz="2400" b="1" dirty="0" smtClean="0">
                <a:solidFill>
                  <a:srgbClr val="C00000"/>
                </a:solidFill>
                <a:latin typeface="Calibri" pitchFamily="34" charset="0"/>
                <a:ea typeface="msgothic" charset="0"/>
                <a:cs typeface="msgothic" charset="0"/>
              </a:rPr>
              <a:t>Static </a:t>
            </a:r>
            <a:r>
              <a:rPr lang="en-GB" sz="2400" b="1" dirty="0">
                <a:solidFill>
                  <a:srgbClr val="C00000"/>
                </a:solidFill>
                <a:latin typeface="Calibri" pitchFamily="34" charset="0"/>
                <a:ea typeface="msgothic" charset="0"/>
                <a:cs typeface="msgothic" charset="0"/>
              </a:rPr>
              <a:t>libraries</a:t>
            </a:r>
          </a:p>
        </p:txBody>
      </p:sp>
      <p:sp>
        <p:nvSpPr>
          <p:cNvPr id="21" name="Text Box 18"/>
          <p:cNvSpPr txBox="1">
            <a:spLocks noChangeArrowheads="1"/>
          </p:cNvSpPr>
          <p:nvPr/>
        </p:nvSpPr>
        <p:spPr bwMode="auto">
          <a:xfrm>
            <a:off x="1452049" y="3349217"/>
            <a:ext cx="1678065" cy="818430"/>
          </a:xfrm>
          <a:prstGeom prst="rect">
            <a:avLst/>
          </a:prstGeom>
          <a:noFill/>
          <a:ln w="9525">
            <a:noFill/>
            <a:round/>
            <a:headEnd/>
            <a:tailE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i="1" dirty="0" err="1">
                <a:solidFill>
                  <a:srgbClr val="C00000"/>
                </a:solidFill>
                <a:latin typeface="Calibri" pitchFamily="34" charset="0"/>
                <a:ea typeface="msgothic" charset="0"/>
                <a:cs typeface="msgothic" charset="0"/>
              </a:rPr>
              <a:t>Relocatable</a:t>
            </a:r>
            <a:endParaRPr lang="en-GB" sz="2400" b="1" i="1" dirty="0">
              <a:solidFill>
                <a:srgbClr val="C00000"/>
              </a:solidFill>
              <a:latin typeface="Calibri" pitchFamily="34" charset="0"/>
              <a:ea typeface="msgothic" charset="0"/>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i="1" dirty="0">
                <a:solidFill>
                  <a:srgbClr val="C00000"/>
                </a:solidFill>
                <a:latin typeface="Calibri" pitchFamily="34" charset="0"/>
                <a:ea typeface="msgothic" charset="0"/>
                <a:cs typeface="msgothic" charset="0"/>
              </a:rPr>
              <a:t>object files</a:t>
            </a:r>
          </a:p>
        </p:txBody>
      </p:sp>
      <p:sp>
        <p:nvSpPr>
          <p:cNvPr id="22" name="Text Box 19"/>
          <p:cNvSpPr txBox="1">
            <a:spLocks noChangeArrowheads="1"/>
          </p:cNvSpPr>
          <p:nvPr/>
        </p:nvSpPr>
        <p:spPr bwMode="auto">
          <a:xfrm>
            <a:off x="7120661" y="4810925"/>
            <a:ext cx="2877239" cy="818430"/>
          </a:xfrm>
          <a:prstGeom prst="rect">
            <a:avLst/>
          </a:prstGeom>
          <a:noFill/>
          <a:ln w="9525">
            <a:noFill/>
            <a:round/>
            <a:headEnd/>
            <a:tailE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i="1" dirty="0">
                <a:solidFill>
                  <a:srgbClr val="C00000"/>
                </a:solidFill>
                <a:latin typeface="Calibri" pitchFamily="34" charset="0"/>
                <a:ea typeface="msgothic" charset="0"/>
                <a:cs typeface="msgothic" charset="0"/>
              </a:rPr>
              <a:t>Fully linked </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i="1" dirty="0">
                <a:solidFill>
                  <a:srgbClr val="C00000"/>
                </a:solidFill>
                <a:latin typeface="Calibri" pitchFamily="34" charset="0"/>
                <a:ea typeface="msgothic" charset="0"/>
                <a:cs typeface="msgothic" charset="0"/>
              </a:rPr>
              <a:t>executable object file</a:t>
            </a:r>
          </a:p>
        </p:txBody>
      </p:sp>
      <p:sp>
        <p:nvSpPr>
          <p:cNvPr id="23" name="Text Box 20"/>
          <p:cNvSpPr txBox="1">
            <a:spLocks noChangeArrowheads="1"/>
          </p:cNvSpPr>
          <p:nvPr/>
        </p:nvSpPr>
        <p:spPr bwMode="auto">
          <a:xfrm>
            <a:off x="3061823" y="1711530"/>
            <a:ext cx="1656521" cy="441660"/>
          </a:xfrm>
          <a:prstGeom prst="rect">
            <a:avLst/>
          </a:prstGeom>
          <a:noFill/>
          <a:ln w="9525">
            <a:noFill/>
            <a:round/>
            <a:headEnd/>
            <a:tailE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a:latin typeface="Courier New" pitchFamily="49" charset="0"/>
                <a:ea typeface="msgothic" charset="0"/>
                <a:cs typeface="msgothic" charset="0"/>
              </a:rPr>
              <a:t>vector.h</a:t>
            </a:r>
            <a:endParaRPr lang="en-GB" sz="2400" b="1" dirty="0">
              <a:latin typeface="Courier New" pitchFamily="49" charset="0"/>
              <a:ea typeface="msgothic" charset="0"/>
              <a:cs typeface="msgothic" charset="0"/>
            </a:endParaRPr>
          </a:p>
        </p:txBody>
      </p:sp>
      <p:sp>
        <p:nvSpPr>
          <p:cNvPr id="24" name="Line 21"/>
          <p:cNvSpPr>
            <a:spLocks noChangeShapeType="1"/>
          </p:cNvSpPr>
          <p:nvPr/>
        </p:nvSpPr>
        <p:spPr bwMode="auto">
          <a:xfrm>
            <a:off x="3678048" y="2008392"/>
            <a:ext cx="1587" cy="381000"/>
          </a:xfrm>
          <a:prstGeom prst="line">
            <a:avLst/>
          </a:prstGeom>
          <a:noFill/>
          <a:ln w="28440">
            <a:solidFill>
              <a:srgbClr val="000066"/>
            </a:solidFill>
            <a:miter lim="800000"/>
            <a:headEnd/>
            <a:tailEnd type="triangle" w="med" len="med"/>
          </a:ln>
          <a:effectLst/>
        </p:spPr>
        <p:txBody>
          <a:bodyPr/>
          <a:lstStyle/>
          <a:p>
            <a:endParaRPr lang="en-US" sz="2400"/>
          </a:p>
        </p:txBody>
      </p:sp>
      <p:sp>
        <p:nvSpPr>
          <p:cNvPr id="25" name="Rectangle 22"/>
          <p:cNvSpPr>
            <a:spLocks noChangeArrowheads="1"/>
          </p:cNvSpPr>
          <p:nvPr/>
        </p:nvSpPr>
        <p:spPr bwMode="auto">
          <a:xfrm>
            <a:off x="5812195" y="1861010"/>
            <a:ext cx="2106509" cy="813341"/>
          </a:xfrm>
          <a:prstGeom prst="rect">
            <a:avLst/>
          </a:prstGeom>
          <a:solidFill>
            <a:schemeClr val="accent2">
              <a:lumMod val="20000"/>
              <a:lumOff val="80000"/>
            </a:schemeClr>
          </a:solidFill>
          <a:ln w="28440">
            <a:solidFill>
              <a:schemeClr val="tx1"/>
            </a:solidFill>
            <a:miter lim="800000"/>
            <a:headEnd/>
            <a:tailEnd/>
          </a:ln>
          <a:effectLst/>
        </p:spPr>
        <p:txBody>
          <a:bodyPr wrap="square"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a:latin typeface="Calibri" pitchFamily="34" charset="0"/>
                <a:ea typeface="msgothic" charset="0"/>
                <a:cs typeface="msgothic" charset="0"/>
              </a:rPr>
              <a:t>Archiver</a:t>
            </a:r>
            <a:endParaRPr lang="en-GB" sz="2400" b="1" dirty="0">
              <a:latin typeface="Calibri"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itchFamily="34" charset="0"/>
                <a:ea typeface="msgothic" charset="0"/>
                <a:cs typeface="msgothic" charset="0"/>
              </a:rPr>
              <a:t>(</a:t>
            </a:r>
            <a:r>
              <a:rPr lang="en-GB" sz="2400" b="1" dirty="0" err="1">
                <a:latin typeface="Courier New" pitchFamily="49" charset="0"/>
                <a:ea typeface="msgothic" charset="0"/>
                <a:cs typeface="msgothic" charset="0"/>
              </a:rPr>
              <a:t>ar</a:t>
            </a:r>
            <a:r>
              <a:rPr lang="en-GB" sz="2400" b="1" dirty="0">
                <a:latin typeface="Calibri" pitchFamily="34" charset="0"/>
                <a:ea typeface="msgothic" charset="0"/>
                <a:cs typeface="msgothic" charset="0"/>
              </a:rPr>
              <a:t>)</a:t>
            </a:r>
          </a:p>
        </p:txBody>
      </p:sp>
      <p:sp>
        <p:nvSpPr>
          <p:cNvPr id="26" name="Line 23"/>
          <p:cNvSpPr>
            <a:spLocks noChangeShapeType="1"/>
          </p:cNvSpPr>
          <p:nvPr/>
        </p:nvSpPr>
        <p:spPr bwMode="auto">
          <a:xfrm flipH="1">
            <a:off x="6824472" y="2674351"/>
            <a:ext cx="0" cy="284426"/>
          </a:xfrm>
          <a:prstGeom prst="line">
            <a:avLst/>
          </a:prstGeom>
          <a:noFill/>
          <a:ln w="28440">
            <a:solidFill>
              <a:srgbClr val="000066"/>
            </a:solidFill>
            <a:miter lim="800000"/>
            <a:headEnd/>
            <a:tailEnd type="triangle" w="med" len="med"/>
          </a:ln>
          <a:effectLst/>
        </p:spPr>
        <p:txBody>
          <a:bodyPr/>
          <a:lstStyle/>
          <a:p>
            <a:endParaRPr lang="en-US" sz="2400"/>
          </a:p>
        </p:txBody>
      </p:sp>
      <p:sp>
        <p:nvSpPr>
          <p:cNvPr id="27" name="Line 24"/>
          <p:cNvSpPr>
            <a:spLocks noChangeShapeType="1"/>
          </p:cNvSpPr>
          <p:nvPr/>
        </p:nvSpPr>
        <p:spPr bwMode="auto">
          <a:xfrm>
            <a:off x="6102096" y="1446672"/>
            <a:ext cx="1588" cy="411163"/>
          </a:xfrm>
          <a:prstGeom prst="line">
            <a:avLst/>
          </a:prstGeom>
          <a:noFill/>
          <a:ln w="28440">
            <a:solidFill>
              <a:srgbClr val="000066"/>
            </a:solidFill>
            <a:miter lim="800000"/>
            <a:headEnd/>
            <a:tailEnd type="triangle" w="med" len="med"/>
          </a:ln>
          <a:effectLst/>
        </p:spPr>
        <p:txBody>
          <a:bodyPr/>
          <a:lstStyle/>
          <a:p>
            <a:endParaRPr lang="en-US" sz="2400"/>
          </a:p>
        </p:txBody>
      </p:sp>
      <p:sp>
        <p:nvSpPr>
          <p:cNvPr id="28" name="Line 25"/>
          <p:cNvSpPr>
            <a:spLocks noChangeShapeType="1"/>
          </p:cNvSpPr>
          <p:nvPr/>
        </p:nvSpPr>
        <p:spPr bwMode="auto">
          <a:xfrm>
            <a:off x="7684008" y="1446672"/>
            <a:ext cx="1588" cy="411163"/>
          </a:xfrm>
          <a:prstGeom prst="line">
            <a:avLst/>
          </a:prstGeom>
          <a:noFill/>
          <a:ln w="28440">
            <a:solidFill>
              <a:srgbClr val="000066"/>
            </a:solidFill>
            <a:miter lim="800000"/>
            <a:headEnd/>
            <a:tailEnd type="triangle" w="med" len="med"/>
          </a:ln>
          <a:effectLst/>
        </p:spPr>
        <p:txBody>
          <a:bodyPr/>
          <a:lstStyle/>
          <a:p>
            <a:endParaRPr lang="en-US" sz="2400"/>
          </a:p>
        </p:txBody>
      </p:sp>
      <p:sp>
        <p:nvSpPr>
          <p:cNvPr id="29" name="Text Box 26"/>
          <p:cNvSpPr txBox="1">
            <a:spLocks noChangeArrowheads="1"/>
          </p:cNvSpPr>
          <p:nvPr/>
        </p:nvSpPr>
        <p:spPr bwMode="auto">
          <a:xfrm>
            <a:off x="4814741" y="1110122"/>
            <a:ext cx="1656521" cy="441660"/>
          </a:xfrm>
          <a:prstGeom prst="rect">
            <a:avLst/>
          </a:prstGeom>
          <a:noFill/>
          <a:ln w="9525">
            <a:noFill/>
            <a:round/>
            <a:headEnd/>
            <a:tailE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a:latin typeface="Courier New" pitchFamily="49" charset="0"/>
                <a:ea typeface="msgothic" charset="0"/>
                <a:cs typeface="msgothic" charset="0"/>
              </a:rPr>
              <a:t>addvec.o</a:t>
            </a:r>
            <a:endParaRPr lang="en-GB" sz="2400" b="1" dirty="0">
              <a:latin typeface="Courier New" pitchFamily="49" charset="0"/>
              <a:ea typeface="msgothic" charset="0"/>
              <a:cs typeface="msgothic" charset="0"/>
            </a:endParaRPr>
          </a:p>
        </p:txBody>
      </p:sp>
      <p:sp>
        <p:nvSpPr>
          <p:cNvPr id="30" name="Text Box 27"/>
          <p:cNvSpPr txBox="1">
            <a:spLocks noChangeArrowheads="1"/>
          </p:cNvSpPr>
          <p:nvPr/>
        </p:nvSpPr>
        <p:spPr bwMode="auto">
          <a:xfrm>
            <a:off x="6871949" y="1105236"/>
            <a:ext cx="1840866" cy="441660"/>
          </a:xfrm>
          <a:prstGeom prst="rect">
            <a:avLst/>
          </a:prstGeom>
          <a:noFill/>
          <a:ln w="9525">
            <a:noFill/>
            <a:round/>
            <a:headEnd/>
            <a:tailE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a:latin typeface="Courier New" pitchFamily="49" charset="0"/>
                <a:ea typeface="msgothic" charset="0"/>
                <a:cs typeface="msgothic" charset="0"/>
              </a:rPr>
              <a:t>multvec.o</a:t>
            </a:r>
            <a:endParaRPr lang="en-GB" sz="2400" b="1" dirty="0">
              <a:latin typeface="Courier New" pitchFamily="49" charset="0"/>
              <a:ea typeface="msgothic" charset="0"/>
              <a:cs typeface="msgothic" charset="0"/>
            </a:endParaRPr>
          </a:p>
        </p:txBody>
      </p:sp>
      <p:sp>
        <p:nvSpPr>
          <p:cNvPr id="31" name="TextBox 1"/>
          <p:cNvSpPr txBox="1"/>
          <p:nvPr/>
        </p:nvSpPr>
        <p:spPr>
          <a:xfrm>
            <a:off x="8961255" y="5621888"/>
            <a:ext cx="2933624" cy="461665"/>
          </a:xfrm>
          <a:prstGeom prst="rect">
            <a:avLst/>
          </a:prstGeom>
          <a:noFill/>
        </p:spPr>
        <p:txBody>
          <a:bodyPr wrap="none" rtlCol="0">
            <a:spAutoFit/>
          </a:bodyPr>
          <a:lstStyle/>
          <a:p>
            <a:r>
              <a:rPr lang="en-US" sz="2400" i="1" dirty="0">
                <a:latin typeface="Calibri" pitchFamily="34" charset="0"/>
              </a:rPr>
              <a:t>“c” for “compile-time”</a:t>
            </a:r>
          </a:p>
        </p:txBody>
      </p:sp>
      <p:sp>
        <p:nvSpPr>
          <p:cNvPr id="32" name="矩形 31"/>
          <p:cNvSpPr/>
          <p:nvPr/>
        </p:nvSpPr>
        <p:spPr>
          <a:xfrm>
            <a:off x="26356" y="5469563"/>
            <a:ext cx="7094305" cy="830997"/>
          </a:xfrm>
          <a:prstGeom prst="rect">
            <a:avLst/>
          </a:prstGeom>
          <a:solidFill>
            <a:schemeClr val="accent6">
              <a:lumMod val="40000"/>
              <a:lumOff val="60000"/>
            </a:schemeClr>
          </a:solidFill>
        </p:spPr>
        <p:txBody>
          <a:bodyPr wrap="square">
            <a:spAutoFit/>
          </a:bodyPr>
          <a:lstStyle/>
          <a:p>
            <a:r>
              <a:rPr lang="en-US" altLang="zh-CN" sz="2400" i="1" dirty="0" err="1">
                <a:latin typeface="ZztexMono-Italic"/>
              </a:rPr>
              <a:t>unix</a:t>
            </a:r>
            <a:r>
              <a:rPr lang="en-US" altLang="zh-CN" sz="2400" i="1" dirty="0">
                <a:latin typeface="ZztexMono-Italic"/>
              </a:rPr>
              <a:t>&gt; </a:t>
            </a:r>
            <a:r>
              <a:rPr lang="en-US" altLang="zh-CN" sz="2400" i="1" dirty="0" err="1">
                <a:latin typeface="ZztexMono-Italic"/>
              </a:rPr>
              <a:t>gcc</a:t>
            </a:r>
            <a:r>
              <a:rPr lang="en-US" altLang="zh-CN" sz="2400" i="1" dirty="0">
                <a:latin typeface="ZztexMono-Italic"/>
              </a:rPr>
              <a:t> -O2 -c main2.c</a:t>
            </a:r>
          </a:p>
          <a:p>
            <a:r>
              <a:rPr lang="en-US" altLang="zh-CN" sz="2400" i="1" dirty="0" err="1">
                <a:latin typeface="ZztexMono-Italic"/>
              </a:rPr>
              <a:t>unix</a:t>
            </a:r>
            <a:r>
              <a:rPr lang="en-US" altLang="zh-CN" sz="2400" i="1" dirty="0">
                <a:latin typeface="ZztexMono-Italic"/>
              </a:rPr>
              <a:t>&gt; </a:t>
            </a:r>
            <a:r>
              <a:rPr lang="en-US" altLang="zh-CN" sz="2400" i="1" dirty="0" err="1">
                <a:latin typeface="ZztexMono-Italic"/>
              </a:rPr>
              <a:t>gcc</a:t>
            </a:r>
            <a:r>
              <a:rPr lang="en-US" altLang="zh-CN" sz="2400" i="1" dirty="0">
                <a:latin typeface="ZztexMono-Italic"/>
              </a:rPr>
              <a:t> -static -o p2 main2.o ./</a:t>
            </a:r>
            <a:r>
              <a:rPr lang="en-US" altLang="zh-CN" sz="2400" i="1" dirty="0" err="1">
                <a:latin typeface="ZztexMono-Italic"/>
              </a:rPr>
              <a:t>libvector.a</a:t>
            </a:r>
            <a:endParaRPr lang="zh-CN" altLang="en-US" sz="2400" i="1" dirty="0">
              <a:latin typeface="ZztexMono-Italic"/>
            </a:endParaRPr>
          </a:p>
        </p:txBody>
      </p:sp>
      <p:cxnSp>
        <p:nvCxnSpPr>
          <p:cNvPr id="11" name="直接连接符 10"/>
          <p:cNvCxnSpPr/>
          <p:nvPr/>
        </p:nvCxnSpPr>
        <p:spPr>
          <a:xfrm>
            <a:off x="1619250" y="6300560"/>
            <a:ext cx="1133475"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271928" y="6389614"/>
            <a:ext cx="4830168" cy="400110"/>
          </a:xfrm>
          <a:prstGeom prst="rect">
            <a:avLst/>
          </a:prstGeom>
          <a:solidFill>
            <a:schemeClr val="accent5">
              <a:lumMod val="60000"/>
              <a:lumOff val="40000"/>
            </a:schemeClr>
          </a:solidFill>
        </p:spPr>
        <p:txBody>
          <a:bodyPr wrap="none" rtlCol="0">
            <a:spAutoFit/>
          </a:bodyPr>
          <a:lstStyle/>
          <a:p>
            <a:r>
              <a:rPr lang="zh-CN" altLang="en-US" sz="2000" b="1" dirty="0" smtClean="0"/>
              <a:t>静态编译，链接静态库，禁止使用动态库</a:t>
            </a:r>
            <a:endParaRPr lang="zh-CN" altLang="en-US" sz="2000" b="1" dirty="0"/>
          </a:p>
        </p:txBody>
      </p:sp>
    </p:spTree>
    <p:extLst>
      <p:ext uri="{BB962C8B-B14F-4D97-AF65-F5344CB8AC3E}">
        <p14:creationId xmlns:p14="http://schemas.microsoft.com/office/powerpoint/2010/main" val="99548161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154" name="Rectangle 2"/>
          <p:cNvSpPr>
            <a:spLocks noGrp="1" noChangeArrowheads="1"/>
          </p:cNvSpPr>
          <p:nvPr>
            <p:ph type="title"/>
          </p:nvPr>
        </p:nvSpPr>
        <p:spPr>
          <a:xfrm>
            <a:off x="216408" y="274638"/>
            <a:ext cx="10972800" cy="473076"/>
          </a:xfrm>
        </p:spPr>
        <p:txBody>
          <a:bodyPr/>
          <a:lstStyle/>
          <a:p>
            <a:pPr algn="l"/>
            <a:r>
              <a:rPr lang="zh-CN" altLang="en-US" sz="2800" dirty="0"/>
              <a:t>自定义一个静态库文件</a:t>
            </a:r>
            <a:endParaRPr lang="en-US" altLang="zh-CN" sz="2800" dirty="0"/>
          </a:p>
        </p:txBody>
      </p:sp>
      <p:sp>
        <p:nvSpPr>
          <p:cNvPr id="689163" name="Rectangle 11"/>
          <p:cNvSpPr>
            <a:spLocks noChangeArrowheads="1"/>
          </p:cNvSpPr>
          <p:nvPr/>
        </p:nvSpPr>
        <p:spPr bwMode="auto">
          <a:xfrm>
            <a:off x="1214946" y="1458849"/>
            <a:ext cx="4368800" cy="1625600"/>
          </a:xfrm>
          <a:prstGeom prst="rect">
            <a:avLst/>
          </a:prstGeom>
          <a:noFill/>
          <a:ln w="9525">
            <a:solidFill>
              <a:schemeClr val="tx1"/>
            </a:solidFill>
            <a:miter lim="800000"/>
            <a:headEnd/>
            <a:tailEnd/>
          </a:ln>
          <a:effectLst/>
        </p:spPr>
        <p:txBody>
          <a:bodyPr wrap="none" anchor="ctr">
            <a:spAutoFit/>
          </a:bodyPr>
          <a:lstStyle/>
          <a:p>
            <a:pPr indent="171450">
              <a:lnSpc>
                <a:spcPct val="125000"/>
              </a:lnSpc>
            </a:pPr>
            <a:r>
              <a:rPr lang="en-US" altLang="zh-CN" sz="2000" b="1">
                <a:latin typeface="微软雅黑" pitchFamily="34" charset="-122"/>
                <a:ea typeface="微软雅黑" pitchFamily="34" charset="-122"/>
              </a:rPr>
              <a:t># include &lt;stdio.h&gt;</a:t>
            </a:r>
          </a:p>
          <a:p>
            <a:pPr indent="171450">
              <a:lnSpc>
                <a:spcPct val="125000"/>
              </a:lnSpc>
            </a:pPr>
            <a:r>
              <a:rPr lang="en-US" altLang="zh-CN" sz="2000" b="1">
                <a:latin typeface="微软雅黑" pitchFamily="34" charset="-122"/>
                <a:ea typeface="微软雅黑" pitchFamily="34" charset="-122"/>
              </a:rPr>
              <a:t>void myfunc1() {  </a:t>
            </a:r>
          </a:p>
          <a:p>
            <a:pPr indent="171450">
              <a:lnSpc>
                <a:spcPct val="125000"/>
              </a:lnSpc>
            </a:pPr>
            <a:r>
              <a:rPr lang="en-US" altLang="zh-CN" sz="2000" b="1">
                <a:latin typeface="微软雅黑" pitchFamily="34" charset="-122"/>
                <a:ea typeface="微软雅黑" pitchFamily="34" charset="-122"/>
              </a:rPr>
              <a:t>    printf("This is myfunc1!\n"); </a:t>
            </a:r>
          </a:p>
          <a:p>
            <a:pPr indent="171450">
              <a:lnSpc>
                <a:spcPct val="125000"/>
              </a:lnSpc>
            </a:pPr>
            <a:r>
              <a:rPr lang="en-US" altLang="zh-CN" sz="2000" b="1">
                <a:latin typeface="微软雅黑" pitchFamily="34" charset="-122"/>
                <a:ea typeface="微软雅黑" pitchFamily="34" charset="-122"/>
              </a:rPr>
              <a:t>}</a:t>
            </a:r>
          </a:p>
        </p:txBody>
      </p:sp>
      <p:sp>
        <p:nvSpPr>
          <p:cNvPr id="689164" name="Rectangle 12"/>
          <p:cNvSpPr>
            <a:spLocks noChangeArrowheads="1"/>
          </p:cNvSpPr>
          <p:nvPr/>
        </p:nvSpPr>
        <p:spPr bwMode="auto">
          <a:xfrm>
            <a:off x="5702808" y="1468374"/>
            <a:ext cx="4332288" cy="1625600"/>
          </a:xfrm>
          <a:prstGeom prst="rect">
            <a:avLst/>
          </a:prstGeom>
          <a:noFill/>
          <a:ln w="9525">
            <a:solidFill>
              <a:schemeClr val="tx1"/>
            </a:solidFill>
            <a:miter lim="800000"/>
            <a:headEnd/>
            <a:tailEnd/>
          </a:ln>
          <a:effectLst/>
        </p:spPr>
        <p:txBody>
          <a:bodyPr wrap="none" anchor="ctr">
            <a:spAutoFit/>
          </a:bodyPr>
          <a:lstStyle/>
          <a:p>
            <a:pPr indent="171450">
              <a:lnSpc>
                <a:spcPct val="125000"/>
              </a:lnSpc>
            </a:pPr>
            <a:r>
              <a:rPr lang="en-US" altLang="zh-CN" sz="2000" b="1" dirty="0">
                <a:latin typeface="微软雅黑" pitchFamily="34" charset="-122"/>
                <a:ea typeface="微软雅黑" pitchFamily="34" charset="-122"/>
              </a:rPr>
              <a:t># include &lt;</a:t>
            </a:r>
            <a:r>
              <a:rPr lang="en-US" altLang="zh-CN" sz="2000" b="1" dirty="0" err="1">
                <a:latin typeface="微软雅黑" pitchFamily="34" charset="-122"/>
                <a:ea typeface="微软雅黑" pitchFamily="34" charset="-122"/>
              </a:rPr>
              <a:t>stdio.h</a:t>
            </a:r>
            <a:r>
              <a:rPr lang="en-US" altLang="zh-CN" sz="2000" b="1" dirty="0">
                <a:latin typeface="微软雅黑" pitchFamily="34" charset="-122"/>
                <a:ea typeface="微软雅黑" pitchFamily="34" charset="-122"/>
              </a:rPr>
              <a:t>&gt;</a:t>
            </a:r>
          </a:p>
          <a:p>
            <a:pPr indent="171450">
              <a:lnSpc>
                <a:spcPct val="125000"/>
              </a:lnSpc>
            </a:pPr>
            <a:r>
              <a:rPr lang="en-US" altLang="zh-CN" sz="2000" b="1" dirty="0">
                <a:latin typeface="微软雅黑" pitchFamily="34" charset="-122"/>
                <a:ea typeface="微软雅黑" pitchFamily="34" charset="-122"/>
              </a:rPr>
              <a:t>void myfunc2() {  </a:t>
            </a:r>
          </a:p>
          <a:p>
            <a:pPr indent="171450">
              <a:lnSpc>
                <a:spcPct val="125000"/>
              </a:lnSpc>
            </a:pPr>
            <a:r>
              <a:rPr lang="en-US" altLang="zh-CN" sz="2000" b="1" dirty="0">
                <a:latin typeface="微软雅黑" pitchFamily="34" charset="-122"/>
                <a:ea typeface="微软雅黑" pitchFamily="34" charset="-122"/>
              </a:rPr>
              <a:t>     </a:t>
            </a:r>
            <a:r>
              <a:rPr lang="en-US" altLang="zh-CN" sz="2000" b="1" dirty="0" err="1">
                <a:latin typeface="微软雅黑" pitchFamily="34" charset="-122"/>
                <a:ea typeface="微软雅黑" pitchFamily="34" charset="-122"/>
              </a:rPr>
              <a:t>printf</a:t>
            </a:r>
            <a:r>
              <a:rPr lang="en-US" altLang="zh-CN" sz="2000" b="1" dirty="0">
                <a:latin typeface="微软雅黑" pitchFamily="34" charset="-122"/>
                <a:ea typeface="微软雅黑" pitchFamily="34" charset="-122"/>
              </a:rPr>
              <a:t>(</a:t>
            </a:r>
            <a:r>
              <a:rPr lang="en-US" altLang="zh-CN" b="1" dirty="0"/>
              <a:t>"</a:t>
            </a:r>
            <a:r>
              <a:rPr lang="en-US" altLang="zh-CN" sz="2000" b="1" dirty="0">
                <a:latin typeface="微软雅黑" pitchFamily="34" charset="-122"/>
                <a:ea typeface="微软雅黑" pitchFamily="34" charset="-122"/>
              </a:rPr>
              <a:t>This is myfunc2\n"); </a:t>
            </a:r>
          </a:p>
          <a:p>
            <a:pPr indent="171450">
              <a:lnSpc>
                <a:spcPct val="125000"/>
              </a:lnSpc>
            </a:pPr>
            <a:r>
              <a:rPr lang="en-US" altLang="zh-CN" sz="2000" b="1" dirty="0">
                <a:latin typeface="微软雅黑" pitchFamily="34" charset="-122"/>
                <a:ea typeface="微软雅黑" pitchFamily="34" charset="-122"/>
              </a:rPr>
              <a:t>}</a:t>
            </a:r>
          </a:p>
        </p:txBody>
      </p:sp>
      <p:sp>
        <p:nvSpPr>
          <p:cNvPr id="689165" name="Rectangle 13"/>
          <p:cNvSpPr>
            <a:spLocks noChangeArrowheads="1"/>
          </p:cNvSpPr>
          <p:nvPr/>
        </p:nvSpPr>
        <p:spPr bwMode="auto">
          <a:xfrm>
            <a:off x="1092617" y="3025860"/>
            <a:ext cx="5807167" cy="1311128"/>
          </a:xfrm>
          <a:prstGeom prst="rect">
            <a:avLst/>
          </a:prstGeom>
          <a:noFill/>
          <a:ln w="9525">
            <a:noFill/>
            <a:miter lim="800000"/>
            <a:headEnd/>
            <a:tailEnd/>
          </a:ln>
          <a:effectLst/>
        </p:spPr>
        <p:txBody>
          <a:bodyPr wrap="none" anchor="ctr">
            <a:spAutoFit/>
          </a:bodyPr>
          <a:lstStyle/>
          <a:p>
            <a:pPr indent="266700">
              <a:lnSpc>
                <a:spcPct val="120000"/>
              </a:lnSpc>
            </a:pP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CC3300"/>
                </a:solidFill>
                <a:latin typeface="微软雅黑" pitchFamily="34" charset="-122"/>
                <a:ea typeface="微软雅黑" pitchFamily="34" charset="-122"/>
              </a:rPr>
              <a:t>gcc</a:t>
            </a:r>
            <a:r>
              <a:rPr lang="en-US" altLang="zh-CN" sz="2200" b="1" dirty="0">
                <a:solidFill>
                  <a:srgbClr val="CC3300"/>
                </a:solidFill>
                <a:latin typeface="微软雅黑" pitchFamily="34" charset="-122"/>
                <a:ea typeface="微软雅黑" pitchFamily="34" charset="-122"/>
              </a:rPr>
              <a:t> –c myproc1.c myproc2.c</a:t>
            </a:r>
          </a:p>
          <a:p>
            <a:pPr indent="266700">
              <a:lnSpc>
                <a:spcPct val="120000"/>
              </a:lnSpc>
            </a:pP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CC3300"/>
                </a:solidFill>
                <a:latin typeface="微软雅黑" pitchFamily="34" charset="-122"/>
                <a:ea typeface="微软雅黑" pitchFamily="34" charset="-122"/>
              </a:rPr>
              <a:t>ar</a:t>
            </a: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CC3300"/>
                </a:solidFill>
                <a:latin typeface="微软雅黑" pitchFamily="34" charset="-122"/>
                <a:ea typeface="微软雅黑" pitchFamily="34" charset="-122"/>
              </a:rPr>
              <a:t>rcs</a:t>
            </a: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FF0000"/>
                </a:solidFill>
                <a:latin typeface="微软雅黑" pitchFamily="34" charset="-122"/>
                <a:ea typeface="微软雅黑" pitchFamily="34" charset="-122"/>
              </a:rPr>
              <a:t>mylib.a</a:t>
            </a:r>
            <a:r>
              <a:rPr lang="en-US" altLang="zh-CN" sz="2200" b="1" dirty="0">
                <a:solidFill>
                  <a:srgbClr val="CC3300"/>
                </a:solidFill>
                <a:latin typeface="微软雅黑" pitchFamily="34" charset="-122"/>
                <a:ea typeface="微软雅黑" pitchFamily="34" charset="-122"/>
              </a:rPr>
              <a:t> myproc1.o </a:t>
            </a:r>
            <a:r>
              <a:rPr lang="en-US" altLang="zh-CN" sz="2200" b="1" dirty="0" smtClean="0">
                <a:solidFill>
                  <a:srgbClr val="CC3300"/>
                </a:solidFill>
                <a:latin typeface="微软雅黑" pitchFamily="34" charset="-122"/>
                <a:ea typeface="微软雅黑" pitchFamily="34" charset="-122"/>
              </a:rPr>
              <a:t>myproc2.o</a:t>
            </a:r>
          </a:p>
          <a:p>
            <a:pPr indent="266700">
              <a:lnSpc>
                <a:spcPct val="120000"/>
              </a:lnSpc>
            </a:pPr>
            <a:r>
              <a:rPr lang="en-US" altLang="zh-CN" sz="2200" b="1" dirty="0" smtClean="0">
                <a:solidFill>
                  <a:srgbClr val="CC3300"/>
                </a:solidFill>
                <a:latin typeface="微软雅黑" pitchFamily="34" charset="-122"/>
                <a:ea typeface="微软雅黑" pitchFamily="34" charset="-122"/>
              </a:rPr>
              <a:t>$</a:t>
            </a:r>
            <a:r>
              <a:rPr lang="en-US" altLang="zh-CN" sz="2200" b="1" dirty="0" err="1" smtClean="0">
                <a:solidFill>
                  <a:srgbClr val="CC3300"/>
                </a:solidFill>
                <a:latin typeface="微软雅黑" pitchFamily="34" charset="-122"/>
                <a:ea typeface="微软雅黑" pitchFamily="34" charset="-122"/>
              </a:rPr>
              <a:t>ar</a:t>
            </a:r>
            <a:r>
              <a:rPr lang="en-US" altLang="zh-CN" sz="2200" b="1" dirty="0" smtClean="0">
                <a:solidFill>
                  <a:srgbClr val="CC3300"/>
                </a:solidFill>
                <a:latin typeface="微软雅黑" pitchFamily="34" charset="-122"/>
                <a:ea typeface="微软雅黑" pitchFamily="34" charset="-122"/>
              </a:rPr>
              <a:t> –t </a:t>
            </a:r>
            <a:r>
              <a:rPr lang="en-US" altLang="zh-CN" sz="2200" b="1" dirty="0" err="1" smtClean="0">
                <a:solidFill>
                  <a:srgbClr val="CC3300"/>
                </a:solidFill>
                <a:latin typeface="微软雅黑" pitchFamily="34" charset="-122"/>
                <a:ea typeface="微软雅黑" pitchFamily="34" charset="-122"/>
              </a:rPr>
              <a:t>mylib.a</a:t>
            </a:r>
            <a:endParaRPr lang="en-US" altLang="zh-CN" sz="2200" b="1" dirty="0">
              <a:solidFill>
                <a:srgbClr val="CC3300"/>
              </a:solidFill>
              <a:latin typeface="微软雅黑" pitchFamily="34" charset="-122"/>
              <a:ea typeface="微软雅黑" pitchFamily="34" charset="-122"/>
            </a:endParaRPr>
          </a:p>
        </p:txBody>
      </p:sp>
      <p:sp>
        <p:nvSpPr>
          <p:cNvPr id="689166" name="Rectangle 4"/>
          <p:cNvSpPr>
            <a:spLocks noChangeArrowheads="1"/>
          </p:cNvSpPr>
          <p:nvPr/>
        </p:nvSpPr>
        <p:spPr bwMode="auto">
          <a:xfrm>
            <a:off x="1789621" y="961963"/>
            <a:ext cx="1782762" cy="460375"/>
          </a:xfrm>
          <a:prstGeom prst="rect">
            <a:avLst/>
          </a:prstGeom>
          <a:noFill/>
          <a:ln w="3175">
            <a:solidFill>
              <a:schemeClr val="bg1"/>
            </a:solidFill>
            <a:miter lim="800000"/>
            <a:headEnd/>
            <a:tailEnd/>
          </a:ln>
        </p:spPr>
        <p:txBody>
          <a:bodyPr wrap="none">
            <a:spAutoFit/>
          </a:bodyPr>
          <a:lstStyle/>
          <a:p>
            <a:pPr eaLnBrk="0" hangingPunct="0"/>
            <a:r>
              <a:rPr lang="en-US" altLang="zh-CN" sz="2400" b="1">
                <a:solidFill>
                  <a:srgbClr val="3366FF"/>
                </a:solidFill>
                <a:latin typeface="微软雅黑" pitchFamily="34" charset="-122"/>
                <a:ea typeface="微软雅黑" pitchFamily="34" charset="-122"/>
                <a:cs typeface="Courier New" pitchFamily="49" charset="0"/>
              </a:rPr>
              <a:t>myproc1.c</a:t>
            </a:r>
          </a:p>
        </p:txBody>
      </p:sp>
      <p:sp>
        <p:nvSpPr>
          <p:cNvPr id="689167" name="Rectangle 4"/>
          <p:cNvSpPr>
            <a:spLocks noChangeArrowheads="1"/>
          </p:cNvSpPr>
          <p:nvPr/>
        </p:nvSpPr>
        <p:spPr bwMode="auto">
          <a:xfrm>
            <a:off x="6599746" y="958788"/>
            <a:ext cx="1782762" cy="460375"/>
          </a:xfrm>
          <a:prstGeom prst="rect">
            <a:avLst/>
          </a:prstGeom>
          <a:noFill/>
          <a:ln w="3175">
            <a:solidFill>
              <a:schemeClr val="bg1"/>
            </a:solidFill>
            <a:miter lim="800000"/>
            <a:headEnd/>
            <a:tailEnd/>
          </a:ln>
        </p:spPr>
        <p:txBody>
          <a:bodyPr wrap="none">
            <a:spAutoFit/>
          </a:bodyPr>
          <a:lstStyle/>
          <a:p>
            <a:pPr eaLnBrk="0" hangingPunct="0"/>
            <a:r>
              <a:rPr lang="en-US" altLang="zh-CN" sz="2400" b="1">
                <a:solidFill>
                  <a:srgbClr val="3366FF"/>
                </a:solidFill>
                <a:latin typeface="微软雅黑" pitchFamily="34" charset="-122"/>
                <a:ea typeface="微软雅黑" pitchFamily="34" charset="-122"/>
                <a:cs typeface="Courier New" pitchFamily="49" charset="0"/>
              </a:rPr>
              <a:t>myproc2.c</a:t>
            </a:r>
          </a:p>
        </p:txBody>
      </p:sp>
      <p:sp>
        <p:nvSpPr>
          <p:cNvPr id="689170" name="Text Box 18"/>
          <p:cNvSpPr txBox="1">
            <a:spLocks noChangeArrowheads="1"/>
          </p:cNvSpPr>
          <p:nvPr/>
        </p:nvSpPr>
        <p:spPr bwMode="auto">
          <a:xfrm>
            <a:off x="4473575" y="369887"/>
            <a:ext cx="6923088" cy="427038"/>
          </a:xfrm>
          <a:prstGeom prst="rect">
            <a:avLst/>
          </a:prstGeom>
          <a:noFill/>
          <a:ln w="9525">
            <a:noFill/>
            <a:miter lim="800000"/>
            <a:headEnd/>
            <a:tailEnd/>
          </a:ln>
          <a:effectLst/>
        </p:spPr>
        <p:txBody>
          <a:bodyPr>
            <a:spAutoFit/>
          </a:bodyPr>
          <a:lstStyle/>
          <a:p>
            <a:pPr>
              <a:spcBef>
                <a:spcPct val="50000"/>
              </a:spcBef>
            </a:pPr>
            <a:r>
              <a:rPr lang="zh-CN" altLang="en-US" sz="2200" b="1" dirty="0">
                <a:latin typeface="微软雅黑" pitchFamily="34" charset="-122"/>
                <a:ea typeface="微软雅黑" pitchFamily="34" charset="-122"/>
              </a:rPr>
              <a:t>举例：将</a:t>
            </a:r>
            <a:r>
              <a:rPr lang="en-US" altLang="zh-CN" sz="2200" b="1" dirty="0">
                <a:latin typeface="微软雅黑" pitchFamily="34" charset="-122"/>
                <a:ea typeface="微软雅黑" pitchFamily="34" charset="-122"/>
              </a:rPr>
              <a:t>myproc1.o</a:t>
            </a:r>
            <a:r>
              <a:rPr lang="zh-CN" altLang="en-US" sz="2200" b="1" dirty="0">
                <a:latin typeface="微软雅黑" pitchFamily="34" charset="-122"/>
                <a:ea typeface="微软雅黑" pitchFamily="34" charset="-122"/>
              </a:rPr>
              <a:t>和</a:t>
            </a:r>
            <a:r>
              <a:rPr lang="en-US" altLang="zh-CN" sz="2200" b="1" dirty="0">
                <a:latin typeface="微软雅黑" pitchFamily="34" charset="-122"/>
                <a:ea typeface="微软雅黑" pitchFamily="34" charset="-122"/>
              </a:rPr>
              <a:t>myproc2.o</a:t>
            </a:r>
            <a:r>
              <a:rPr lang="zh-CN" altLang="en-US" sz="2200" b="1" dirty="0">
                <a:latin typeface="微软雅黑" pitchFamily="34" charset="-122"/>
                <a:ea typeface="微软雅黑" pitchFamily="34" charset="-122"/>
              </a:rPr>
              <a:t>打包生成</a:t>
            </a:r>
            <a:r>
              <a:rPr lang="en-US" altLang="zh-CN" sz="2200" b="1" dirty="0" err="1">
                <a:latin typeface="微软雅黑" pitchFamily="34" charset="-122"/>
                <a:ea typeface="微软雅黑" pitchFamily="34" charset="-122"/>
              </a:rPr>
              <a:t>mylib.a</a:t>
            </a:r>
            <a:endParaRPr lang="en-US" altLang="zh-CN" sz="2200" b="1" dirty="0">
              <a:latin typeface="微软雅黑" pitchFamily="34" charset="-122"/>
              <a:ea typeface="微软雅黑" pitchFamily="34" charset="-122"/>
            </a:endParaRPr>
          </a:p>
        </p:txBody>
      </p:sp>
      <p:sp>
        <p:nvSpPr>
          <p:cNvPr id="689171" name="Rectangle 19"/>
          <p:cNvSpPr>
            <a:spLocks noChangeArrowheads="1"/>
          </p:cNvSpPr>
          <p:nvPr/>
        </p:nvSpPr>
        <p:spPr bwMode="auto">
          <a:xfrm>
            <a:off x="1287972" y="4680893"/>
            <a:ext cx="3024187" cy="1835150"/>
          </a:xfrm>
          <a:prstGeom prst="rect">
            <a:avLst/>
          </a:prstGeom>
          <a:noFill/>
          <a:ln w="9525">
            <a:solidFill>
              <a:schemeClr val="tx1"/>
            </a:solidFill>
            <a:miter lim="800000"/>
            <a:headEnd/>
            <a:tailEnd/>
          </a:ln>
          <a:effectLst/>
        </p:spPr>
        <p:txBody>
          <a:bodyPr anchor="ctr">
            <a:spAutoFit/>
          </a:bodyPr>
          <a:lstStyle/>
          <a:p>
            <a:pPr indent="266700"/>
            <a:r>
              <a:rPr lang="en-US" altLang="zh-CN" sz="1900" b="1">
                <a:solidFill>
                  <a:srgbClr val="3366FF"/>
                </a:solidFill>
                <a:latin typeface="微软雅黑" pitchFamily="34" charset="-122"/>
                <a:ea typeface="微软雅黑" pitchFamily="34" charset="-122"/>
              </a:rPr>
              <a:t>void myfunc1(viod); </a:t>
            </a:r>
          </a:p>
          <a:p>
            <a:pPr indent="266700"/>
            <a:r>
              <a:rPr lang="en-US" altLang="zh-CN" sz="1900" b="1">
                <a:solidFill>
                  <a:srgbClr val="3366FF"/>
                </a:solidFill>
                <a:latin typeface="微软雅黑" pitchFamily="34" charset="-122"/>
                <a:ea typeface="微软雅黑" pitchFamily="34" charset="-122"/>
              </a:rPr>
              <a:t>int main() </a:t>
            </a:r>
          </a:p>
          <a:p>
            <a:pPr indent="266700"/>
            <a:r>
              <a:rPr lang="en-US" altLang="zh-CN" sz="1900" b="1">
                <a:solidFill>
                  <a:srgbClr val="3366FF"/>
                </a:solidFill>
                <a:latin typeface="微软雅黑" pitchFamily="34" charset="-122"/>
                <a:ea typeface="微软雅黑" pitchFamily="34" charset="-122"/>
              </a:rPr>
              <a:t>{ </a:t>
            </a:r>
          </a:p>
          <a:p>
            <a:pPr indent="266700"/>
            <a:r>
              <a:rPr lang="en-US" altLang="zh-CN" sz="1900" b="1">
                <a:solidFill>
                  <a:srgbClr val="3366FF"/>
                </a:solidFill>
                <a:latin typeface="微软雅黑" pitchFamily="34" charset="-122"/>
                <a:ea typeface="微软雅黑" pitchFamily="34" charset="-122"/>
              </a:rPr>
              <a:t>   myfunc1(); </a:t>
            </a:r>
          </a:p>
          <a:p>
            <a:pPr indent="266700"/>
            <a:r>
              <a:rPr lang="en-US" altLang="zh-CN" sz="1900" b="1">
                <a:solidFill>
                  <a:srgbClr val="3366FF"/>
                </a:solidFill>
                <a:latin typeface="微软雅黑" pitchFamily="34" charset="-122"/>
                <a:ea typeface="微软雅黑" pitchFamily="34" charset="-122"/>
              </a:rPr>
              <a:t>   return 0; </a:t>
            </a:r>
          </a:p>
          <a:p>
            <a:pPr indent="266700"/>
            <a:r>
              <a:rPr lang="en-US" altLang="zh-CN" sz="1900" b="1">
                <a:solidFill>
                  <a:srgbClr val="3366FF"/>
                </a:solidFill>
                <a:latin typeface="微软雅黑" pitchFamily="34" charset="-122"/>
                <a:ea typeface="微软雅黑" pitchFamily="34" charset="-122"/>
              </a:rPr>
              <a:t>} </a:t>
            </a:r>
          </a:p>
        </p:txBody>
      </p:sp>
      <p:sp>
        <p:nvSpPr>
          <p:cNvPr id="689172" name="Text Box 20"/>
          <p:cNvSpPr txBox="1">
            <a:spLocks noChangeArrowheads="1"/>
          </p:cNvSpPr>
          <p:nvPr/>
        </p:nvSpPr>
        <p:spPr bwMode="auto">
          <a:xfrm>
            <a:off x="1955514" y="4281139"/>
            <a:ext cx="1450975" cy="396875"/>
          </a:xfrm>
          <a:prstGeom prst="rect">
            <a:avLst/>
          </a:prstGeom>
          <a:noFill/>
          <a:ln w="9525">
            <a:noFill/>
            <a:miter lim="800000"/>
            <a:headEnd/>
            <a:tailEnd/>
          </a:ln>
          <a:effectLst/>
        </p:spPr>
        <p:txBody>
          <a:bodyPr>
            <a:spAutoFit/>
          </a:bodyPr>
          <a:lstStyle/>
          <a:p>
            <a:pPr>
              <a:spcBef>
                <a:spcPct val="50000"/>
              </a:spcBef>
            </a:pPr>
            <a:r>
              <a:rPr lang="en-US" altLang="zh-CN" sz="2000" b="1" dirty="0" err="1">
                <a:solidFill>
                  <a:srgbClr val="FF0000"/>
                </a:solidFill>
                <a:latin typeface="微软雅黑" pitchFamily="34" charset="-122"/>
                <a:ea typeface="微软雅黑" pitchFamily="34" charset="-122"/>
              </a:rPr>
              <a:t>main.c</a:t>
            </a:r>
            <a:endParaRPr lang="en-US" altLang="zh-CN" sz="2000" b="1" dirty="0">
              <a:solidFill>
                <a:srgbClr val="FF0000"/>
              </a:solidFill>
              <a:latin typeface="微软雅黑" pitchFamily="34" charset="-122"/>
              <a:ea typeface="微软雅黑" pitchFamily="34" charset="-122"/>
            </a:endParaRPr>
          </a:p>
        </p:txBody>
      </p:sp>
      <p:sp>
        <p:nvSpPr>
          <p:cNvPr id="689173" name="Text Box 21"/>
          <p:cNvSpPr txBox="1">
            <a:spLocks noChangeArrowheads="1"/>
          </p:cNvSpPr>
          <p:nvPr/>
        </p:nvSpPr>
        <p:spPr bwMode="auto">
          <a:xfrm>
            <a:off x="4782058" y="5342882"/>
            <a:ext cx="5094288" cy="396875"/>
          </a:xfrm>
          <a:prstGeom prst="rect">
            <a:avLst/>
          </a:prstGeom>
          <a:noFill/>
          <a:ln w="9525">
            <a:noFill/>
            <a:miter lim="800000"/>
            <a:headEnd/>
            <a:tailEnd/>
          </a:ln>
          <a:effectLst/>
        </p:spPr>
        <p:txBody>
          <a:bodyPr>
            <a:spAutoFit/>
          </a:bodyPr>
          <a:lstStyle/>
          <a:p>
            <a:pPr>
              <a:spcBef>
                <a:spcPct val="50000"/>
              </a:spcBef>
            </a:pPr>
            <a:r>
              <a:rPr lang="zh-CN" altLang="en-US" sz="2000" b="1" dirty="0">
                <a:solidFill>
                  <a:srgbClr val="0A6A0A"/>
                </a:solidFill>
                <a:latin typeface="微软雅黑" pitchFamily="34" charset="-122"/>
                <a:ea typeface="微软雅黑" pitchFamily="34" charset="-122"/>
              </a:rPr>
              <a:t>调用关系：</a:t>
            </a:r>
            <a:r>
              <a:rPr lang="en-US" altLang="zh-CN" sz="2000" b="1" dirty="0">
                <a:solidFill>
                  <a:srgbClr val="0A6A0A"/>
                </a:solidFill>
                <a:latin typeface="微软雅黑" pitchFamily="34" charset="-122"/>
                <a:ea typeface="微软雅黑" pitchFamily="34" charset="-122"/>
              </a:rPr>
              <a:t>main</a:t>
            </a:r>
            <a:r>
              <a:rPr lang="en-US" altLang="zh-CN" sz="2000" b="1" dirty="0">
                <a:solidFill>
                  <a:srgbClr val="0A6A0A"/>
                </a:solidFill>
                <a:latin typeface="微软雅黑" pitchFamily="34" charset="-122"/>
                <a:ea typeface="微软雅黑" pitchFamily="34" charset="-122"/>
                <a:cs typeface="Arial" pitchFamily="34" charset="0"/>
              </a:rPr>
              <a:t>→myfunc1</a:t>
            </a:r>
            <a:r>
              <a:rPr lang="en-US" altLang="zh-CN" sz="2000" b="1" dirty="0">
                <a:solidFill>
                  <a:srgbClr val="0A6A0A"/>
                </a:solidFill>
                <a:latin typeface="微软雅黑" pitchFamily="34" charset="-122"/>
                <a:ea typeface="微软雅黑" pitchFamily="34" charset="-122"/>
              </a:rPr>
              <a:t>→printf</a:t>
            </a:r>
            <a:endParaRPr lang="zh-CN" altLang="en-US" sz="2000" b="1" dirty="0">
              <a:solidFill>
                <a:srgbClr val="0A6A0A"/>
              </a:solidFill>
              <a:latin typeface="微软雅黑" pitchFamily="34" charset="-122"/>
              <a:ea typeface="微软雅黑" pitchFamily="34" charset="-122"/>
            </a:endParaRPr>
          </a:p>
        </p:txBody>
      </p:sp>
      <p:sp>
        <p:nvSpPr>
          <p:cNvPr id="689174" name="Rectangle 22"/>
          <p:cNvSpPr>
            <a:spLocks noChangeArrowheads="1"/>
          </p:cNvSpPr>
          <p:nvPr/>
        </p:nvSpPr>
        <p:spPr bwMode="auto">
          <a:xfrm>
            <a:off x="4572509" y="4457057"/>
            <a:ext cx="5457825" cy="701675"/>
          </a:xfrm>
          <a:prstGeom prst="rect">
            <a:avLst/>
          </a:prstGeom>
          <a:noFill/>
          <a:ln w="9525">
            <a:noFill/>
            <a:miter lim="800000"/>
            <a:headEnd/>
            <a:tailEnd/>
          </a:ln>
          <a:effectLst/>
        </p:spPr>
        <p:txBody>
          <a:bodyPr>
            <a:spAutoFit/>
          </a:bodyPr>
          <a:lstStyle/>
          <a:p>
            <a:r>
              <a:rPr lang="en-US" altLang="zh-CN" sz="2000" b="1" dirty="0">
                <a:latin typeface="微软雅黑" pitchFamily="34" charset="-122"/>
                <a:ea typeface="微软雅黑" pitchFamily="34" charset="-122"/>
              </a:rPr>
              <a:t>$ </a:t>
            </a:r>
            <a:r>
              <a:rPr lang="en-US" altLang="zh-CN" sz="2000" b="1" dirty="0" err="1">
                <a:latin typeface="微软雅黑" pitchFamily="34" charset="-122"/>
                <a:ea typeface="微软雅黑" pitchFamily="34" charset="-122"/>
              </a:rPr>
              <a:t>gcc</a:t>
            </a:r>
            <a:r>
              <a:rPr lang="en-US" altLang="zh-CN" sz="2000" b="1" dirty="0">
                <a:latin typeface="微软雅黑" pitchFamily="34" charset="-122"/>
                <a:ea typeface="微软雅黑" pitchFamily="34" charset="-122"/>
              </a:rPr>
              <a:t> –c </a:t>
            </a:r>
            <a:r>
              <a:rPr lang="en-US" altLang="zh-CN" sz="2000" b="1" dirty="0" err="1">
                <a:latin typeface="微软雅黑" pitchFamily="34" charset="-122"/>
                <a:ea typeface="微软雅黑" pitchFamily="34" charset="-122"/>
              </a:rPr>
              <a:t>main.c</a:t>
            </a:r>
            <a:r>
              <a:rPr lang="en-US" altLang="zh-CN" sz="2000" b="1" dirty="0">
                <a:latin typeface="微软雅黑" pitchFamily="34" charset="-122"/>
                <a:ea typeface="微软雅黑" pitchFamily="34" charset="-122"/>
              </a:rPr>
              <a:t> </a:t>
            </a:r>
          </a:p>
          <a:p>
            <a:r>
              <a:rPr lang="en-US" altLang="zh-CN" sz="2000" b="1" dirty="0">
                <a:latin typeface="微软雅黑" pitchFamily="34" charset="-122"/>
                <a:ea typeface="微软雅黑" pitchFamily="34" charset="-122"/>
              </a:rPr>
              <a:t>$ </a:t>
            </a:r>
            <a:r>
              <a:rPr lang="en-US" altLang="zh-CN" sz="2000" b="1" dirty="0" err="1">
                <a:latin typeface="微软雅黑" pitchFamily="34" charset="-122"/>
                <a:ea typeface="微软雅黑" pitchFamily="34" charset="-122"/>
              </a:rPr>
              <a:t>gcc</a:t>
            </a:r>
            <a:r>
              <a:rPr lang="en-US" altLang="zh-CN" sz="2000" b="1" dirty="0">
                <a:latin typeface="微软雅黑" pitchFamily="34" charset="-122"/>
                <a:ea typeface="微软雅黑" pitchFamily="34" charset="-122"/>
              </a:rPr>
              <a:t> –static –o </a:t>
            </a:r>
            <a:r>
              <a:rPr lang="en-US" altLang="zh-CN" sz="2000" b="1" dirty="0" err="1">
                <a:latin typeface="微软雅黑" pitchFamily="34" charset="-122"/>
                <a:ea typeface="微软雅黑" pitchFamily="34" charset="-122"/>
              </a:rPr>
              <a:t>myproc</a:t>
            </a:r>
            <a:r>
              <a:rPr lang="en-US" altLang="zh-CN" sz="2000" b="1" dirty="0">
                <a:latin typeface="微软雅黑" pitchFamily="34" charset="-122"/>
                <a:ea typeface="微软雅黑" pitchFamily="34" charset="-122"/>
              </a:rPr>
              <a:t> </a:t>
            </a:r>
            <a:r>
              <a:rPr lang="en-US" altLang="zh-CN" sz="2000" b="1" dirty="0" err="1">
                <a:latin typeface="微软雅黑" pitchFamily="34" charset="-122"/>
                <a:ea typeface="微软雅黑" pitchFamily="34" charset="-122"/>
              </a:rPr>
              <a:t>main.o</a:t>
            </a:r>
            <a:r>
              <a:rPr lang="en-US" altLang="zh-CN" sz="2000" b="1" dirty="0">
                <a:latin typeface="微软雅黑" pitchFamily="34" charset="-122"/>
                <a:ea typeface="微软雅黑" pitchFamily="34" charset="-122"/>
              </a:rPr>
              <a:t> </a:t>
            </a:r>
            <a:r>
              <a:rPr lang="en-US" altLang="zh-CN" sz="2000" b="1" dirty="0">
                <a:solidFill>
                  <a:srgbClr val="FF0000"/>
                </a:solidFill>
                <a:latin typeface="微软雅黑" pitchFamily="34" charset="-122"/>
                <a:ea typeface="微软雅黑" pitchFamily="34" charset="-122"/>
              </a:rPr>
              <a:t>./</a:t>
            </a:r>
            <a:r>
              <a:rPr lang="en-US" altLang="zh-CN" sz="2000" b="1" dirty="0" err="1">
                <a:solidFill>
                  <a:srgbClr val="FF0000"/>
                </a:solidFill>
                <a:latin typeface="微软雅黑" pitchFamily="34" charset="-122"/>
                <a:ea typeface="微软雅黑" pitchFamily="34" charset="-122"/>
              </a:rPr>
              <a:t>mylib.a</a:t>
            </a:r>
            <a:endParaRPr lang="en-US" altLang="zh-CN" sz="2000" b="1" dirty="0">
              <a:solidFill>
                <a:srgbClr val="FF0000"/>
              </a:solidFill>
              <a:latin typeface="微软雅黑" pitchFamily="34" charset="-122"/>
              <a:ea typeface="微软雅黑" pitchFamily="34" charset="-122"/>
            </a:endParaRPr>
          </a:p>
        </p:txBody>
      </p:sp>
      <p:sp>
        <p:nvSpPr>
          <p:cNvPr id="689176" name="Text Box 24"/>
          <p:cNvSpPr txBox="1">
            <a:spLocks noChangeArrowheads="1"/>
          </p:cNvSpPr>
          <p:nvPr/>
        </p:nvSpPr>
        <p:spPr bwMode="auto">
          <a:xfrm>
            <a:off x="4577272" y="5993757"/>
            <a:ext cx="4645025" cy="427037"/>
          </a:xfrm>
          <a:prstGeom prst="rect">
            <a:avLst/>
          </a:prstGeom>
          <a:noFill/>
          <a:ln w="9525">
            <a:noFill/>
            <a:miter lim="800000"/>
            <a:headEnd/>
            <a:tailEnd/>
          </a:ln>
          <a:effectLst/>
        </p:spPr>
        <p:txBody>
          <a:bodyPr>
            <a:spAutoFit/>
          </a:bodyPr>
          <a:lstStyle/>
          <a:p>
            <a:pPr>
              <a:spcBef>
                <a:spcPct val="50000"/>
              </a:spcBef>
            </a:pPr>
            <a:r>
              <a:rPr lang="zh-CN" altLang="en-US" sz="2200" b="1">
                <a:ea typeface="微软雅黑" pitchFamily="34" charset="-122"/>
              </a:rPr>
              <a:t>问题：如何进行符号解析？</a:t>
            </a:r>
          </a:p>
        </p:txBody>
      </p:sp>
    </p:spTree>
    <p:extLst>
      <p:ext uri="{BB962C8B-B14F-4D97-AF65-F5344CB8AC3E}">
        <p14:creationId xmlns:p14="http://schemas.microsoft.com/office/powerpoint/2010/main" val="3879425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89165"/>
                                        </p:tgtEl>
                                        <p:attrNameLst>
                                          <p:attrName>style.visibility</p:attrName>
                                        </p:attrNameLst>
                                      </p:cBhvr>
                                      <p:to>
                                        <p:strVal val="visible"/>
                                      </p:to>
                                    </p:set>
                                    <p:animEffect transition="in" filter="blinds(horizontal)">
                                      <p:cBhvr>
                                        <p:cTn id="7" dur="500"/>
                                        <p:tgtEl>
                                          <p:spTgt spid="68916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89172"/>
                                        </p:tgtEl>
                                        <p:attrNameLst>
                                          <p:attrName>style.visibility</p:attrName>
                                        </p:attrNameLst>
                                      </p:cBhvr>
                                      <p:to>
                                        <p:strVal val="visible"/>
                                      </p:to>
                                    </p:set>
                                    <p:animEffect transition="in" filter="blinds(horizontal)">
                                      <p:cBhvr>
                                        <p:cTn id="12" dur="500"/>
                                        <p:tgtEl>
                                          <p:spTgt spid="689172"/>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689171"/>
                                        </p:tgtEl>
                                        <p:attrNameLst>
                                          <p:attrName>style.visibility</p:attrName>
                                        </p:attrNameLst>
                                      </p:cBhvr>
                                      <p:to>
                                        <p:strVal val="visible"/>
                                      </p:to>
                                    </p:set>
                                    <p:animEffect transition="in" filter="blinds(horizontal)">
                                      <p:cBhvr>
                                        <p:cTn id="15" dur="500"/>
                                        <p:tgtEl>
                                          <p:spTgt spid="68917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689174"/>
                                        </p:tgtEl>
                                        <p:attrNameLst>
                                          <p:attrName>style.visibility</p:attrName>
                                        </p:attrNameLst>
                                      </p:cBhvr>
                                      <p:to>
                                        <p:strVal val="visible"/>
                                      </p:to>
                                    </p:set>
                                    <p:animEffect transition="in" filter="blinds(horizontal)">
                                      <p:cBhvr>
                                        <p:cTn id="20" dur="500"/>
                                        <p:tgtEl>
                                          <p:spTgt spid="68917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689173"/>
                                        </p:tgtEl>
                                        <p:attrNameLst>
                                          <p:attrName>style.visibility</p:attrName>
                                        </p:attrNameLst>
                                      </p:cBhvr>
                                      <p:to>
                                        <p:strVal val="visible"/>
                                      </p:to>
                                    </p:set>
                                    <p:animEffect transition="in" filter="blinds(horizontal)">
                                      <p:cBhvr>
                                        <p:cTn id="25" dur="500"/>
                                        <p:tgtEl>
                                          <p:spTgt spid="689173"/>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689176"/>
                                        </p:tgtEl>
                                        <p:attrNameLst>
                                          <p:attrName>style.visibility</p:attrName>
                                        </p:attrNameLst>
                                      </p:cBhvr>
                                      <p:to>
                                        <p:strVal val="visible"/>
                                      </p:to>
                                    </p:set>
                                    <p:animEffect transition="in" filter="blinds(horizontal)">
                                      <p:cBhvr>
                                        <p:cTn id="30" dur="500"/>
                                        <p:tgtEl>
                                          <p:spTgt spid="689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165" grpId="0"/>
      <p:bldP spid="689171" grpId="0" animBg="1"/>
      <p:bldP spid="689172" grpId="0"/>
      <p:bldP spid="689173" grpId="0"/>
      <p:bldP spid="689174" grpId="0"/>
      <p:bldP spid="68917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37</a:t>
            </a:fld>
            <a:endParaRPr lang="zh-CN" altLang="en-US"/>
          </a:p>
        </p:txBody>
      </p:sp>
      <p:sp>
        <p:nvSpPr>
          <p:cNvPr id="4" name="文本框 3"/>
          <p:cNvSpPr txBox="1"/>
          <p:nvPr/>
        </p:nvSpPr>
        <p:spPr>
          <a:xfrm>
            <a:off x="241584" y="823151"/>
            <a:ext cx="11801064" cy="5262979"/>
          </a:xfrm>
          <a:prstGeom prst="rect">
            <a:avLst/>
          </a:prstGeom>
          <a:noFill/>
        </p:spPr>
        <p:txBody>
          <a:bodyPr wrap="square" rtlCol="0">
            <a:spAutoFit/>
          </a:bodyPr>
          <a:lstStyle/>
          <a:p>
            <a:r>
              <a:rPr lang="zh-CN" altLang="en-US" sz="2400" b="1" dirty="0" smtClean="0">
                <a:solidFill>
                  <a:srgbClr val="C00000"/>
                </a:solidFill>
              </a:rPr>
              <a:t>数据结构</a:t>
            </a:r>
            <a:r>
              <a:rPr lang="zh-CN" altLang="en-US" sz="2400" dirty="0" smtClean="0"/>
              <a:t>：维护三个动态变化</a:t>
            </a:r>
            <a:r>
              <a:rPr lang="zh-CN" altLang="en-US" sz="2400" dirty="0"/>
              <a:t>的</a:t>
            </a:r>
            <a:r>
              <a:rPr lang="zh-CN" altLang="en-US" sz="2400" dirty="0" smtClean="0"/>
              <a:t>集合</a:t>
            </a:r>
            <a:r>
              <a:rPr lang="en-US" altLang="zh-CN" sz="2400" b="1" dirty="0" smtClean="0">
                <a:solidFill>
                  <a:srgbClr val="FF0000"/>
                </a:solidFill>
              </a:rPr>
              <a:t>E</a:t>
            </a:r>
            <a:r>
              <a:rPr lang="zh-CN" altLang="en-US" sz="2400" dirty="0" smtClean="0"/>
              <a:t>、</a:t>
            </a:r>
            <a:r>
              <a:rPr lang="en-US" altLang="zh-CN" sz="2400" b="1" dirty="0">
                <a:solidFill>
                  <a:srgbClr val="FF0000"/>
                </a:solidFill>
              </a:rPr>
              <a:t>U</a:t>
            </a:r>
            <a:r>
              <a:rPr lang="zh-CN" altLang="en-US" sz="2400" dirty="0" smtClean="0"/>
              <a:t>和</a:t>
            </a:r>
            <a:r>
              <a:rPr lang="en-US" altLang="zh-CN" sz="2400" b="1" dirty="0">
                <a:solidFill>
                  <a:srgbClr val="FF0000"/>
                </a:solidFill>
              </a:rPr>
              <a:t>D</a:t>
            </a:r>
          </a:p>
          <a:p>
            <a:r>
              <a:rPr lang="en-US" altLang="zh-CN" sz="2400" dirty="0"/>
              <a:t> </a:t>
            </a:r>
            <a:r>
              <a:rPr lang="en-US" altLang="zh-CN" sz="2400" dirty="0" smtClean="0"/>
              <a:t>        E</a:t>
            </a:r>
            <a:r>
              <a:rPr lang="zh-CN" altLang="en-US" sz="2400" dirty="0" smtClean="0"/>
              <a:t>：可重定位目标文件集合，被引用的目标文件将被拷贝到可执行文件中；</a:t>
            </a:r>
            <a:endParaRPr lang="en-US" altLang="zh-CN" sz="2400" dirty="0" smtClean="0"/>
          </a:p>
          <a:p>
            <a:r>
              <a:rPr lang="en-US" altLang="zh-CN" sz="2400" dirty="0"/>
              <a:t> </a:t>
            </a:r>
            <a:r>
              <a:rPr lang="en-US" altLang="zh-CN" sz="2400" dirty="0" smtClean="0"/>
              <a:t>        U</a:t>
            </a:r>
            <a:r>
              <a:rPr lang="zh-CN" altLang="en-US" sz="2400" dirty="0" smtClean="0"/>
              <a:t>：随着链接的展开而发现的</a:t>
            </a:r>
            <a:r>
              <a:rPr lang="zh-CN" altLang="en-US" sz="2400" b="1" dirty="0" smtClean="0">
                <a:solidFill>
                  <a:srgbClr val="FF0000"/>
                </a:solidFill>
              </a:rPr>
              <a:t>未解析的符号集合</a:t>
            </a:r>
            <a:r>
              <a:rPr lang="zh-CN" altLang="en-US" sz="2400" dirty="0" smtClean="0"/>
              <a:t>，</a:t>
            </a:r>
            <a:r>
              <a:rPr lang="zh-CN" altLang="en-US" sz="2400" b="1" dirty="0" smtClean="0">
                <a:solidFill>
                  <a:srgbClr val="FF0000"/>
                </a:solidFill>
              </a:rPr>
              <a:t>成功</a:t>
            </a:r>
            <a:r>
              <a:rPr lang="zh-CN" altLang="en-US" sz="2400" dirty="0" smtClean="0"/>
              <a:t>链接后最终该</a:t>
            </a:r>
            <a:r>
              <a:rPr lang="zh-CN" altLang="en-US" sz="2400" b="1" dirty="0">
                <a:solidFill>
                  <a:srgbClr val="FF0000"/>
                </a:solidFill>
              </a:rPr>
              <a:t>集合为空</a:t>
            </a:r>
            <a:r>
              <a:rPr lang="zh-CN" altLang="en-US" sz="2400" dirty="0" smtClean="0"/>
              <a:t>；</a:t>
            </a:r>
            <a:endParaRPr lang="en-US" altLang="zh-CN" sz="2400" dirty="0" smtClean="0"/>
          </a:p>
          <a:p>
            <a:r>
              <a:rPr lang="en-US" altLang="zh-CN" sz="2400" dirty="0"/>
              <a:t> </a:t>
            </a:r>
            <a:r>
              <a:rPr lang="en-US" altLang="zh-CN" sz="2400" dirty="0" smtClean="0"/>
              <a:t>        D</a:t>
            </a:r>
            <a:r>
              <a:rPr lang="zh-CN" altLang="en-US" sz="2400" dirty="0" smtClean="0"/>
              <a:t>：所有输入文件中</a:t>
            </a:r>
            <a:r>
              <a:rPr lang="zh-CN" altLang="en-US" sz="2400" b="1" dirty="0">
                <a:solidFill>
                  <a:srgbClr val="FF0000"/>
                </a:solidFill>
              </a:rPr>
              <a:t>已解析的符号集合</a:t>
            </a:r>
            <a:r>
              <a:rPr lang="zh-CN" altLang="en-US" sz="2400" dirty="0" smtClean="0"/>
              <a:t>；</a:t>
            </a:r>
            <a:endParaRPr lang="en-US" altLang="zh-CN" sz="2400" dirty="0" smtClean="0"/>
          </a:p>
          <a:p>
            <a:r>
              <a:rPr lang="zh-CN" altLang="en-US" sz="2400" b="1" dirty="0">
                <a:solidFill>
                  <a:srgbClr val="C00000"/>
                </a:solidFill>
              </a:rPr>
              <a:t>算法要点</a:t>
            </a:r>
            <a:r>
              <a:rPr lang="zh-CN" altLang="en-US" sz="2400" dirty="0" smtClean="0"/>
              <a:t>：</a:t>
            </a:r>
            <a:endParaRPr lang="en-US" altLang="zh-CN" sz="2400" dirty="0" smtClean="0"/>
          </a:p>
          <a:p>
            <a:r>
              <a:rPr lang="en-US" altLang="zh-CN" sz="2400" dirty="0"/>
              <a:t>	</a:t>
            </a:r>
            <a:r>
              <a:rPr lang="en-US" altLang="zh-CN" sz="2400" dirty="0" smtClean="0"/>
              <a:t>1</a:t>
            </a:r>
            <a:r>
              <a:rPr lang="zh-CN" altLang="en-US" sz="2400" dirty="0" smtClean="0"/>
              <a:t>）</a:t>
            </a:r>
            <a:r>
              <a:rPr lang="zh-CN" altLang="en-US" sz="2400" dirty="0"/>
              <a:t>初始化</a:t>
            </a:r>
            <a:r>
              <a:rPr lang="en-US" altLang="zh-CN" sz="2400" dirty="0" smtClean="0"/>
              <a:t>E/U/D</a:t>
            </a:r>
            <a:r>
              <a:rPr lang="zh-CN" altLang="en-US" sz="2400" dirty="0" smtClean="0"/>
              <a:t>为空；</a:t>
            </a:r>
            <a:endParaRPr lang="en-US" altLang="zh-CN" sz="2400" dirty="0" smtClean="0"/>
          </a:p>
          <a:p>
            <a:r>
              <a:rPr lang="en-US" altLang="zh-CN" sz="2400" dirty="0"/>
              <a:t>	</a:t>
            </a:r>
            <a:r>
              <a:rPr lang="en-US" altLang="zh-CN" sz="2400" dirty="0" smtClean="0"/>
              <a:t>2</a:t>
            </a:r>
            <a:r>
              <a:rPr lang="zh-CN" altLang="en-US" sz="2400" dirty="0" smtClean="0"/>
              <a:t>）逐个扫描命令行给出的文件</a:t>
            </a:r>
            <a:r>
              <a:rPr lang="en-US" altLang="zh-CN" sz="2400" dirty="0" smtClean="0"/>
              <a:t>f</a:t>
            </a:r>
            <a:r>
              <a:rPr lang="zh-CN" altLang="en-US" sz="2400" dirty="0" smtClean="0"/>
              <a:t>；</a:t>
            </a:r>
            <a:endParaRPr lang="en-US" altLang="zh-CN" sz="2400" dirty="0" smtClean="0"/>
          </a:p>
          <a:p>
            <a:r>
              <a:rPr lang="en-US" altLang="zh-CN" sz="2400" dirty="0"/>
              <a:t>	</a:t>
            </a:r>
            <a:r>
              <a:rPr lang="en-US" altLang="zh-CN" sz="2400" dirty="0" smtClean="0"/>
              <a:t>	a</a:t>
            </a:r>
            <a:r>
              <a:rPr lang="zh-CN" altLang="en-US" sz="2400" dirty="0" smtClean="0"/>
              <a:t>）</a:t>
            </a:r>
            <a:r>
              <a:rPr lang="en-US" altLang="zh-CN" sz="2400" dirty="0">
                <a:solidFill>
                  <a:srgbClr val="FF0000"/>
                </a:solidFill>
              </a:rPr>
              <a:t>f</a:t>
            </a:r>
            <a:r>
              <a:rPr lang="zh-CN" altLang="en-US" sz="2400" dirty="0" smtClean="0">
                <a:solidFill>
                  <a:srgbClr val="FF0000"/>
                </a:solidFill>
              </a:rPr>
              <a:t>是目标文件</a:t>
            </a:r>
            <a:r>
              <a:rPr lang="en-US" altLang="zh-CN" sz="2400" dirty="0" smtClean="0"/>
              <a:t>: E = E U {f}</a:t>
            </a:r>
            <a:r>
              <a:rPr lang="zh-CN" altLang="en-US" sz="2400" dirty="0" smtClean="0"/>
              <a:t>，</a:t>
            </a:r>
            <a:r>
              <a:rPr lang="en-US" altLang="zh-CN" sz="2400" dirty="0" smtClean="0"/>
              <a:t>D = D U {f</a:t>
            </a:r>
            <a:r>
              <a:rPr lang="zh-CN" altLang="en-US" sz="2400" dirty="0" smtClean="0"/>
              <a:t>中的已定义符号</a:t>
            </a:r>
            <a:r>
              <a:rPr lang="en-US" altLang="zh-CN" sz="2400" dirty="0" smtClean="0"/>
              <a:t>}</a:t>
            </a:r>
            <a:r>
              <a:rPr lang="zh-CN" altLang="en-US" sz="2400" dirty="0" smtClean="0"/>
              <a:t>，</a:t>
            </a:r>
            <a:endParaRPr lang="en-US" altLang="zh-CN" sz="2400" dirty="0" smtClean="0"/>
          </a:p>
          <a:p>
            <a:r>
              <a:rPr lang="en-US" altLang="zh-CN" sz="2400" dirty="0"/>
              <a:t> </a:t>
            </a:r>
            <a:r>
              <a:rPr lang="en-US" altLang="zh-CN" sz="2400" dirty="0" smtClean="0"/>
              <a:t>                                </a:t>
            </a:r>
            <a:r>
              <a:rPr lang="zh-CN" altLang="en-US" sz="2400" dirty="0" smtClean="0"/>
              <a:t>重定位表项对应的符号与</a:t>
            </a:r>
            <a:r>
              <a:rPr lang="en-US" altLang="zh-CN" sz="2400" dirty="0" smtClean="0"/>
              <a:t>D</a:t>
            </a:r>
            <a:r>
              <a:rPr lang="zh-CN" altLang="en-US" sz="2400" dirty="0" smtClean="0"/>
              <a:t>进行匹配，未匹配的加入到</a:t>
            </a:r>
            <a:r>
              <a:rPr lang="en-US" altLang="zh-CN" sz="2400" dirty="0" smtClean="0"/>
              <a:t>U</a:t>
            </a:r>
            <a:r>
              <a:rPr lang="zh-CN" altLang="en-US" sz="2400" dirty="0" smtClean="0"/>
              <a:t>；</a:t>
            </a:r>
            <a:endParaRPr lang="en-US" altLang="zh-CN" sz="2400" dirty="0" smtClean="0"/>
          </a:p>
          <a:p>
            <a:r>
              <a:rPr lang="en-US" altLang="zh-CN" sz="2400" dirty="0"/>
              <a:t>	</a:t>
            </a:r>
            <a:r>
              <a:rPr lang="en-US" altLang="zh-CN" sz="2400" dirty="0" smtClean="0"/>
              <a:t>	b</a:t>
            </a:r>
            <a:r>
              <a:rPr lang="zh-CN" altLang="en-US" sz="2400" dirty="0" smtClean="0"/>
              <a:t>）</a:t>
            </a:r>
            <a:r>
              <a:rPr lang="en-US" altLang="zh-CN" sz="2400" dirty="0" smtClean="0">
                <a:solidFill>
                  <a:srgbClr val="FF0000"/>
                </a:solidFill>
              </a:rPr>
              <a:t>f</a:t>
            </a:r>
            <a:r>
              <a:rPr lang="zh-CN" altLang="en-US" sz="2400" dirty="0" smtClean="0">
                <a:solidFill>
                  <a:srgbClr val="FF0000"/>
                </a:solidFill>
              </a:rPr>
              <a:t>是静态库</a:t>
            </a:r>
            <a:r>
              <a:rPr lang="zh-CN" altLang="en-US" sz="2400" dirty="0" smtClean="0"/>
              <a:t>，将</a:t>
            </a:r>
            <a:r>
              <a:rPr lang="en-US" altLang="zh-CN" sz="2400" dirty="0" smtClean="0"/>
              <a:t>U</a:t>
            </a:r>
            <a:r>
              <a:rPr lang="zh-CN" altLang="en-US" sz="2400" dirty="0" smtClean="0"/>
              <a:t>中的符号与</a:t>
            </a:r>
            <a:r>
              <a:rPr lang="en-US" altLang="zh-CN" sz="2400" dirty="0" smtClean="0"/>
              <a:t>f</a:t>
            </a:r>
            <a:r>
              <a:rPr lang="zh-CN" altLang="en-US" sz="2400" dirty="0" smtClean="0"/>
              <a:t>定义的符号相匹配，存在</a:t>
            </a:r>
            <a:r>
              <a:rPr lang="zh-CN" altLang="en-US" sz="2400" dirty="0" smtClean="0">
                <a:solidFill>
                  <a:srgbClr val="FF0000"/>
                </a:solidFill>
              </a:rPr>
              <a:t>匹配模块</a:t>
            </a:r>
            <a:r>
              <a:rPr lang="en-US" altLang="zh-CN" sz="2400" dirty="0" smtClean="0">
                <a:solidFill>
                  <a:srgbClr val="FF0000"/>
                </a:solidFill>
              </a:rPr>
              <a:t>m</a:t>
            </a:r>
            <a:r>
              <a:rPr lang="zh-CN" altLang="en-US" sz="2400" dirty="0" smtClean="0"/>
              <a:t>上的符号，</a:t>
            </a:r>
            <a:r>
              <a:rPr lang="en-US" altLang="zh-CN" sz="2400" dirty="0" smtClean="0"/>
              <a:t>E = E U {m}</a:t>
            </a:r>
            <a:r>
              <a:rPr lang="zh-CN" altLang="en-US" sz="2400" dirty="0" smtClean="0"/>
              <a:t>，否则丢弃该库。</a:t>
            </a:r>
            <a:endParaRPr lang="en-US" altLang="zh-CN" sz="2400" dirty="0" smtClean="0"/>
          </a:p>
          <a:p>
            <a:r>
              <a:rPr lang="en-US" altLang="zh-CN" sz="2400" dirty="0"/>
              <a:t>	</a:t>
            </a:r>
            <a:r>
              <a:rPr lang="en-US" altLang="zh-CN" sz="2400" dirty="0" smtClean="0"/>
              <a:t>3</a:t>
            </a:r>
            <a:r>
              <a:rPr lang="zh-CN" altLang="en-US" sz="2400" dirty="0" smtClean="0"/>
              <a:t>）扫描结束</a:t>
            </a:r>
            <a:endParaRPr lang="en-US" altLang="zh-CN" sz="2400" dirty="0"/>
          </a:p>
          <a:p>
            <a:r>
              <a:rPr lang="en-US" altLang="zh-CN" sz="2400" dirty="0" smtClean="0"/>
              <a:t>                     U</a:t>
            </a:r>
            <a:r>
              <a:rPr lang="zh-CN" altLang="en-US" sz="2400" dirty="0"/>
              <a:t>非</a:t>
            </a:r>
            <a:r>
              <a:rPr lang="zh-CN" altLang="en-US" sz="2400" dirty="0" smtClean="0"/>
              <a:t>空：链接失败，将</a:t>
            </a:r>
            <a:r>
              <a:rPr lang="en-US" altLang="zh-CN" sz="2400" dirty="0" smtClean="0"/>
              <a:t>U</a:t>
            </a:r>
            <a:r>
              <a:rPr lang="zh-CN" altLang="en-US" sz="2400" dirty="0" smtClean="0"/>
              <a:t>未能解析</a:t>
            </a:r>
            <a:r>
              <a:rPr lang="zh-CN" altLang="en-US" sz="2400" dirty="0"/>
              <a:t>的符号输出给用户</a:t>
            </a:r>
            <a:r>
              <a:rPr lang="zh-CN" altLang="en-US" sz="2400" dirty="0" smtClean="0"/>
              <a:t>。</a:t>
            </a:r>
            <a:endParaRPr lang="en-US" altLang="zh-CN" sz="2400" dirty="0" smtClean="0"/>
          </a:p>
          <a:p>
            <a:r>
              <a:rPr lang="en-US" altLang="zh-CN" sz="2400" dirty="0"/>
              <a:t> </a:t>
            </a:r>
            <a:r>
              <a:rPr lang="en-US" altLang="zh-CN" sz="2400" dirty="0" smtClean="0"/>
              <a:t>                    U</a:t>
            </a:r>
            <a:r>
              <a:rPr lang="zh-CN" altLang="en-US" sz="2400" dirty="0" smtClean="0"/>
              <a:t>为空，链接成功，布局</a:t>
            </a:r>
            <a:r>
              <a:rPr lang="en-US" altLang="zh-CN" sz="2400" dirty="0" smtClean="0"/>
              <a:t>E</a:t>
            </a:r>
            <a:r>
              <a:rPr lang="zh-CN" altLang="en-US" sz="2400" dirty="0" smtClean="0"/>
              <a:t>中模块拼接成可执行文件，完成符号解</a:t>
            </a:r>
            <a:r>
              <a:rPr lang="en-US" altLang="zh-CN" sz="2400" b="1" i="1" dirty="0" smtClean="0"/>
              <a:t>	</a:t>
            </a:r>
            <a:r>
              <a:rPr lang="zh-CN" altLang="en-US" sz="2400" dirty="0"/>
              <a:t>释和</a:t>
            </a:r>
            <a:r>
              <a:rPr lang="zh-CN" altLang="en-US" sz="2400" dirty="0" smtClean="0"/>
              <a:t>重定位。</a:t>
            </a:r>
            <a:endParaRPr lang="en-US" altLang="zh-CN" sz="2400" dirty="0"/>
          </a:p>
        </p:txBody>
      </p:sp>
      <p:sp>
        <p:nvSpPr>
          <p:cNvPr id="5" name="Rectangle 2"/>
          <p:cNvSpPr txBox="1">
            <a:spLocks noChangeArrowheads="1"/>
          </p:cNvSpPr>
          <p:nvPr/>
        </p:nvSpPr>
        <p:spPr>
          <a:xfrm>
            <a:off x="241584" y="261176"/>
            <a:ext cx="8229600" cy="561975"/>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gn="l"/>
            <a:r>
              <a:rPr lang="en-US" altLang="zh-CN" sz="2800" b="1" smtClean="0">
                <a:solidFill>
                  <a:srgbClr val="FF0000"/>
                </a:solidFill>
              </a:rPr>
              <a:t>7.6.3 </a:t>
            </a:r>
            <a:r>
              <a:rPr lang="zh-CN" altLang="en-US" sz="2800" b="1" smtClean="0">
                <a:solidFill>
                  <a:srgbClr val="FF0000"/>
                </a:solidFill>
              </a:rPr>
              <a:t>链接器如何使用静态库来解析引用</a:t>
            </a:r>
            <a:endParaRPr lang="zh-CN" altLang="en-US" sz="2800" b="1" dirty="0">
              <a:solidFill>
                <a:srgbClr val="FF0000"/>
              </a:solidFill>
            </a:endParaRPr>
          </a:p>
        </p:txBody>
      </p:sp>
      <p:sp>
        <p:nvSpPr>
          <p:cNvPr id="6" name="矩形 5"/>
          <p:cNvSpPr/>
          <p:nvPr/>
        </p:nvSpPr>
        <p:spPr>
          <a:xfrm>
            <a:off x="3059202" y="6171685"/>
            <a:ext cx="4442242" cy="523220"/>
          </a:xfrm>
          <a:prstGeom prst="rect">
            <a:avLst/>
          </a:prstGeom>
        </p:spPr>
        <p:txBody>
          <a:bodyPr wrap="none">
            <a:spAutoFit/>
          </a:bodyPr>
          <a:lstStyle/>
          <a:p>
            <a:r>
              <a:rPr lang="en-US" altLang="zh-CN" sz="2800" b="1" dirty="0">
                <a:solidFill>
                  <a:srgbClr val="FF0000"/>
                </a:solidFill>
              </a:rPr>
              <a:t>——</a:t>
            </a:r>
            <a:r>
              <a:rPr lang="zh-CN" altLang="en-US" sz="2800" b="1" dirty="0">
                <a:solidFill>
                  <a:srgbClr val="FF0000"/>
                </a:solidFill>
              </a:rPr>
              <a:t>库的出现顺序很重要。</a:t>
            </a:r>
            <a:endParaRPr lang="en-US" altLang="zh-CN" sz="2800" b="1" dirty="0">
              <a:solidFill>
                <a:srgbClr val="FF0000"/>
              </a:solidFill>
            </a:endParaRPr>
          </a:p>
        </p:txBody>
      </p:sp>
    </p:spTree>
    <p:extLst>
      <p:ext uri="{BB962C8B-B14F-4D97-AF65-F5344CB8AC3E}">
        <p14:creationId xmlns:p14="http://schemas.microsoft.com/office/powerpoint/2010/main" val="313864687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146" name="Rectangle 2"/>
          <p:cNvSpPr>
            <a:spLocks noGrp="1" noChangeArrowheads="1"/>
          </p:cNvSpPr>
          <p:nvPr>
            <p:ph type="title"/>
          </p:nvPr>
        </p:nvSpPr>
        <p:spPr>
          <a:xfrm>
            <a:off x="415132" y="242888"/>
            <a:ext cx="8229600" cy="561975"/>
          </a:xfrm>
        </p:spPr>
        <p:txBody>
          <a:bodyPr/>
          <a:lstStyle/>
          <a:p>
            <a:pPr algn="l"/>
            <a:r>
              <a:rPr lang="en-US" altLang="zh-CN" sz="2800" b="1" dirty="0" smtClean="0">
                <a:solidFill>
                  <a:srgbClr val="FF0000"/>
                </a:solidFill>
              </a:rPr>
              <a:t>7.6.3 </a:t>
            </a:r>
            <a:r>
              <a:rPr lang="zh-CN" altLang="en-US" sz="2800" b="1" dirty="0" smtClean="0">
                <a:solidFill>
                  <a:srgbClr val="FF0000"/>
                </a:solidFill>
              </a:rPr>
              <a:t>链接器如何使用静态库来解析</a:t>
            </a:r>
            <a:r>
              <a:rPr lang="zh-CN" altLang="en-US" sz="2800" b="1" dirty="0">
                <a:solidFill>
                  <a:srgbClr val="FF0000"/>
                </a:solidFill>
              </a:rPr>
              <a:t>引用</a:t>
            </a:r>
          </a:p>
        </p:txBody>
      </p:sp>
      <p:sp>
        <p:nvSpPr>
          <p:cNvPr id="774147" name="Text Box 3"/>
          <p:cNvSpPr txBox="1">
            <a:spLocks noChangeArrowheads="1"/>
          </p:cNvSpPr>
          <p:nvPr/>
        </p:nvSpPr>
        <p:spPr bwMode="auto">
          <a:xfrm>
            <a:off x="599314" y="2116266"/>
            <a:ext cx="1450975" cy="461665"/>
          </a:xfrm>
          <a:prstGeom prst="rect">
            <a:avLst/>
          </a:prstGeom>
          <a:noFill/>
          <a:ln w="9525">
            <a:noFill/>
            <a:miter lim="800000"/>
            <a:headEnd/>
            <a:tailEnd/>
          </a:ln>
          <a:effectLst/>
        </p:spPr>
        <p:txBody>
          <a:bodyPr>
            <a:spAutoFit/>
          </a:bodyPr>
          <a:lstStyle/>
          <a:p>
            <a:pPr>
              <a:spcBef>
                <a:spcPct val="50000"/>
              </a:spcBef>
            </a:pPr>
            <a:r>
              <a:rPr lang="en-US" altLang="zh-CN" sz="2400" b="1" dirty="0" err="1">
                <a:solidFill>
                  <a:srgbClr val="FF0000"/>
                </a:solidFill>
                <a:latin typeface="微软雅黑" pitchFamily="34" charset="-122"/>
                <a:ea typeface="微软雅黑" pitchFamily="34" charset="-122"/>
              </a:rPr>
              <a:t>main.c</a:t>
            </a:r>
            <a:endParaRPr lang="en-US" altLang="zh-CN" sz="2400" b="1" dirty="0">
              <a:solidFill>
                <a:srgbClr val="FF0000"/>
              </a:solidFill>
              <a:latin typeface="微软雅黑" pitchFamily="34" charset="-122"/>
              <a:ea typeface="微软雅黑" pitchFamily="34" charset="-122"/>
            </a:endParaRPr>
          </a:p>
        </p:txBody>
      </p:sp>
      <p:sp>
        <p:nvSpPr>
          <p:cNvPr id="774148" name="Rectangle 4"/>
          <p:cNvSpPr>
            <a:spLocks noChangeArrowheads="1"/>
          </p:cNvSpPr>
          <p:nvPr/>
        </p:nvSpPr>
        <p:spPr bwMode="auto">
          <a:xfrm>
            <a:off x="605662" y="2509965"/>
            <a:ext cx="3771077" cy="2308324"/>
          </a:xfrm>
          <a:prstGeom prst="rect">
            <a:avLst/>
          </a:prstGeom>
          <a:noFill/>
          <a:ln w="9525">
            <a:solidFill>
              <a:schemeClr val="tx1"/>
            </a:solidFill>
            <a:miter lim="800000"/>
            <a:headEnd/>
            <a:tailEnd/>
          </a:ln>
          <a:effectLst/>
        </p:spPr>
        <p:txBody>
          <a:bodyPr wrap="square">
            <a:spAutoFit/>
          </a:bodyPr>
          <a:lstStyle/>
          <a:p>
            <a:r>
              <a:rPr lang="en-US" altLang="zh-CN" sz="2400" b="1" dirty="0">
                <a:solidFill>
                  <a:srgbClr val="3366FF"/>
                </a:solidFill>
                <a:latin typeface="微软雅黑" pitchFamily="34" charset="-122"/>
                <a:ea typeface="微软雅黑" pitchFamily="34" charset="-122"/>
              </a:rPr>
              <a:t>void myfunc1(</a:t>
            </a:r>
            <a:r>
              <a:rPr lang="en-US" altLang="zh-CN" sz="2400" b="1" dirty="0" err="1">
                <a:solidFill>
                  <a:srgbClr val="3366FF"/>
                </a:solidFill>
                <a:latin typeface="微软雅黑" pitchFamily="34" charset="-122"/>
                <a:ea typeface="微软雅黑" pitchFamily="34" charset="-122"/>
              </a:rPr>
              <a:t>viod</a:t>
            </a:r>
            <a:r>
              <a:rPr lang="en-US" altLang="zh-CN" sz="2400" b="1" dirty="0">
                <a:solidFill>
                  <a:srgbClr val="3366FF"/>
                </a:solidFill>
                <a:latin typeface="微软雅黑" pitchFamily="34" charset="-122"/>
                <a:ea typeface="微软雅黑" pitchFamily="34" charset="-122"/>
              </a:rPr>
              <a:t>); </a:t>
            </a:r>
          </a:p>
          <a:p>
            <a:r>
              <a:rPr lang="en-US" altLang="zh-CN" sz="2400" b="1" dirty="0" err="1">
                <a:solidFill>
                  <a:srgbClr val="3366FF"/>
                </a:solidFill>
                <a:latin typeface="微软雅黑" pitchFamily="34" charset="-122"/>
                <a:ea typeface="微软雅黑" pitchFamily="34" charset="-122"/>
              </a:rPr>
              <a:t>int</a:t>
            </a:r>
            <a:r>
              <a:rPr lang="en-US" altLang="zh-CN" sz="2400" b="1" dirty="0">
                <a:solidFill>
                  <a:srgbClr val="3366FF"/>
                </a:solidFill>
                <a:latin typeface="微软雅黑" pitchFamily="34" charset="-122"/>
                <a:ea typeface="微软雅黑" pitchFamily="34" charset="-122"/>
              </a:rPr>
              <a:t> main() </a:t>
            </a:r>
          </a:p>
          <a:p>
            <a:r>
              <a:rPr lang="en-US" altLang="zh-CN" sz="2400" b="1" dirty="0">
                <a:solidFill>
                  <a:srgbClr val="3366FF"/>
                </a:solidFill>
                <a:latin typeface="微软雅黑" pitchFamily="34" charset="-122"/>
                <a:ea typeface="微软雅黑" pitchFamily="34" charset="-122"/>
              </a:rPr>
              <a:t>{ </a:t>
            </a:r>
          </a:p>
          <a:p>
            <a:r>
              <a:rPr lang="en-US" altLang="zh-CN" sz="2400" b="1" dirty="0">
                <a:solidFill>
                  <a:srgbClr val="3366FF"/>
                </a:solidFill>
                <a:latin typeface="微软雅黑" pitchFamily="34" charset="-122"/>
                <a:ea typeface="微软雅黑" pitchFamily="34" charset="-122"/>
              </a:rPr>
              <a:t>   myfunc1(); </a:t>
            </a:r>
          </a:p>
          <a:p>
            <a:r>
              <a:rPr lang="en-US" altLang="zh-CN" sz="2400" b="1" dirty="0">
                <a:solidFill>
                  <a:srgbClr val="3366FF"/>
                </a:solidFill>
                <a:latin typeface="微软雅黑" pitchFamily="34" charset="-122"/>
                <a:ea typeface="微软雅黑" pitchFamily="34" charset="-122"/>
              </a:rPr>
              <a:t>   return 0; </a:t>
            </a:r>
          </a:p>
          <a:p>
            <a:r>
              <a:rPr lang="en-US" altLang="zh-CN" sz="2400" b="1" dirty="0">
                <a:solidFill>
                  <a:srgbClr val="3366FF"/>
                </a:solidFill>
                <a:latin typeface="微软雅黑" pitchFamily="34" charset="-122"/>
                <a:ea typeface="微软雅黑" pitchFamily="34" charset="-122"/>
              </a:rPr>
              <a:t>}</a:t>
            </a:r>
            <a:r>
              <a:rPr lang="en-US" altLang="zh-CN" sz="2400" dirty="0">
                <a:latin typeface="微软雅黑" pitchFamily="34" charset="-122"/>
                <a:ea typeface="微软雅黑" pitchFamily="34" charset="-122"/>
              </a:rPr>
              <a:t> </a:t>
            </a:r>
          </a:p>
        </p:txBody>
      </p:sp>
      <p:sp>
        <p:nvSpPr>
          <p:cNvPr id="774149" name="Rectangle 5"/>
          <p:cNvSpPr>
            <a:spLocks noChangeArrowheads="1"/>
          </p:cNvSpPr>
          <p:nvPr/>
        </p:nvSpPr>
        <p:spPr bwMode="auto">
          <a:xfrm>
            <a:off x="434976" y="817564"/>
            <a:ext cx="8204200" cy="461665"/>
          </a:xfrm>
          <a:prstGeom prst="rect">
            <a:avLst/>
          </a:prstGeom>
          <a:noFill/>
          <a:ln w="9525">
            <a:noFill/>
            <a:miter lim="800000"/>
            <a:headEnd/>
            <a:tailEnd/>
          </a:ln>
          <a:effectLst/>
        </p:spPr>
        <p:txBody>
          <a:bodyPr wrap="square">
            <a:spAutoFit/>
          </a:bodyPr>
          <a:lstStyle/>
          <a:p>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gcc</a:t>
            </a:r>
            <a:r>
              <a:rPr lang="en-US" altLang="zh-CN" sz="2400" b="1" dirty="0">
                <a:solidFill>
                  <a:srgbClr val="FF0000"/>
                </a:solidFill>
                <a:latin typeface="微软雅黑" pitchFamily="34" charset="-122"/>
                <a:ea typeface="微软雅黑" pitchFamily="34" charset="-122"/>
              </a:rPr>
              <a:t> –static –o </a:t>
            </a:r>
            <a:r>
              <a:rPr lang="en-US" altLang="zh-CN" sz="2400" b="1" dirty="0" err="1">
                <a:solidFill>
                  <a:srgbClr val="FF0000"/>
                </a:solidFill>
                <a:latin typeface="微软雅黑" pitchFamily="34" charset="-122"/>
                <a:ea typeface="微软雅黑" pitchFamily="34" charset="-122"/>
              </a:rPr>
              <a:t>myproc</a:t>
            </a:r>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main.o</a:t>
            </a:r>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mylib.a</a:t>
            </a:r>
            <a:endParaRPr lang="en-US" altLang="zh-CN" sz="2400" b="1" dirty="0">
              <a:solidFill>
                <a:srgbClr val="FF0000"/>
              </a:solidFill>
              <a:latin typeface="微软雅黑" pitchFamily="34" charset="-122"/>
              <a:ea typeface="微软雅黑" pitchFamily="34" charset="-122"/>
            </a:endParaRPr>
          </a:p>
        </p:txBody>
      </p:sp>
      <p:sp>
        <p:nvSpPr>
          <p:cNvPr id="774155" name="Text Box 11"/>
          <p:cNvSpPr txBox="1">
            <a:spLocks noChangeArrowheads="1"/>
          </p:cNvSpPr>
          <p:nvPr/>
        </p:nvSpPr>
        <p:spPr bwMode="auto">
          <a:xfrm>
            <a:off x="209155" y="4964114"/>
            <a:ext cx="11757818" cy="1785104"/>
          </a:xfrm>
          <a:prstGeom prst="rect">
            <a:avLst/>
          </a:prstGeom>
          <a:noFill/>
          <a:ln w="9525">
            <a:noFill/>
            <a:miter lim="800000"/>
            <a:headEnd/>
            <a:tailEnd/>
          </a:ln>
          <a:effectLst/>
        </p:spPr>
        <p:txBody>
          <a:bodyPr wrap="square">
            <a:spAutoFit/>
          </a:bodyPr>
          <a:lstStyle/>
          <a:p>
            <a:pPr>
              <a:spcBef>
                <a:spcPct val="50000"/>
              </a:spcBef>
            </a:pPr>
            <a:r>
              <a:rPr lang="zh-CN" altLang="en-US" sz="2000" b="1" dirty="0" smtClean="0">
                <a:latin typeface="微软雅黑" pitchFamily="34" charset="-122"/>
                <a:ea typeface="微软雅黑" pitchFamily="34" charset="-122"/>
              </a:rPr>
              <a:t>解析过程：</a:t>
            </a:r>
            <a:endParaRPr lang="zh-CN" altLang="en-US" sz="2000" b="1" dirty="0">
              <a:latin typeface="微软雅黑" pitchFamily="34" charset="-122"/>
              <a:ea typeface="微软雅黑" pitchFamily="34" charset="-122"/>
            </a:endParaRPr>
          </a:p>
          <a:p>
            <a:pPr>
              <a:spcBef>
                <a:spcPct val="50000"/>
              </a:spcBef>
            </a:pPr>
            <a:r>
              <a:rPr lang="en-US" altLang="zh-CN" sz="2000" b="1" dirty="0" smtClean="0">
                <a:solidFill>
                  <a:srgbClr val="CC3300"/>
                </a:solidFill>
                <a:latin typeface="微软雅黑" pitchFamily="34" charset="-122"/>
                <a:ea typeface="微软雅黑" pitchFamily="34" charset="-122"/>
              </a:rPr>
              <a:t>1. E = {}</a:t>
            </a:r>
            <a:r>
              <a:rPr lang="zh-CN" altLang="en-US" sz="2000" b="1" dirty="0" smtClean="0">
                <a:solidFill>
                  <a:srgbClr val="CC3300"/>
                </a:solidFill>
                <a:latin typeface="微软雅黑" pitchFamily="34" charset="-122"/>
                <a:ea typeface="微软雅黑" pitchFamily="34" charset="-122"/>
              </a:rPr>
              <a:t>、</a:t>
            </a:r>
            <a:r>
              <a:rPr lang="en-US" altLang="zh-CN" sz="2000" b="1" dirty="0" smtClean="0">
                <a:solidFill>
                  <a:srgbClr val="CC3300"/>
                </a:solidFill>
                <a:latin typeface="微软雅黑" pitchFamily="34" charset="-122"/>
                <a:ea typeface="微软雅黑" pitchFamily="34" charset="-122"/>
              </a:rPr>
              <a:t>U = {}</a:t>
            </a:r>
            <a:r>
              <a:rPr lang="zh-CN" altLang="en-US" sz="2000" b="1" dirty="0" smtClean="0">
                <a:solidFill>
                  <a:srgbClr val="CC3300"/>
                </a:solidFill>
                <a:latin typeface="微软雅黑" pitchFamily="34" charset="-122"/>
                <a:ea typeface="微软雅黑" pitchFamily="34" charset="-122"/>
              </a:rPr>
              <a:t>、</a:t>
            </a:r>
            <a:r>
              <a:rPr lang="en-US" altLang="zh-CN" sz="2000" b="1" dirty="0" smtClean="0">
                <a:solidFill>
                  <a:srgbClr val="CC3300"/>
                </a:solidFill>
                <a:latin typeface="微软雅黑" pitchFamily="34" charset="-122"/>
                <a:ea typeface="微软雅黑" pitchFamily="34" charset="-122"/>
              </a:rPr>
              <a:t>D = {}</a:t>
            </a:r>
            <a:r>
              <a:rPr lang="zh-CN" altLang="en-US" sz="2000" b="1" dirty="0" smtClean="0">
                <a:solidFill>
                  <a:srgbClr val="CC3300"/>
                </a:solidFill>
                <a:latin typeface="微软雅黑" pitchFamily="34" charset="-122"/>
                <a:ea typeface="微软雅黑" pitchFamily="34" charset="-122"/>
              </a:rPr>
              <a:t>；</a:t>
            </a:r>
            <a:endParaRPr lang="en-US" altLang="zh-CN" sz="2000" b="1" dirty="0" smtClean="0">
              <a:solidFill>
                <a:srgbClr val="CC3300"/>
              </a:solidFill>
              <a:latin typeface="微软雅黑" pitchFamily="34" charset="-122"/>
              <a:ea typeface="微软雅黑" pitchFamily="34" charset="-122"/>
            </a:endParaRPr>
          </a:p>
          <a:p>
            <a:pPr>
              <a:spcBef>
                <a:spcPct val="50000"/>
              </a:spcBef>
            </a:pPr>
            <a:r>
              <a:rPr lang="en-US" altLang="zh-CN" sz="2000" b="1" dirty="0" smtClean="0">
                <a:solidFill>
                  <a:srgbClr val="CC3300"/>
                </a:solidFill>
                <a:latin typeface="微软雅黑" pitchFamily="34" charset="-122"/>
                <a:ea typeface="微软雅黑" pitchFamily="34" charset="-122"/>
              </a:rPr>
              <a:t>2. E = E </a:t>
            </a:r>
            <a:r>
              <a:rPr lang="en-US" altLang="zh-CN" sz="2000" b="1" dirty="0" smtClean="0">
                <a:solidFill>
                  <a:srgbClr val="CC3300"/>
                </a:solidFill>
                <a:latin typeface="宋体" panose="02010600030101010101" pitchFamily="2" charset="-122"/>
                <a:ea typeface="宋体" panose="02010600030101010101" pitchFamily="2" charset="-122"/>
              </a:rPr>
              <a:t>∪ {</a:t>
            </a:r>
            <a:r>
              <a:rPr lang="en-US" altLang="zh-CN" sz="2000" b="1" dirty="0" err="1" smtClean="0">
                <a:solidFill>
                  <a:srgbClr val="CC3300"/>
                </a:solidFill>
                <a:latin typeface="宋体" panose="02010600030101010101" pitchFamily="2" charset="-122"/>
                <a:ea typeface="宋体" panose="02010600030101010101" pitchFamily="2" charset="-122"/>
              </a:rPr>
              <a:t>main.o</a:t>
            </a:r>
            <a:r>
              <a:rPr lang="en-US" altLang="zh-CN" sz="2000" b="1" dirty="0" smtClean="0">
                <a:solidFill>
                  <a:srgbClr val="CC3300"/>
                </a:solidFill>
                <a:latin typeface="宋体" panose="02010600030101010101" pitchFamily="2" charset="-122"/>
                <a:ea typeface="宋体" panose="02010600030101010101" pitchFamily="2" charset="-122"/>
              </a:rPr>
              <a:t>}; D = D </a:t>
            </a:r>
            <a:r>
              <a:rPr lang="en-US" altLang="zh-CN" sz="2000" b="1" dirty="0">
                <a:solidFill>
                  <a:srgbClr val="CC3300"/>
                </a:solidFill>
                <a:latin typeface="宋体" panose="02010600030101010101" pitchFamily="2" charset="-122"/>
              </a:rPr>
              <a:t>∪ </a:t>
            </a:r>
            <a:r>
              <a:rPr lang="en-US" altLang="zh-CN" sz="2000" b="1" dirty="0" smtClean="0">
                <a:solidFill>
                  <a:srgbClr val="CC3300"/>
                </a:solidFill>
                <a:latin typeface="宋体" panose="02010600030101010101" pitchFamily="2" charset="-122"/>
              </a:rPr>
              <a:t>{main}; U = U </a:t>
            </a:r>
            <a:r>
              <a:rPr lang="en-US" altLang="zh-CN" sz="2000" b="1" dirty="0">
                <a:solidFill>
                  <a:srgbClr val="CC3300"/>
                </a:solidFill>
                <a:latin typeface="宋体" panose="02010600030101010101" pitchFamily="2" charset="-122"/>
              </a:rPr>
              <a:t>∪ </a:t>
            </a:r>
            <a:r>
              <a:rPr lang="en-US" altLang="zh-CN" sz="2000" b="1" dirty="0" smtClean="0">
                <a:solidFill>
                  <a:srgbClr val="CC3300"/>
                </a:solidFill>
                <a:latin typeface="宋体" panose="02010600030101010101" pitchFamily="2" charset="-122"/>
              </a:rPr>
              <a:t>{myfunc1}</a:t>
            </a:r>
          </a:p>
          <a:p>
            <a:pPr>
              <a:spcBef>
                <a:spcPct val="50000"/>
              </a:spcBef>
            </a:pPr>
            <a:r>
              <a:rPr lang="en-US" altLang="zh-CN" sz="2000" b="1" dirty="0" smtClean="0">
                <a:solidFill>
                  <a:srgbClr val="CC3300"/>
                </a:solidFill>
                <a:latin typeface="宋体" panose="02010600030101010101" pitchFamily="2" charset="-122"/>
                <a:ea typeface="微软雅黑" pitchFamily="34" charset="-122"/>
              </a:rPr>
              <a:t>3.E = E </a:t>
            </a:r>
            <a:r>
              <a:rPr lang="en-US" altLang="zh-CN" sz="2000" b="1" dirty="0">
                <a:solidFill>
                  <a:srgbClr val="CC3300"/>
                </a:solidFill>
                <a:latin typeface="宋体" panose="02010600030101010101" pitchFamily="2" charset="-122"/>
              </a:rPr>
              <a:t>∪ </a:t>
            </a:r>
            <a:r>
              <a:rPr lang="en-US" altLang="zh-CN" sz="2000" b="1" dirty="0" smtClean="0">
                <a:solidFill>
                  <a:srgbClr val="CC3300"/>
                </a:solidFill>
                <a:latin typeface="宋体" panose="02010600030101010101" pitchFamily="2" charset="-122"/>
              </a:rPr>
              <a:t>{myfunc1.o} = {</a:t>
            </a:r>
            <a:r>
              <a:rPr lang="en-US" altLang="zh-CN" sz="2000" b="1" dirty="0" err="1" smtClean="0">
                <a:solidFill>
                  <a:srgbClr val="CC3300"/>
                </a:solidFill>
                <a:latin typeface="宋体" panose="02010600030101010101" pitchFamily="2" charset="-122"/>
              </a:rPr>
              <a:t>main.o</a:t>
            </a:r>
            <a:r>
              <a:rPr lang="en-US" altLang="zh-CN" sz="2000" b="1" dirty="0" smtClean="0">
                <a:solidFill>
                  <a:srgbClr val="CC3300"/>
                </a:solidFill>
                <a:latin typeface="宋体" panose="02010600030101010101" pitchFamily="2" charset="-122"/>
              </a:rPr>
              <a:t>, myfunc1.o}; D = D </a:t>
            </a:r>
            <a:r>
              <a:rPr lang="en-US" altLang="zh-CN" sz="2000" b="1" dirty="0">
                <a:solidFill>
                  <a:srgbClr val="CC3300"/>
                </a:solidFill>
                <a:latin typeface="宋体" panose="02010600030101010101" pitchFamily="2" charset="-122"/>
              </a:rPr>
              <a:t>∪ </a:t>
            </a:r>
            <a:r>
              <a:rPr lang="en-US" altLang="zh-CN" sz="2000" b="1" dirty="0" smtClean="0">
                <a:solidFill>
                  <a:srgbClr val="CC3300"/>
                </a:solidFill>
                <a:latin typeface="宋体" panose="02010600030101010101" pitchFamily="2" charset="-122"/>
              </a:rPr>
              <a:t>{myfunc1} = {main, </a:t>
            </a:r>
            <a:r>
              <a:rPr lang="en-US" altLang="zh-CN" sz="2000" b="1" dirty="0" err="1" smtClean="0">
                <a:solidFill>
                  <a:srgbClr val="CC3300"/>
                </a:solidFill>
                <a:latin typeface="宋体" panose="02010600030101010101" pitchFamily="2" charset="-122"/>
              </a:rPr>
              <a:t>myfunca</a:t>
            </a:r>
            <a:r>
              <a:rPr lang="en-US" altLang="zh-CN" sz="2000" b="1" dirty="0" smtClean="0">
                <a:solidFill>
                  <a:srgbClr val="CC3300"/>
                </a:solidFill>
                <a:latin typeface="宋体" panose="02010600030101010101" pitchFamily="2" charset="-122"/>
              </a:rPr>
              <a:t>}; U = {}</a:t>
            </a:r>
            <a:endParaRPr lang="zh-CN" altLang="en-US" sz="2000" b="1" dirty="0">
              <a:solidFill>
                <a:srgbClr val="CC3300"/>
              </a:solidFill>
              <a:latin typeface="微软雅黑" pitchFamily="34" charset="-122"/>
              <a:ea typeface="微软雅黑" pitchFamily="34" charset="-122"/>
            </a:endParaRPr>
          </a:p>
        </p:txBody>
      </p:sp>
      <p:sp>
        <p:nvSpPr>
          <p:cNvPr id="774156" name="Text Box 12"/>
          <p:cNvSpPr txBox="1">
            <a:spLocks noChangeArrowheads="1"/>
          </p:cNvSpPr>
          <p:nvPr/>
        </p:nvSpPr>
        <p:spPr bwMode="auto">
          <a:xfrm>
            <a:off x="519114" y="1528763"/>
            <a:ext cx="4410075" cy="461665"/>
          </a:xfrm>
          <a:prstGeom prst="rect">
            <a:avLst/>
          </a:prstGeom>
          <a:noFill/>
          <a:ln w="9525">
            <a:noFill/>
            <a:miter lim="800000"/>
            <a:headEnd/>
            <a:tailEnd/>
          </a:ln>
          <a:effectLst/>
        </p:spPr>
        <p:txBody>
          <a:bodyPr wrap="square">
            <a:spAutoFit/>
          </a:bodyPr>
          <a:lstStyle/>
          <a:p>
            <a:pPr>
              <a:spcBef>
                <a:spcPct val="50000"/>
              </a:spcBef>
            </a:pPr>
            <a:r>
              <a:rPr lang="en-US" altLang="zh-CN" sz="2400" b="1" dirty="0">
                <a:solidFill>
                  <a:srgbClr val="0A6A0A"/>
                </a:solidFill>
                <a:latin typeface="微软雅黑" pitchFamily="34" charset="-122"/>
                <a:ea typeface="微软雅黑" pitchFamily="34" charset="-122"/>
              </a:rPr>
              <a:t>main</a:t>
            </a:r>
            <a:r>
              <a:rPr lang="en-US" altLang="zh-CN" sz="2400" b="1" dirty="0">
                <a:solidFill>
                  <a:srgbClr val="0A6A0A"/>
                </a:solidFill>
                <a:latin typeface="微软雅黑" pitchFamily="34" charset="-122"/>
                <a:ea typeface="微软雅黑" pitchFamily="34" charset="-122"/>
                <a:cs typeface="Arial" pitchFamily="34" charset="0"/>
              </a:rPr>
              <a:t>→myfunc1</a:t>
            </a:r>
            <a:r>
              <a:rPr lang="en-US" altLang="zh-CN" sz="2400" b="1" dirty="0">
                <a:solidFill>
                  <a:srgbClr val="0A6A0A"/>
                </a:solidFill>
                <a:latin typeface="微软雅黑" pitchFamily="34" charset="-122"/>
                <a:ea typeface="微软雅黑" pitchFamily="34" charset="-122"/>
              </a:rPr>
              <a:t>→printf</a:t>
            </a:r>
            <a:endParaRPr lang="zh-CN" altLang="en-US" sz="2400" b="1" dirty="0">
              <a:solidFill>
                <a:srgbClr val="0A6A0A"/>
              </a:solidFill>
              <a:latin typeface="微软雅黑" pitchFamily="34" charset="-122"/>
              <a:ea typeface="微软雅黑" pitchFamily="34" charset="-122"/>
            </a:endParaRPr>
          </a:p>
        </p:txBody>
      </p:sp>
      <p:grpSp>
        <p:nvGrpSpPr>
          <p:cNvPr id="774184" name="Group 40"/>
          <p:cNvGrpSpPr>
            <a:grpSpLocks/>
          </p:cNvGrpSpPr>
          <p:nvPr/>
        </p:nvGrpSpPr>
        <p:grpSpPr bwMode="auto">
          <a:xfrm>
            <a:off x="4608514" y="1233488"/>
            <a:ext cx="5780087" cy="4452938"/>
            <a:chOff x="1971" y="878"/>
            <a:chExt cx="3641" cy="2805"/>
          </a:xfrm>
        </p:grpSpPr>
        <p:sp>
          <p:nvSpPr>
            <p:cNvPr id="774157" name="Line 2"/>
            <p:cNvSpPr>
              <a:spLocks noChangeShapeType="1"/>
            </p:cNvSpPr>
            <p:nvPr/>
          </p:nvSpPr>
          <p:spPr bwMode="auto">
            <a:xfrm>
              <a:off x="2567" y="1314"/>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58" name="Rectangle 3"/>
            <p:cNvSpPr>
              <a:spLocks noChangeArrowheads="1"/>
            </p:cNvSpPr>
            <p:nvPr/>
          </p:nvSpPr>
          <p:spPr bwMode="auto">
            <a:xfrm>
              <a:off x="1971" y="1542"/>
              <a:ext cx="1101" cy="450"/>
            </a:xfrm>
            <a:prstGeom prst="rect">
              <a:avLst/>
            </a:prstGeom>
            <a:solidFill>
              <a:srgbClr val="DEDFF5"/>
            </a:solidFill>
            <a:ln w="28448">
              <a:solidFill>
                <a:schemeClr val="tx1"/>
              </a:solidFill>
              <a:miter lim="800000"/>
              <a:headEnd/>
              <a:tailEnd/>
            </a:ln>
          </p:spPr>
          <p:txBody>
            <a:bodyPr lIns="18000" tIns="44280" rIns="18000" bIns="4428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转换</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latin typeface="微软雅黑" pitchFamily="34" charset="-122"/>
                  <a:ea typeface="微软雅黑" pitchFamily="34" charset="-122"/>
                  <a:cs typeface="msgothic"/>
                </a:rPr>
                <a:t>(cpp,cc1,as)</a:t>
              </a:r>
              <a:endParaRPr lang="en-GB" altLang="zh-CN" sz="2000" b="1">
                <a:latin typeface="微软雅黑" pitchFamily="34" charset="-122"/>
                <a:ea typeface="微软雅黑" pitchFamily="34" charset="-122"/>
                <a:cs typeface="msgothic"/>
              </a:endParaRPr>
            </a:p>
          </p:txBody>
        </p:sp>
        <p:sp>
          <p:nvSpPr>
            <p:cNvPr id="774159" name="Text Box 4"/>
            <p:cNvSpPr txBox="1">
              <a:spLocks noChangeArrowheads="1"/>
            </p:cNvSpPr>
            <p:nvPr/>
          </p:nvSpPr>
          <p:spPr bwMode="auto">
            <a:xfrm>
              <a:off x="2237" y="1122"/>
              <a:ext cx="649"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main.c</a:t>
              </a:r>
            </a:p>
          </p:txBody>
        </p:sp>
        <p:sp>
          <p:nvSpPr>
            <p:cNvPr id="774160" name="Text Box 5"/>
            <p:cNvSpPr txBox="1">
              <a:spLocks noChangeArrowheads="1"/>
            </p:cNvSpPr>
            <p:nvPr/>
          </p:nvSpPr>
          <p:spPr bwMode="auto">
            <a:xfrm>
              <a:off x="2236" y="2238"/>
              <a:ext cx="671"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main.o</a:t>
              </a:r>
            </a:p>
          </p:txBody>
        </p:sp>
        <p:sp>
          <p:nvSpPr>
            <p:cNvPr id="29702" name="Rectangle 6"/>
            <p:cNvSpPr>
              <a:spLocks noChangeArrowheads="1"/>
            </p:cNvSpPr>
            <p:nvPr/>
          </p:nvSpPr>
          <p:spPr bwMode="auto">
            <a:xfrm>
              <a:off x="3136" y="1547"/>
              <a:ext cx="1102" cy="450"/>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转换</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(cpp,cc1,as)</a:t>
              </a:r>
              <a:endParaRPr lang="zh-CN" altLang="en-GB" sz="2000" b="1">
                <a:latin typeface="微软雅黑" pitchFamily="34" charset="-122"/>
                <a:ea typeface="微软雅黑" pitchFamily="34" charset="-122"/>
                <a:cs typeface="msgothic"/>
              </a:endParaRPr>
            </a:p>
          </p:txBody>
        </p:sp>
        <p:sp>
          <p:nvSpPr>
            <p:cNvPr id="774162" name="Text Box 7"/>
            <p:cNvSpPr txBox="1">
              <a:spLocks noChangeArrowheads="1"/>
            </p:cNvSpPr>
            <p:nvPr/>
          </p:nvSpPr>
          <p:spPr bwMode="auto">
            <a:xfrm>
              <a:off x="3288" y="1122"/>
              <a:ext cx="708"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mylib.a</a:t>
              </a:r>
            </a:p>
          </p:txBody>
        </p:sp>
        <p:sp>
          <p:nvSpPr>
            <p:cNvPr id="774163" name="Text Box 8"/>
            <p:cNvSpPr txBox="1">
              <a:spLocks noChangeArrowheads="1"/>
            </p:cNvSpPr>
            <p:nvPr/>
          </p:nvSpPr>
          <p:spPr bwMode="auto">
            <a:xfrm>
              <a:off x="4399" y="2238"/>
              <a:ext cx="1096" cy="424"/>
            </a:xfrm>
            <a:prstGeom prst="rect">
              <a:avLst/>
            </a:prstGeom>
            <a:noFill/>
            <a:ln w="9525">
              <a:noFill/>
              <a:round/>
              <a:headEnd/>
              <a:tailEnd/>
            </a:ln>
          </p:spPr>
          <p:txBody>
            <a:bodyPr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printf.o</a:t>
              </a:r>
              <a:r>
                <a:rPr lang="zh-CN" altLang="en-GB" sz="2000" b="1">
                  <a:latin typeface="微软雅黑" pitchFamily="34" charset="-122"/>
                  <a:ea typeface="微软雅黑" pitchFamily="34" charset="-122"/>
                  <a:cs typeface="msgothic"/>
                </a:rPr>
                <a:t>及其调用模块</a:t>
              </a:r>
            </a:p>
          </p:txBody>
        </p:sp>
        <p:sp>
          <p:nvSpPr>
            <p:cNvPr id="774164" name="Line 9"/>
            <p:cNvSpPr>
              <a:spLocks noChangeShapeType="1"/>
            </p:cNvSpPr>
            <p:nvPr/>
          </p:nvSpPr>
          <p:spPr bwMode="auto">
            <a:xfrm>
              <a:off x="3623" y="1314"/>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65" name="Line 10"/>
            <p:cNvSpPr>
              <a:spLocks noChangeShapeType="1"/>
            </p:cNvSpPr>
            <p:nvPr/>
          </p:nvSpPr>
          <p:spPr bwMode="auto">
            <a:xfrm>
              <a:off x="2540" y="2037"/>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66" name="Line 11"/>
            <p:cNvSpPr>
              <a:spLocks noChangeShapeType="1"/>
            </p:cNvSpPr>
            <p:nvPr/>
          </p:nvSpPr>
          <p:spPr bwMode="auto">
            <a:xfrm>
              <a:off x="3614" y="2037"/>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67" name="Line 12"/>
            <p:cNvSpPr>
              <a:spLocks noChangeShapeType="1"/>
            </p:cNvSpPr>
            <p:nvPr/>
          </p:nvSpPr>
          <p:spPr bwMode="auto">
            <a:xfrm>
              <a:off x="3623" y="2494"/>
              <a:ext cx="1" cy="297"/>
            </a:xfrm>
            <a:prstGeom prst="line">
              <a:avLst/>
            </a:prstGeom>
            <a:noFill/>
            <a:ln w="28440">
              <a:solidFill>
                <a:srgbClr val="000066"/>
              </a:solidFill>
              <a:miter lim="800000"/>
              <a:headEnd/>
              <a:tailEnd type="triangle" w="med" len="med"/>
            </a:ln>
          </p:spPr>
          <p:txBody>
            <a:bodyPr/>
            <a:lstStyle/>
            <a:p>
              <a:endParaRPr lang="zh-CN" altLang="en-US"/>
            </a:p>
          </p:txBody>
        </p:sp>
        <p:sp>
          <p:nvSpPr>
            <p:cNvPr id="774168" name="Text Box 13"/>
            <p:cNvSpPr txBox="1">
              <a:spLocks noChangeArrowheads="1"/>
            </p:cNvSpPr>
            <p:nvPr/>
          </p:nvSpPr>
          <p:spPr bwMode="auto">
            <a:xfrm>
              <a:off x="3242" y="3319"/>
              <a:ext cx="793" cy="260"/>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a:solidFill>
                    <a:srgbClr val="FF0000"/>
                  </a:solidFill>
                  <a:latin typeface="微软雅黑" pitchFamily="34" charset="-122"/>
                  <a:ea typeface="微软雅黑" pitchFamily="34" charset="-122"/>
                  <a:cs typeface="msgothic"/>
                </a:rPr>
                <a:t>myproc</a:t>
              </a:r>
            </a:p>
          </p:txBody>
        </p:sp>
        <p:sp>
          <p:nvSpPr>
            <p:cNvPr id="774169" name="Line 14"/>
            <p:cNvSpPr>
              <a:spLocks noChangeShapeType="1"/>
            </p:cNvSpPr>
            <p:nvPr/>
          </p:nvSpPr>
          <p:spPr bwMode="auto">
            <a:xfrm flipH="1">
              <a:off x="4207" y="2574"/>
              <a:ext cx="397" cy="160"/>
            </a:xfrm>
            <a:prstGeom prst="line">
              <a:avLst/>
            </a:prstGeom>
            <a:noFill/>
            <a:ln w="28440">
              <a:solidFill>
                <a:srgbClr val="000066"/>
              </a:solidFill>
              <a:miter lim="800000"/>
              <a:headEnd/>
              <a:tailEnd type="triangle" w="med" len="med"/>
            </a:ln>
          </p:spPr>
          <p:txBody>
            <a:bodyPr/>
            <a:lstStyle/>
            <a:p>
              <a:endParaRPr lang="zh-CN" altLang="en-US"/>
            </a:p>
          </p:txBody>
        </p:sp>
        <p:sp>
          <p:nvSpPr>
            <p:cNvPr id="29711" name="Rectangle 15"/>
            <p:cNvSpPr>
              <a:spLocks noChangeArrowheads="1"/>
            </p:cNvSpPr>
            <p:nvPr/>
          </p:nvSpPr>
          <p:spPr bwMode="auto">
            <a:xfrm>
              <a:off x="2903" y="2791"/>
              <a:ext cx="1872" cy="246"/>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静态链接器</a:t>
              </a:r>
              <a:r>
                <a:rPr lang="en-GB" altLang="zh-CN" sz="2000" b="1">
                  <a:latin typeface="微软雅黑" pitchFamily="34" charset="-122"/>
                  <a:ea typeface="微软雅黑" pitchFamily="34" charset="-122"/>
                  <a:cs typeface="msgothic"/>
                </a:rPr>
                <a:t>(ld)</a:t>
              </a:r>
            </a:p>
          </p:txBody>
        </p:sp>
        <p:sp>
          <p:nvSpPr>
            <p:cNvPr id="774171" name="Text Box 16"/>
            <p:cNvSpPr txBox="1">
              <a:spLocks noChangeArrowheads="1"/>
            </p:cNvSpPr>
            <p:nvPr/>
          </p:nvSpPr>
          <p:spPr bwMode="auto">
            <a:xfrm>
              <a:off x="4199" y="1465"/>
              <a:ext cx="269" cy="288"/>
            </a:xfrm>
            <a:prstGeom prst="rect">
              <a:avLst/>
            </a:prstGeom>
            <a:noFill/>
            <a:ln w="9525">
              <a:noFill/>
              <a:round/>
              <a:headEnd/>
              <a:tailE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400" b="1">
                  <a:latin typeface="Calibri" pitchFamily="34" charset="0"/>
                  <a:ea typeface="msgothic"/>
                  <a:cs typeface="msgothic"/>
                </a:rPr>
                <a:t>...</a:t>
              </a:r>
            </a:p>
          </p:txBody>
        </p:sp>
        <p:sp>
          <p:nvSpPr>
            <p:cNvPr id="774172" name="Text Box 18"/>
            <p:cNvSpPr txBox="1">
              <a:spLocks noChangeArrowheads="1"/>
            </p:cNvSpPr>
            <p:nvPr/>
          </p:nvSpPr>
          <p:spPr bwMode="auto">
            <a:xfrm>
              <a:off x="4638" y="1129"/>
              <a:ext cx="582"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Libc.a</a:t>
              </a:r>
            </a:p>
          </p:txBody>
        </p:sp>
        <p:sp>
          <p:nvSpPr>
            <p:cNvPr id="774173" name="Text Box 19"/>
            <p:cNvSpPr txBox="1">
              <a:spLocks noChangeArrowheads="1"/>
            </p:cNvSpPr>
            <p:nvPr/>
          </p:nvSpPr>
          <p:spPr bwMode="auto">
            <a:xfrm>
              <a:off x="3106" y="2235"/>
              <a:ext cx="984"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myproc1.o</a:t>
              </a:r>
            </a:p>
          </p:txBody>
        </p:sp>
        <p:sp>
          <p:nvSpPr>
            <p:cNvPr id="774174" name="Line 20"/>
            <p:cNvSpPr>
              <a:spLocks noChangeShapeType="1"/>
            </p:cNvSpPr>
            <p:nvPr/>
          </p:nvSpPr>
          <p:spPr bwMode="auto">
            <a:xfrm>
              <a:off x="5063" y="1321"/>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75" name="Line 21"/>
            <p:cNvSpPr>
              <a:spLocks noChangeShapeType="1"/>
            </p:cNvSpPr>
            <p:nvPr/>
          </p:nvSpPr>
          <p:spPr bwMode="auto">
            <a:xfrm>
              <a:off x="5063" y="2043"/>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76" name="Line 22"/>
            <p:cNvSpPr>
              <a:spLocks noChangeShapeType="1"/>
            </p:cNvSpPr>
            <p:nvPr/>
          </p:nvSpPr>
          <p:spPr bwMode="auto">
            <a:xfrm>
              <a:off x="2567" y="2455"/>
              <a:ext cx="768" cy="288"/>
            </a:xfrm>
            <a:prstGeom prst="line">
              <a:avLst/>
            </a:prstGeom>
            <a:noFill/>
            <a:ln w="28440">
              <a:solidFill>
                <a:srgbClr val="000066"/>
              </a:solidFill>
              <a:miter lim="800000"/>
              <a:headEnd/>
              <a:tailEnd type="triangle" w="med" len="med"/>
            </a:ln>
          </p:spPr>
          <p:txBody>
            <a:bodyPr/>
            <a:lstStyle/>
            <a:p>
              <a:endParaRPr lang="zh-CN" altLang="en-US"/>
            </a:p>
          </p:txBody>
        </p:sp>
        <p:sp>
          <p:nvSpPr>
            <p:cNvPr id="774178" name="Line 24"/>
            <p:cNvSpPr>
              <a:spLocks noChangeShapeType="1"/>
            </p:cNvSpPr>
            <p:nvPr/>
          </p:nvSpPr>
          <p:spPr bwMode="auto">
            <a:xfrm>
              <a:off x="3623" y="3070"/>
              <a:ext cx="1" cy="288"/>
            </a:xfrm>
            <a:prstGeom prst="line">
              <a:avLst/>
            </a:prstGeom>
            <a:noFill/>
            <a:ln w="28440">
              <a:solidFill>
                <a:srgbClr val="000066"/>
              </a:solidFill>
              <a:miter lim="800000"/>
              <a:headEnd/>
              <a:tailEnd type="triangle" w="med" len="med"/>
            </a:ln>
          </p:spPr>
          <p:txBody>
            <a:bodyPr/>
            <a:lstStyle/>
            <a:p>
              <a:endParaRPr lang="zh-CN" altLang="en-US"/>
            </a:p>
          </p:txBody>
        </p:sp>
        <p:sp>
          <p:nvSpPr>
            <p:cNvPr id="774179" name="Text Box 26"/>
            <p:cNvSpPr txBox="1">
              <a:spLocks noChangeArrowheads="1"/>
            </p:cNvSpPr>
            <p:nvPr/>
          </p:nvSpPr>
          <p:spPr bwMode="auto">
            <a:xfrm>
              <a:off x="4053" y="3206"/>
              <a:ext cx="1314" cy="477"/>
            </a:xfrm>
            <a:prstGeom prst="rect">
              <a:avLst/>
            </a:prstGeom>
            <a:noFill/>
            <a:ln w="9525">
              <a:noFill/>
              <a:round/>
              <a:headEnd/>
              <a:tailE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完全链接的可执行目标文件</a:t>
              </a:r>
            </a:p>
          </p:txBody>
        </p:sp>
        <p:sp>
          <p:nvSpPr>
            <p:cNvPr id="2" name="Rectangle 6"/>
            <p:cNvSpPr>
              <a:spLocks noChangeArrowheads="1"/>
            </p:cNvSpPr>
            <p:nvPr/>
          </p:nvSpPr>
          <p:spPr bwMode="auto">
            <a:xfrm>
              <a:off x="4510" y="1560"/>
              <a:ext cx="1102" cy="450"/>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转换</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(cpp,cc1,as)</a:t>
              </a:r>
              <a:endParaRPr lang="zh-CN" altLang="en-GB" sz="2000" b="1">
                <a:latin typeface="微软雅黑" pitchFamily="34" charset="-122"/>
                <a:ea typeface="微软雅黑" pitchFamily="34" charset="-122"/>
                <a:cs typeface="msgothic"/>
              </a:endParaRPr>
            </a:p>
          </p:txBody>
        </p:sp>
        <p:sp>
          <p:nvSpPr>
            <p:cNvPr id="774182" name="Text Box 26"/>
            <p:cNvSpPr txBox="1">
              <a:spLocks noChangeArrowheads="1"/>
            </p:cNvSpPr>
            <p:nvPr/>
          </p:nvSpPr>
          <p:spPr bwMode="auto">
            <a:xfrm>
              <a:off x="3169" y="878"/>
              <a:ext cx="1196" cy="269"/>
            </a:xfrm>
            <a:prstGeom prst="rect">
              <a:avLst/>
            </a:prstGeom>
            <a:noFill/>
            <a:ln w="9525">
              <a:noFill/>
              <a:round/>
              <a:headEnd/>
              <a:tailE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自定义静态库</a:t>
              </a:r>
            </a:p>
          </p:txBody>
        </p:sp>
        <p:sp>
          <p:nvSpPr>
            <p:cNvPr id="774183" name="Text Box 26"/>
            <p:cNvSpPr txBox="1">
              <a:spLocks noChangeArrowheads="1"/>
            </p:cNvSpPr>
            <p:nvPr/>
          </p:nvSpPr>
          <p:spPr bwMode="auto">
            <a:xfrm>
              <a:off x="4463" y="900"/>
              <a:ext cx="1040" cy="269"/>
            </a:xfrm>
            <a:prstGeom prst="rect">
              <a:avLst/>
            </a:prstGeom>
            <a:noFill/>
            <a:ln w="9525">
              <a:noFill/>
              <a:round/>
              <a:headEnd/>
              <a:tailEnd/>
            </a:ln>
          </p:spPr>
          <p:txBody>
            <a:bodyPr lIns="90000" tIns="46800" rIns="90000" bIns="4680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标准静态库</a:t>
              </a:r>
            </a:p>
          </p:txBody>
        </p:sp>
      </p:grpSp>
      <p:sp>
        <p:nvSpPr>
          <p:cNvPr id="774185" name="Text Box 41"/>
          <p:cNvSpPr txBox="1">
            <a:spLocks noChangeArrowheads="1"/>
          </p:cNvSpPr>
          <p:nvPr/>
        </p:nvSpPr>
        <p:spPr bwMode="auto">
          <a:xfrm>
            <a:off x="10215564" y="4984751"/>
            <a:ext cx="1649412" cy="701675"/>
          </a:xfrm>
          <a:prstGeom prst="rect">
            <a:avLst/>
          </a:prstGeom>
          <a:solidFill>
            <a:srgbClr val="993300">
              <a:alpha val="17000"/>
            </a:srgbClr>
          </a:solidFill>
          <a:ln w="9525">
            <a:noFill/>
            <a:miter lim="800000"/>
            <a:headEnd/>
            <a:tailEnd/>
          </a:ln>
          <a:effectLst/>
        </p:spPr>
        <p:txBody>
          <a:bodyPr wrap="square">
            <a:spAutoFit/>
          </a:bodyPr>
          <a:lstStyle/>
          <a:p>
            <a:pPr>
              <a:spcBef>
                <a:spcPct val="50000"/>
              </a:spcBef>
            </a:pPr>
            <a:r>
              <a:rPr lang="zh-CN" altLang="en-US" sz="2000" b="1" dirty="0">
                <a:solidFill>
                  <a:srgbClr val="FF0000"/>
                </a:solidFill>
                <a:latin typeface="微软雅黑" pitchFamily="34" charset="-122"/>
                <a:ea typeface="微软雅黑" pitchFamily="34" charset="-122"/>
              </a:rPr>
              <a:t>注意：</a:t>
            </a:r>
            <a:r>
              <a:rPr lang="en-US" altLang="zh-CN" sz="2000" b="1" dirty="0">
                <a:solidFill>
                  <a:srgbClr val="FF0000"/>
                </a:solidFill>
                <a:latin typeface="微软雅黑" pitchFamily="34" charset="-122"/>
                <a:ea typeface="微软雅黑" pitchFamily="34" charset="-122"/>
              </a:rPr>
              <a:t>E</a:t>
            </a:r>
            <a:r>
              <a:rPr lang="zh-CN" altLang="en-US" sz="2000" b="1" dirty="0">
                <a:solidFill>
                  <a:srgbClr val="FF0000"/>
                </a:solidFill>
                <a:latin typeface="微软雅黑" pitchFamily="34" charset="-122"/>
                <a:ea typeface="微软雅黑" pitchFamily="34" charset="-122"/>
              </a:rPr>
              <a:t>中无</a:t>
            </a:r>
            <a:r>
              <a:rPr lang="en-US" altLang="zh-CN" sz="2000" b="1" dirty="0">
                <a:solidFill>
                  <a:srgbClr val="FF0000"/>
                </a:solidFill>
                <a:latin typeface="微软雅黑" pitchFamily="34" charset="-122"/>
                <a:ea typeface="微软雅黑" pitchFamily="34" charset="-122"/>
              </a:rPr>
              <a:t>myproc2.o</a:t>
            </a:r>
          </a:p>
        </p:txBody>
      </p:sp>
      <p:sp>
        <p:nvSpPr>
          <p:cNvPr id="3" name="矩形 2"/>
          <p:cNvSpPr/>
          <p:nvPr/>
        </p:nvSpPr>
        <p:spPr>
          <a:xfrm>
            <a:off x="7231064" y="353503"/>
            <a:ext cx="4621522" cy="424732"/>
          </a:xfrm>
          <a:prstGeom prst="rect">
            <a:avLst/>
          </a:prstGeom>
        </p:spPr>
        <p:txBody>
          <a:bodyPr wrap="none">
            <a:spAutoFit/>
          </a:bodyPr>
          <a:lstStyle/>
          <a:p>
            <a:pPr indent="266700">
              <a:lnSpc>
                <a:spcPct val="120000"/>
              </a:lnSpc>
            </a:pPr>
            <a:r>
              <a:rPr lang="en-US" altLang="zh-CN" b="1" dirty="0" err="1">
                <a:solidFill>
                  <a:srgbClr val="CC3300"/>
                </a:solidFill>
                <a:latin typeface="微软雅黑" pitchFamily="34" charset="-122"/>
                <a:ea typeface="微软雅黑" pitchFamily="34" charset="-122"/>
              </a:rPr>
              <a:t>ar</a:t>
            </a:r>
            <a:r>
              <a:rPr lang="en-US" altLang="zh-CN" b="1" dirty="0">
                <a:solidFill>
                  <a:srgbClr val="CC3300"/>
                </a:solidFill>
                <a:latin typeface="微软雅黑" pitchFamily="34" charset="-122"/>
                <a:ea typeface="微软雅黑" pitchFamily="34" charset="-122"/>
              </a:rPr>
              <a:t> </a:t>
            </a:r>
            <a:r>
              <a:rPr lang="en-US" altLang="zh-CN" b="1" dirty="0" err="1">
                <a:solidFill>
                  <a:srgbClr val="CC3300"/>
                </a:solidFill>
                <a:latin typeface="微软雅黑" pitchFamily="34" charset="-122"/>
                <a:ea typeface="微软雅黑" pitchFamily="34" charset="-122"/>
              </a:rPr>
              <a:t>rcs</a:t>
            </a:r>
            <a:r>
              <a:rPr lang="en-US" altLang="zh-CN" b="1" dirty="0">
                <a:solidFill>
                  <a:srgbClr val="CC3300"/>
                </a:solidFill>
                <a:latin typeface="微软雅黑" pitchFamily="34" charset="-122"/>
                <a:ea typeface="微软雅黑" pitchFamily="34" charset="-122"/>
              </a:rPr>
              <a:t> </a:t>
            </a:r>
            <a:r>
              <a:rPr lang="en-US" altLang="zh-CN" b="1" dirty="0" err="1">
                <a:solidFill>
                  <a:srgbClr val="FF0000"/>
                </a:solidFill>
                <a:latin typeface="微软雅黑" pitchFamily="34" charset="-122"/>
                <a:ea typeface="微软雅黑" pitchFamily="34" charset="-122"/>
              </a:rPr>
              <a:t>mylib.a</a:t>
            </a:r>
            <a:r>
              <a:rPr lang="en-US" altLang="zh-CN" b="1" dirty="0">
                <a:solidFill>
                  <a:srgbClr val="CC3300"/>
                </a:solidFill>
                <a:latin typeface="微软雅黑" pitchFamily="34" charset="-122"/>
                <a:ea typeface="微软雅黑" pitchFamily="34" charset="-122"/>
              </a:rPr>
              <a:t> myproc1.o myproc2.o</a:t>
            </a:r>
          </a:p>
        </p:txBody>
      </p:sp>
    </p:spTree>
    <p:extLst>
      <p:ext uri="{BB962C8B-B14F-4D97-AF65-F5344CB8AC3E}">
        <p14:creationId xmlns:p14="http://schemas.microsoft.com/office/powerpoint/2010/main" val="3092642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74184"/>
                                        </p:tgtEl>
                                        <p:attrNameLst>
                                          <p:attrName>style.visibility</p:attrName>
                                        </p:attrNameLst>
                                      </p:cBhvr>
                                      <p:to>
                                        <p:strVal val="visible"/>
                                      </p:to>
                                    </p:set>
                                    <p:animEffect transition="in" filter="blinds(horizontal)">
                                      <p:cBhvr>
                                        <p:cTn id="7" dur="500"/>
                                        <p:tgtEl>
                                          <p:spTgt spid="774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146" name="Rectangle 2"/>
          <p:cNvSpPr>
            <a:spLocks noGrp="1" noChangeArrowheads="1"/>
          </p:cNvSpPr>
          <p:nvPr>
            <p:ph type="title"/>
          </p:nvPr>
        </p:nvSpPr>
        <p:spPr>
          <a:xfrm>
            <a:off x="415132" y="242888"/>
            <a:ext cx="8229600" cy="561975"/>
          </a:xfrm>
        </p:spPr>
        <p:txBody>
          <a:bodyPr/>
          <a:lstStyle/>
          <a:p>
            <a:pPr algn="l"/>
            <a:r>
              <a:rPr lang="en-US" altLang="zh-CN" sz="2800" b="1" dirty="0" smtClean="0">
                <a:solidFill>
                  <a:srgbClr val="FF0000"/>
                </a:solidFill>
              </a:rPr>
              <a:t>7.6.3 </a:t>
            </a:r>
            <a:r>
              <a:rPr lang="zh-CN" altLang="en-US" sz="2800" b="1" dirty="0" smtClean="0">
                <a:solidFill>
                  <a:srgbClr val="FF0000"/>
                </a:solidFill>
              </a:rPr>
              <a:t>链接器如何使用静态库来解析</a:t>
            </a:r>
            <a:r>
              <a:rPr lang="zh-CN" altLang="en-US" sz="2800" b="1" dirty="0">
                <a:solidFill>
                  <a:srgbClr val="FF0000"/>
                </a:solidFill>
              </a:rPr>
              <a:t>引用</a:t>
            </a:r>
          </a:p>
        </p:txBody>
      </p:sp>
      <p:sp>
        <p:nvSpPr>
          <p:cNvPr id="774147" name="Text Box 3"/>
          <p:cNvSpPr txBox="1">
            <a:spLocks noChangeArrowheads="1"/>
          </p:cNvSpPr>
          <p:nvPr/>
        </p:nvSpPr>
        <p:spPr bwMode="auto">
          <a:xfrm>
            <a:off x="599314" y="2116266"/>
            <a:ext cx="1450975" cy="461665"/>
          </a:xfrm>
          <a:prstGeom prst="rect">
            <a:avLst/>
          </a:prstGeom>
          <a:noFill/>
          <a:ln w="9525">
            <a:noFill/>
            <a:miter lim="800000"/>
            <a:headEnd/>
            <a:tailEnd/>
          </a:ln>
          <a:effectLst/>
        </p:spPr>
        <p:txBody>
          <a:bodyPr>
            <a:spAutoFit/>
          </a:bodyPr>
          <a:lstStyle/>
          <a:p>
            <a:pPr>
              <a:spcBef>
                <a:spcPct val="50000"/>
              </a:spcBef>
            </a:pPr>
            <a:r>
              <a:rPr lang="en-US" altLang="zh-CN" sz="2400" b="1" dirty="0" err="1">
                <a:solidFill>
                  <a:srgbClr val="FF0000"/>
                </a:solidFill>
                <a:latin typeface="微软雅黑" pitchFamily="34" charset="-122"/>
                <a:ea typeface="微软雅黑" pitchFamily="34" charset="-122"/>
              </a:rPr>
              <a:t>main.c</a:t>
            </a:r>
            <a:endParaRPr lang="en-US" altLang="zh-CN" sz="2400" b="1" dirty="0">
              <a:solidFill>
                <a:srgbClr val="FF0000"/>
              </a:solidFill>
              <a:latin typeface="微软雅黑" pitchFamily="34" charset="-122"/>
              <a:ea typeface="微软雅黑" pitchFamily="34" charset="-122"/>
            </a:endParaRPr>
          </a:p>
        </p:txBody>
      </p:sp>
      <p:sp>
        <p:nvSpPr>
          <p:cNvPr id="774148" name="Rectangle 4"/>
          <p:cNvSpPr>
            <a:spLocks noChangeArrowheads="1"/>
          </p:cNvSpPr>
          <p:nvPr/>
        </p:nvSpPr>
        <p:spPr bwMode="auto">
          <a:xfrm>
            <a:off x="605662" y="2509965"/>
            <a:ext cx="3771077" cy="2308324"/>
          </a:xfrm>
          <a:prstGeom prst="rect">
            <a:avLst/>
          </a:prstGeom>
          <a:noFill/>
          <a:ln w="9525">
            <a:solidFill>
              <a:schemeClr val="tx1"/>
            </a:solidFill>
            <a:miter lim="800000"/>
            <a:headEnd/>
            <a:tailEnd/>
          </a:ln>
          <a:effectLst/>
        </p:spPr>
        <p:txBody>
          <a:bodyPr wrap="square">
            <a:spAutoFit/>
          </a:bodyPr>
          <a:lstStyle/>
          <a:p>
            <a:r>
              <a:rPr lang="en-US" altLang="zh-CN" sz="2400" b="1" dirty="0">
                <a:solidFill>
                  <a:srgbClr val="3366FF"/>
                </a:solidFill>
                <a:latin typeface="微软雅黑" pitchFamily="34" charset="-122"/>
                <a:ea typeface="微软雅黑" pitchFamily="34" charset="-122"/>
              </a:rPr>
              <a:t>void myfunc1(</a:t>
            </a:r>
            <a:r>
              <a:rPr lang="en-US" altLang="zh-CN" sz="2400" b="1" dirty="0" err="1">
                <a:solidFill>
                  <a:srgbClr val="3366FF"/>
                </a:solidFill>
                <a:latin typeface="微软雅黑" pitchFamily="34" charset="-122"/>
                <a:ea typeface="微软雅黑" pitchFamily="34" charset="-122"/>
              </a:rPr>
              <a:t>viod</a:t>
            </a:r>
            <a:r>
              <a:rPr lang="en-US" altLang="zh-CN" sz="2400" b="1" dirty="0">
                <a:solidFill>
                  <a:srgbClr val="3366FF"/>
                </a:solidFill>
                <a:latin typeface="微软雅黑" pitchFamily="34" charset="-122"/>
                <a:ea typeface="微软雅黑" pitchFamily="34" charset="-122"/>
              </a:rPr>
              <a:t>); </a:t>
            </a:r>
          </a:p>
          <a:p>
            <a:r>
              <a:rPr lang="en-US" altLang="zh-CN" sz="2400" b="1" dirty="0" err="1">
                <a:solidFill>
                  <a:srgbClr val="3366FF"/>
                </a:solidFill>
                <a:latin typeface="微软雅黑" pitchFamily="34" charset="-122"/>
                <a:ea typeface="微软雅黑" pitchFamily="34" charset="-122"/>
              </a:rPr>
              <a:t>int</a:t>
            </a:r>
            <a:r>
              <a:rPr lang="en-US" altLang="zh-CN" sz="2400" b="1" dirty="0">
                <a:solidFill>
                  <a:srgbClr val="3366FF"/>
                </a:solidFill>
                <a:latin typeface="微软雅黑" pitchFamily="34" charset="-122"/>
                <a:ea typeface="微软雅黑" pitchFamily="34" charset="-122"/>
              </a:rPr>
              <a:t> main() </a:t>
            </a:r>
          </a:p>
          <a:p>
            <a:r>
              <a:rPr lang="en-US" altLang="zh-CN" sz="2400" b="1" dirty="0">
                <a:solidFill>
                  <a:srgbClr val="3366FF"/>
                </a:solidFill>
                <a:latin typeface="微软雅黑" pitchFamily="34" charset="-122"/>
                <a:ea typeface="微软雅黑" pitchFamily="34" charset="-122"/>
              </a:rPr>
              <a:t>{ </a:t>
            </a:r>
          </a:p>
          <a:p>
            <a:r>
              <a:rPr lang="en-US" altLang="zh-CN" sz="2400" b="1" dirty="0">
                <a:solidFill>
                  <a:srgbClr val="3366FF"/>
                </a:solidFill>
                <a:latin typeface="微软雅黑" pitchFamily="34" charset="-122"/>
                <a:ea typeface="微软雅黑" pitchFamily="34" charset="-122"/>
              </a:rPr>
              <a:t>   myfunc1(); </a:t>
            </a:r>
          </a:p>
          <a:p>
            <a:r>
              <a:rPr lang="en-US" altLang="zh-CN" sz="2400" b="1" dirty="0">
                <a:solidFill>
                  <a:srgbClr val="3366FF"/>
                </a:solidFill>
                <a:latin typeface="微软雅黑" pitchFamily="34" charset="-122"/>
                <a:ea typeface="微软雅黑" pitchFamily="34" charset="-122"/>
              </a:rPr>
              <a:t>   return 0; </a:t>
            </a:r>
          </a:p>
          <a:p>
            <a:r>
              <a:rPr lang="en-US" altLang="zh-CN" sz="2400" b="1" dirty="0">
                <a:solidFill>
                  <a:srgbClr val="3366FF"/>
                </a:solidFill>
                <a:latin typeface="微软雅黑" pitchFamily="34" charset="-122"/>
                <a:ea typeface="微软雅黑" pitchFamily="34" charset="-122"/>
              </a:rPr>
              <a:t>}</a:t>
            </a:r>
            <a:r>
              <a:rPr lang="en-US" altLang="zh-CN" sz="2400" dirty="0">
                <a:latin typeface="微软雅黑" pitchFamily="34" charset="-122"/>
                <a:ea typeface="微软雅黑" pitchFamily="34" charset="-122"/>
              </a:rPr>
              <a:t> </a:t>
            </a:r>
          </a:p>
        </p:txBody>
      </p:sp>
      <p:sp>
        <p:nvSpPr>
          <p:cNvPr id="774149" name="Rectangle 5"/>
          <p:cNvSpPr>
            <a:spLocks noChangeArrowheads="1"/>
          </p:cNvSpPr>
          <p:nvPr/>
        </p:nvSpPr>
        <p:spPr bwMode="auto">
          <a:xfrm>
            <a:off x="434976" y="817564"/>
            <a:ext cx="8204200" cy="461665"/>
          </a:xfrm>
          <a:prstGeom prst="rect">
            <a:avLst/>
          </a:prstGeom>
          <a:noFill/>
          <a:ln w="9525">
            <a:noFill/>
            <a:miter lim="800000"/>
            <a:headEnd/>
            <a:tailEnd/>
          </a:ln>
          <a:effectLst/>
        </p:spPr>
        <p:txBody>
          <a:bodyPr wrap="square">
            <a:spAutoFit/>
          </a:bodyPr>
          <a:lstStyle/>
          <a:p>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gcc</a:t>
            </a:r>
            <a:r>
              <a:rPr lang="en-US" altLang="zh-CN" sz="2400" b="1" dirty="0">
                <a:solidFill>
                  <a:srgbClr val="FF0000"/>
                </a:solidFill>
                <a:latin typeface="微软雅黑" pitchFamily="34" charset="-122"/>
                <a:ea typeface="微软雅黑" pitchFamily="34" charset="-122"/>
              </a:rPr>
              <a:t> –static –o </a:t>
            </a:r>
            <a:r>
              <a:rPr lang="en-US" altLang="zh-CN" sz="2400" b="1" dirty="0" err="1">
                <a:solidFill>
                  <a:srgbClr val="FF0000"/>
                </a:solidFill>
                <a:latin typeface="微软雅黑" pitchFamily="34" charset="-122"/>
                <a:ea typeface="微软雅黑" pitchFamily="34" charset="-122"/>
              </a:rPr>
              <a:t>myproc</a:t>
            </a:r>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main.o</a:t>
            </a:r>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mylib.a</a:t>
            </a:r>
            <a:endParaRPr lang="en-US" altLang="zh-CN" sz="2400" b="1" dirty="0">
              <a:solidFill>
                <a:srgbClr val="FF0000"/>
              </a:solidFill>
              <a:latin typeface="微软雅黑" pitchFamily="34" charset="-122"/>
              <a:ea typeface="微软雅黑" pitchFamily="34" charset="-122"/>
            </a:endParaRPr>
          </a:p>
        </p:txBody>
      </p:sp>
      <p:sp>
        <p:nvSpPr>
          <p:cNvPr id="774155" name="Text Box 11"/>
          <p:cNvSpPr txBox="1">
            <a:spLocks noChangeArrowheads="1"/>
          </p:cNvSpPr>
          <p:nvPr/>
        </p:nvSpPr>
        <p:spPr bwMode="auto">
          <a:xfrm>
            <a:off x="550863" y="5289777"/>
            <a:ext cx="7972425" cy="1311275"/>
          </a:xfrm>
          <a:prstGeom prst="rect">
            <a:avLst/>
          </a:prstGeom>
          <a:noFill/>
          <a:ln w="9525">
            <a:noFill/>
            <a:miter lim="800000"/>
            <a:headEnd/>
            <a:tailEnd/>
          </a:ln>
          <a:effectLst/>
        </p:spPr>
        <p:txBody>
          <a:bodyPr>
            <a:spAutoFit/>
          </a:bodyPr>
          <a:lstStyle/>
          <a:p>
            <a:pPr>
              <a:spcBef>
                <a:spcPct val="50000"/>
              </a:spcBef>
            </a:pPr>
            <a:r>
              <a:rPr lang="zh-CN" altLang="en-US" sz="2000" b="1" dirty="0">
                <a:latin typeface="微软雅黑" pitchFamily="34" charset="-122"/>
                <a:ea typeface="微软雅黑" pitchFamily="34" charset="-122"/>
              </a:rPr>
              <a:t>解析结果：</a:t>
            </a:r>
          </a:p>
          <a:p>
            <a:pPr>
              <a:spcBef>
                <a:spcPct val="50000"/>
              </a:spcBef>
            </a:pPr>
            <a:r>
              <a:rPr lang="en-US" altLang="zh-CN" sz="2000" b="1" dirty="0">
                <a:solidFill>
                  <a:srgbClr val="CC3300"/>
                </a:solidFill>
                <a:latin typeface="微软雅黑" pitchFamily="34" charset="-122"/>
                <a:ea typeface="微软雅黑" pitchFamily="34" charset="-122"/>
              </a:rPr>
              <a:t>E</a:t>
            </a:r>
            <a:r>
              <a:rPr lang="zh-CN" altLang="en-US" sz="2000" b="1" dirty="0">
                <a:solidFill>
                  <a:srgbClr val="CC3300"/>
                </a:solidFill>
                <a:latin typeface="微软雅黑" pitchFamily="34" charset="-122"/>
                <a:ea typeface="微软雅黑" pitchFamily="34" charset="-122"/>
              </a:rPr>
              <a:t>中有</a:t>
            </a:r>
            <a:r>
              <a:rPr lang="en-US" altLang="zh-CN" sz="2000" b="1" dirty="0" err="1">
                <a:solidFill>
                  <a:srgbClr val="CC3300"/>
                </a:solidFill>
                <a:latin typeface="微软雅黑" pitchFamily="34" charset="-122"/>
                <a:ea typeface="微软雅黑" pitchFamily="34" charset="-122"/>
              </a:rPr>
              <a:t>main.o</a:t>
            </a:r>
            <a:r>
              <a:rPr lang="zh-CN" altLang="en-US" sz="2000" b="1" dirty="0">
                <a:solidFill>
                  <a:srgbClr val="CC3300"/>
                </a:solidFill>
                <a:latin typeface="微软雅黑" pitchFamily="34" charset="-122"/>
                <a:ea typeface="微软雅黑" pitchFamily="34" charset="-122"/>
              </a:rPr>
              <a:t>、</a:t>
            </a:r>
            <a:r>
              <a:rPr lang="en-US" altLang="zh-CN" sz="2000" b="1" dirty="0" smtClean="0">
                <a:solidFill>
                  <a:srgbClr val="CC3300"/>
                </a:solidFill>
                <a:latin typeface="微软雅黑" pitchFamily="34" charset="-122"/>
                <a:ea typeface="微软雅黑" pitchFamily="34" charset="-122"/>
              </a:rPr>
              <a:t>myproc1.o</a:t>
            </a:r>
            <a:r>
              <a:rPr lang="zh-CN" altLang="en-US" sz="2000" b="1" dirty="0" smtClean="0">
                <a:solidFill>
                  <a:srgbClr val="CC3300"/>
                </a:solidFill>
                <a:latin typeface="微软雅黑" pitchFamily="34" charset="-122"/>
                <a:ea typeface="微软雅黑" pitchFamily="34" charset="-122"/>
              </a:rPr>
              <a:t>及其</a:t>
            </a:r>
            <a:r>
              <a:rPr lang="zh-CN" altLang="en-US" sz="2000" b="1" dirty="0">
                <a:solidFill>
                  <a:srgbClr val="CC3300"/>
                </a:solidFill>
                <a:latin typeface="微软雅黑" pitchFamily="34" charset="-122"/>
                <a:ea typeface="微软雅黑" pitchFamily="34" charset="-122"/>
              </a:rPr>
              <a:t>调用的模块</a:t>
            </a:r>
          </a:p>
          <a:p>
            <a:pPr>
              <a:spcBef>
                <a:spcPct val="50000"/>
              </a:spcBef>
            </a:pPr>
            <a:r>
              <a:rPr lang="en-US" altLang="zh-CN" sz="2000" b="1" dirty="0">
                <a:solidFill>
                  <a:srgbClr val="CC3300"/>
                </a:solidFill>
                <a:latin typeface="微软雅黑" pitchFamily="34" charset="-122"/>
                <a:ea typeface="微软雅黑" pitchFamily="34" charset="-122"/>
              </a:rPr>
              <a:t>D</a:t>
            </a:r>
            <a:r>
              <a:rPr lang="zh-CN" altLang="en-US" sz="2000" b="1" dirty="0">
                <a:solidFill>
                  <a:srgbClr val="CC3300"/>
                </a:solidFill>
                <a:latin typeface="微软雅黑" pitchFamily="34" charset="-122"/>
                <a:ea typeface="微软雅黑" pitchFamily="34" charset="-122"/>
              </a:rPr>
              <a:t>中有</a:t>
            </a:r>
            <a:r>
              <a:rPr lang="en-US" altLang="zh-CN" sz="2000" b="1" dirty="0">
                <a:solidFill>
                  <a:srgbClr val="CC3300"/>
                </a:solidFill>
                <a:latin typeface="微软雅黑" pitchFamily="34" charset="-122"/>
                <a:ea typeface="微软雅黑" pitchFamily="34" charset="-122"/>
              </a:rPr>
              <a:t>main</a:t>
            </a:r>
            <a:r>
              <a:rPr lang="zh-CN" altLang="en-US" sz="2000" b="1" dirty="0">
                <a:solidFill>
                  <a:srgbClr val="CC3300"/>
                </a:solidFill>
                <a:latin typeface="微软雅黑" pitchFamily="34" charset="-122"/>
                <a:ea typeface="微软雅黑" pitchFamily="34" charset="-122"/>
              </a:rPr>
              <a:t>、</a:t>
            </a:r>
            <a:r>
              <a:rPr lang="en-US" altLang="zh-CN" sz="2000" b="1" dirty="0" smtClean="0">
                <a:solidFill>
                  <a:srgbClr val="CC3300"/>
                </a:solidFill>
                <a:latin typeface="微软雅黑" pitchFamily="34" charset="-122"/>
                <a:ea typeface="微软雅黑" pitchFamily="34" charset="-122"/>
              </a:rPr>
              <a:t>myproc1</a:t>
            </a:r>
            <a:r>
              <a:rPr lang="zh-CN" altLang="en-US" sz="2000" b="1" dirty="0" smtClean="0">
                <a:solidFill>
                  <a:srgbClr val="CC3300"/>
                </a:solidFill>
                <a:latin typeface="微软雅黑" pitchFamily="34" charset="-122"/>
                <a:ea typeface="微软雅黑" pitchFamily="34" charset="-122"/>
              </a:rPr>
              <a:t>及其</a:t>
            </a:r>
            <a:r>
              <a:rPr lang="zh-CN" altLang="en-US" sz="2000" b="1" dirty="0">
                <a:solidFill>
                  <a:srgbClr val="CC3300"/>
                </a:solidFill>
                <a:latin typeface="微软雅黑" pitchFamily="34" charset="-122"/>
                <a:ea typeface="微软雅黑" pitchFamily="34" charset="-122"/>
              </a:rPr>
              <a:t>引用的符号</a:t>
            </a:r>
          </a:p>
        </p:txBody>
      </p:sp>
      <p:sp>
        <p:nvSpPr>
          <p:cNvPr id="774156" name="Text Box 12"/>
          <p:cNvSpPr txBox="1">
            <a:spLocks noChangeArrowheads="1"/>
          </p:cNvSpPr>
          <p:nvPr/>
        </p:nvSpPr>
        <p:spPr bwMode="auto">
          <a:xfrm>
            <a:off x="519114" y="1528763"/>
            <a:ext cx="4410075" cy="461665"/>
          </a:xfrm>
          <a:prstGeom prst="rect">
            <a:avLst/>
          </a:prstGeom>
          <a:noFill/>
          <a:ln w="9525">
            <a:noFill/>
            <a:miter lim="800000"/>
            <a:headEnd/>
            <a:tailEnd/>
          </a:ln>
          <a:effectLst/>
        </p:spPr>
        <p:txBody>
          <a:bodyPr wrap="square">
            <a:spAutoFit/>
          </a:bodyPr>
          <a:lstStyle/>
          <a:p>
            <a:pPr>
              <a:spcBef>
                <a:spcPct val="50000"/>
              </a:spcBef>
            </a:pPr>
            <a:r>
              <a:rPr lang="en-US" altLang="zh-CN" sz="2400" b="1" dirty="0">
                <a:solidFill>
                  <a:srgbClr val="0A6A0A"/>
                </a:solidFill>
                <a:latin typeface="微软雅黑" pitchFamily="34" charset="-122"/>
                <a:ea typeface="微软雅黑" pitchFamily="34" charset="-122"/>
              </a:rPr>
              <a:t>main</a:t>
            </a:r>
            <a:r>
              <a:rPr lang="en-US" altLang="zh-CN" sz="2400" b="1" dirty="0">
                <a:solidFill>
                  <a:srgbClr val="0A6A0A"/>
                </a:solidFill>
                <a:latin typeface="微软雅黑" pitchFamily="34" charset="-122"/>
                <a:ea typeface="微软雅黑" pitchFamily="34" charset="-122"/>
                <a:cs typeface="Arial" pitchFamily="34" charset="0"/>
              </a:rPr>
              <a:t>→myfunc1</a:t>
            </a:r>
            <a:r>
              <a:rPr lang="en-US" altLang="zh-CN" sz="2400" b="1" dirty="0">
                <a:solidFill>
                  <a:srgbClr val="0A6A0A"/>
                </a:solidFill>
                <a:latin typeface="微软雅黑" pitchFamily="34" charset="-122"/>
                <a:ea typeface="微软雅黑" pitchFamily="34" charset="-122"/>
              </a:rPr>
              <a:t>→printf</a:t>
            </a:r>
            <a:endParaRPr lang="zh-CN" altLang="en-US" sz="2400" b="1" dirty="0">
              <a:solidFill>
                <a:srgbClr val="0A6A0A"/>
              </a:solidFill>
              <a:latin typeface="微软雅黑" pitchFamily="34" charset="-122"/>
              <a:ea typeface="微软雅黑" pitchFamily="34" charset="-122"/>
            </a:endParaRPr>
          </a:p>
        </p:txBody>
      </p:sp>
      <p:grpSp>
        <p:nvGrpSpPr>
          <p:cNvPr id="774184" name="Group 40"/>
          <p:cNvGrpSpPr>
            <a:grpSpLocks/>
          </p:cNvGrpSpPr>
          <p:nvPr/>
        </p:nvGrpSpPr>
        <p:grpSpPr bwMode="auto">
          <a:xfrm>
            <a:off x="4608514" y="1233488"/>
            <a:ext cx="5780087" cy="4452938"/>
            <a:chOff x="1971" y="878"/>
            <a:chExt cx="3641" cy="2805"/>
          </a:xfrm>
        </p:grpSpPr>
        <p:sp>
          <p:nvSpPr>
            <p:cNvPr id="774157" name="Line 2"/>
            <p:cNvSpPr>
              <a:spLocks noChangeShapeType="1"/>
            </p:cNvSpPr>
            <p:nvPr/>
          </p:nvSpPr>
          <p:spPr bwMode="auto">
            <a:xfrm>
              <a:off x="2567" y="1314"/>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58" name="Rectangle 3"/>
            <p:cNvSpPr>
              <a:spLocks noChangeArrowheads="1"/>
            </p:cNvSpPr>
            <p:nvPr/>
          </p:nvSpPr>
          <p:spPr bwMode="auto">
            <a:xfrm>
              <a:off x="1971" y="1542"/>
              <a:ext cx="1101" cy="450"/>
            </a:xfrm>
            <a:prstGeom prst="rect">
              <a:avLst/>
            </a:prstGeom>
            <a:solidFill>
              <a:srgbClr val="DEDFF5"/>
            </a:solidFill>
            <a:ln w="28448">
              <a:solidFill>
                <a:schemeClr val="tx1"/>
              </a:solidFill>
              <a:miter lim="800000"/>
              <a:headEnd/>
              <a:tailEnd/>
            </a:ln>
          </p:spPr>
          <p:txBody>
            <a:bodyPr lIns="18000" tIns="44280" rIns="18000" bIns="4428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转换</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latin typeface="微软雅黑" pitchFamily="34" charset="-122"/>
                  <a:ea typeface="微软雅黑" pitchFamily="34" charset="-122"/>
                  <a:cs typeface="msgothic"/>
                </a:rPr>
                <a:t>(cpp,cc1,as)</a:t>
              </a:r>
              <a:endParaRPr lang="en-GB" altLang="zh-CN" sz="2000" b="1">
                <a:latin typeface="微软雅黑" pitchFamily="34" charset="-122"/>
                <a:ea typeface="微软雅黑" pitchFamily="34" charset="-122"/>
                <a:cs typeface="msgothic"/>
              </a:endParaRPr>
            </a:p>
          </p:txBody>
        </p:sp>
        <p:sp>
          <p:nvSpPr>
            <p:cNvPr id="774159" name="Text Box 4"/>
            <p:cNvSpPr txBox="1">
              <a:spLocks noChangeArrowheads="1"/>
            </p:cNvSpPr>
            <p:nvPr/>
          </p:nvSpPr>
          <p:spPr bwMode="auto">
            <a:xfrm>
              <a:off x="2237" y="1122"/>
              <a:ext cx="649"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main.c</a:t>
              </a:r>
            </a:p>
          </p:txBody>
        </p:sp>
        <p:sp>
          <p:nvSpPr>
            <p:cNvPr id="774160" name="Text Box 5"/>
            <p:cNvSpPr txBox="1">
              <a:spLocks noChangeArrowheads="1"/>
            </p:cNvSpPr>
            <p:nvPr/>
          </p:nvSpPr>
          <p:spPr bwMode="auto">
            <a:xfrm>
              <a:off x="2236" y="2238"/>
              <a:ext cx="671"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main.o</a:t>
              </a:r>
            </a:p>
          </p:txBody>
        </p:sp>
        <p:sp>
          <p:nvSpPr>
            <p:cNvPr id="29702" name="Rectangle 6"/>
            <p:cNvSpPr>
              <a:spLocks noChangeArrowheads="1"/>
            </p:cNvSpPr>
            <p:nvPr/>
          </p:nvSpPr>
          <p:spPr bwMode="auto">
            <a:xfrm>
              <a:off x="3136" y="1547"/>
              <a:ext cx="1102" cy="450"/>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转换</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(cpp,cc1,as)</a:t>
              </a:r>
              <a:endParaRPr lang="zh-CN" altLang="en-GB" sz="2000" b="1">
                <a:latin typeface="微软雅黑" pitchFamily="34" charset="-122"/>
                <a:ea typeface="微软雅黑" pitchFamily="34" charset="-122"/>
                <a:cs typeface="msgothic"/>
              </a:endParaRPr>
            </a:p>
          </p:txBody>
        </p:sp>
        <p:sp>
          <p:nvSpPr>
            <p:cNvPr id="774162" name="Text Box 7"/>
            <p:cNvSpPr txBox="1">
              <a:spLocks noChangeArrowheads="1"/>
            </p:cNvSpPr>
            <p:nvPr/>
          </p:nvSpPr>
          <p:spPr bwMode="auto">
            <a:xfrm>
              <a:off x="3288" y="1122"/>
              <a:ext cx="708"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mylib.a</a:t>
              </a:r>
            </a:p>
          </p:txBody>
        </p:sp>
        <p:sp>
          <p:nvSpPr>
            <p:cNvPr id="774163" name="Text Box 8"/>
            <p:cNvSpPr txBox="1">
              <a:spLocks noChangeArrowheads="1"/>
            </p:cNvSpPr>
            <p:nvPr/>
          </p:nvSpPr>
          <p:spPr bwMode="auto">
            <a:xfrm>
              <a:off x="4399" y="2238"/>
              <a:ext cx="1096" cy="424"/>
            </a:xfrm>
            <a:prstGeom prst="rect">
              <a:avLst/>
            </a:prstGeom>
            <a:noFill/>
            <a:ln w="9525">
              <a:noFill/>
              <a:round/>
              <a:headEnd/>
              <a:tailEnd/>
            </a:ln>
          </p:spPr>
          <p:txBody>
            <a:bodyPr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err="1">
                  <a:latin typeface="微软雅黑" pitchFamily="34" charset="-122"/>
                  <a:ea typeface="微软雅黑" pitchFamily="34" charset="-122"/>
                  <a:cs typeface="msgothic"/>
                </a:rPr>
                <a:t>printf.o</a:t>
              </a:r>
              <a:r>
                <a:rPr lang="zh-CN" altLang="en-GB" sz="2000" b="1" dirty="0">
                  <a:latin typeface="微软雅黑" pitchFamily="34" charset="-122"/>
                  <a:ea typeface="微软雅黑" pitchFamily="34" charset="-122"/>
                  <a:cs typeface="msgothic"/>
                </a:rPr>
                <a:t>及其调用模块</a:t>
              </a:r>
            </a:p>
          </p:txBody>
        </p:sp>
        <p:sp>
          <p:nvSpPr>
            <p:cNvPr id="774164" name="Line 9"/>
            <p:cNvSpPr>
              <a:spLocks noChangeShapeType="1"/>
            </p:cNvSpPr>
            <p:nvPr/>
          </p:nvSpPr>
          <p:spPr bwMode="auto">
            <a:xfrm>
              <a:off x="3623" y="1314"/>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65" name="Line 10"/>
            <p:cNvSpPr>
              <a:spLocks noChangeShapeType="1"/>
            </p:cNvSpPr>
            <p:nvPr/>
          </p:nvSpPr>
          <p:spPr bwMode="auto">
            <a:xfrm>
              <a:off x="2540" y="2037"/>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66" name="Line 11"/>
            <p:cNvSpPr>
              <a:spLocks noChangeShapeType="1"/>
            </p:cNvSpPr>
            <p:nvPr/>
          </p:nvSpPr>
          <p:spPr bwMode="auto">
            <a:xfrm>
              <a:off x="3614" y="2037"/>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67" name="Line 12"/>
            <p:cNvSpPr>
              <a:spLocks noChangeShapeType="1"/>
            </p:cNvSpPr>
            <p:nvPr/>
          </p:nvSpPr>
          <p:spPr bwMode="auto">
            <a:xfrm>
              <a:off x="3623" y="2494"/>
              <a:ext cx="1" cy="297"/>
            </a:xfrm>
            <a:prstGeom prst="line">
              <a:avLst/>
            </a:prstGeom>
            <a:noFill/>
            <a:ln w="28440">
              <a:solidFill>
                <a:srgbClr val="000066"/>
              </a:solidFill>
              <a:miter lim="800000"/>
              <a:headEnd/>
              <a:tailEnd type="triangle" w="med" len="med"/>
            </a:ln>
          </p:spPr>
          <p:txBody>
            <a:bodyPr/>
            <a:lstStyle/>
            <a:p>
              <a:endParaRPr lang="zh-CN" altLang="en-US"/>
            </a:p>
          </p:txBody>
        </p:sp>
        <p:sp>
          <p:nvSpPr>
            <p:cNvPr id="774168" name="Text Box 13"/>
            <p:cNvSpPr txBox="1">
              <a:spLocks noChangeArrowheads="1"/>
            </p:cNvSpPr>
            <p:nvPr/>
          </p:nvSpPr>
          <p:spPr bwMode="auto">
            <a:xfrm>
              <a:off x="3242" y="3319"/>
              <a:ext cx="793" cy="260"/>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a:solidFill>
                    <a:srgbClr val="FF0000"/>
                  </a:solidFill>
                  <a:latin typeface="微软雅黑" pitchFamily="34" charset="-122"/>
                  <a:ea typeface="微软雅黑" pitchFamily="34" charset="-122"/>
                  <a:cs typeface="msgothic"/>
                </a:rPr>
                <a:t>myproc</a:t>
              </a:r>
            </a:p>
          </p:txBody>
        </p:sp>
        <p:sp>
          <p:nvSpPr>
            <p:cNvPr id="774169" name="Line 14"/>
            <p:cNvSpPr>
              <a:spLocks noChangeShapeType="1"/>
            </p:cNvSpPr>
            <p:nvPr/>
          </p:nvSpPr>
          <p:spPr bwMode="auto">
            <a:xfrm flipH="1">
              <a:off x="4207" y="2574"/>
              <a:ext cx="397" cy="160"/>
            </a:xfrm>
            <a:prstGeom prst="line">
              <a:avLst/>
            </a:prstGeom>
            <a:noFill/>
            <a:ln w="28440">
              <a:solidFill>
                <a:srgbClr val="000066"/>
              </a:solidFill>
              <a:miter lim="800000"/>
              <a:headEnd/>
              <a:tailEnd type="triangle" w="med" len="med"/>
            </a:ln>
          </p:spPr>
          <p:txBody>
            <a:bodyPr/>
            <a:lstStyle/>
            <a:p>
              <a:endParaRPr lang="zh-CN" altLang="en-US"/>
            </a:p>
          </p:txBody>
        </p:sp>
        <p:sp>
          <p:nvSpPr>
            <p:cNvPr id="29711" name="Rectangle 15"/>
            <p:cNvSpPr>
              <a:spLocks noChangeArrowheads="1"/>
            </p:cNvSpPr>
            <p:nvPr/>
          </p:nvSpPr>
          <p:spPr bwMode="auto">
            <a:xfrm>
              <a:off x="2903" y="2791"/>
              <a:ext cx="1872" cy="246"/>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静态链接器</a:t>
              </a:r>
              <a:r>
                <a:rPr lang="en-GB" altLang="zh-CN" sz="2000" b="1">
                  <a:latin typeface="微软雅黑" pitchFamily="34" charset="-122"/>
                  <a:ea typeface="微软雅黑" pitchFamily="34" charset="-122"/>
                  <a:cs typeface="msgothic"/>
                </a:rPr>
                <a:t>(ld)</a:t>
              </a:r>
            </a:p>
          </p:txBody>
        </p:sp>
        <p:sp>
          <p:nvSpPr>
            <p:cNvPr id="774171" name="Text Box 16"/>
            <p:cNvSpPr txBox="1">
              <a:spLocks noChangeArrowheads="1"/>
            </p:cNvSpPr>
            <p:nvPr/>
          </p:nvSpPr>
          <p:spPr bwMode="auto">
            <a:xfrm>
              <a:off x="4199" y="1465"/>
              <a:ext cx="269" cy="288"/>
            </a:xfrm>
            <a:prstGeom prst="rect">
              <a:avLst/>
            </a:prstGeom>
            <a:noFill/>
            <a:ln w="9525">
              <a:noFill/>
              <a:round/>
              <a:headEnd/>
              <a:tailE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400" b="1">
                  <a:latin typeface="Calibri" pitchFamily="34" charset="0"/>
                  <a:ea typeface="msgothic"/>
                  <a:cs typeface="msgothic"/>
                </a:rPr>
                <a:t>...</a:t>
              </a:r>
            </a:p>
          </p:txBody>
        </p:sp>
        <p:sp>
          <p:nvSpPr>
            <p:cNvPr id="774172" name="Text Box 18"/>
            <p:cNvSpPr txBox="1">
              <a:spLocks noChangeArrowheads="1"/>
            </p:cNvSpPr>
            <p:nvPr/>
          </p:nvSpPr>
          <p:spPr bwMode="auto">
            <a:xfrm>
              <a:off x="4638" y="1129"/>
              <a:ext cx="582"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Libc.a</a:t>
              </a:r>
            </a:p>
          </p:txBody>
        </p:sp>
        <p:sp>
          <p:nvSpPr>
            <p:cNvPr id="774173" name="Text Box 19"/>
            <p:cNvSpPr txBox="1">
              <a:spLocks noChangeArrowheads="1"/>
            </p:cNvSpPr>
            <p:nvPr/>
          </p:nvSpPr>
          <p:spPr bwMode="auto">
            <a:xfrm>
              <a:off x="3106" y="2235"/>
              <a:ext cx="984" cy="242"/>
            </a:xfrm>
            <a:prstGeom prst="rect">
              <a:avLst/>
            </a:prstGeom>
            <a:noFill/>
            <a:ln w="9525">
              <a:noFill/>
              <a:round/>
              <a:headEnd/>
              <a:tailE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myproc1.o</a:t>
              </a:r>
            </a:p>
          </p:txBody>
        </p:sp>
        <p:sp>
          <p:nvSpPr>
            <p:cNvPr id="774174" name="Line 20"/>
            <p:cNvSpPr>
              <a:spLocks noChangeShapeType="1"/>
            </p:cNvSpPr>
            <p:nvPr/>
          </p:nvSpPr>
          <p:spPr bwMode="auto">
            <a:xfrm>
              <a:off x="5063" y="1321"/>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75" name="Line 21"/>
            <p:cNvSpPr>
              <a:spLocks noChangeShapeType="1"/>
            </p:cNvSpPr>
            <p:nvPr/>
          </p:nvSpPr>
          <p:spPr bwMode="auto">
            <a:xfrm>
              <a:off x="5063" y="2043"/>
              <a:ext cx="1" cy="240"/>
            </a:xfrm>
            <a:prstGeom prst="line">
              <a:avLst/>
            </a:prstGeom>
            <a:noFill/>
            <a:ln w="28440">
              <a:solidFill>
                <a:srgbClr val="000066"/>
              </a:solidFill>
              <a:miter lim="800000"/>
              <a:headEnd/>
              <a:tailEnd type="triangle" w="med" len="med"/>
            </a:ln>
          </p:spPr>
          <p:txBody>
            <a:bodyPr/>
            <a:lstStyle/>
            <a:p>
              <a:endParaRPr lang="zh-CN" altLang="en-US"/>
            </a:p>
          </p:txBody>
        </p:sp>
        <p:sp>
          <p:nvSpPr>
            <p:cNvPr id="774176" name="Line 22"/>
            <p:cNvSpPr>
              <a:spLocks noChangeShapeType="1"/>
            </p:cNvSpPr>
            <p:nvPr/>
          </p:nvSpPr>
          <p:spPr bwMode="auto">
            <a:xfrm>
              <a:off x="2567" y="2455"/>
              <a:ext cx="768" cy="288"/>
            </a:xfrm>
            <a:prstGeom prst="line">
              <a:avLst/>
            </a:prstGeom>
            <a:noFill/>
            <a:ln w="28440">
              <a:solidFill>
                <a:srgbClr val="000066"/>
              </a:solidFill>
              <a:miter lim="800000"/>
              <a:headEnd/>
              <a:tailEnd type="triangle" w="med" len="med"/>
            </a:ln>
          </p:spPr>
          <p:txBody>
            <a:bodyPr/>
            <a:lstStyle/>
            <a:p>
              <a:endParaRPr lang="zh-CN" altLang="en-US"/>
            </a:p>
          </p:txBody>
        </p:sp>
        <p:sp>
          <p:nvSpPr>
            <p:cNvPr id="774178" name="Line 24"/>
            <p:cNvSpPr>
              <a:spLocks noChangeShapeType="1"/>
            </p:cNvSpPr>
            <p:nvPr/>
          </p:nvSpPr>
          <p:spPr bwMode="auto">
            <a:xfrm>
              <a:off x="3623" y="3070"/>
              <a:ext cx="1" cy="288"/>
            </a:xfrm>
            <a:prstGeom prst="line">
              <a:avLst/>
            </a:prstGeom>
            <a:noFill/>
            <a:ln w="28440">
              <a:solidFill>
                <a:srgbClr val="000066"/>
              </a:solidFill>
              <a:miter lim="800000"/>
              <a:headEnd/>
              <a:tailEnd type="triangle" w="med" len="med"/>
            </a:ln>
          </p:spPr>
          <p:txBody>
            <a:bodyPr/>
            <a:lstStyle/>
            <a:p>
              <a:endParaRPr lang="zh-CN" altLang="en-US"/>
            </a:p>
          </p:txBody>
        </p:sp>
        <p:sp>
          <p:nvSpPr>
            <p:cNvPr id="774179" name="Text Box 26"/>
            <p:cNvSpPr txBox="1">
              <a:spLocks noChangeArrowheads="1"/>
            </p:cNvSpPr>
            <p:nvPr/>
          </p:nvSpPr>
          <p:spPr bwMode="auto">
            <a:xfrm>
              <a:off x="4053" y="3206"/>
              <a:ext cx="1314" cy="477"/>
            </a:xfrm>
            <a:prstGeom prst="rect">
              <a:avLst/>
            </a:prstGeom>
            <a:noFill/>
            <a:ln w="9525">
              <a:noFill/>
              <a:round/>
              <a:headEnd/>
              <a:tailE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完全链接的可执行目标文件</a:t>
              </a:r>
            </a:p>
          </p:txBody>
        </p:sp>
        <p:sp>
          <p:nvSpPr>
            <p:cNvPr id="2" name="Rectangle 6"/>
            <p:cNvSpPr>
              <a:spLocks noChangeArrowheads="1"/>
            </p:cNvSpPr>
            <p:nvPr/>
          </p:nvSpPr>
          <p:spPr bwMode="auto">
            <a:xfrm>
              <a:off x="4510" y="1560"/>
              <a:ext cx="1102" cy="450"/>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转换</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(cpp,cc1,as)</a:t>
              </a:r>
              <a:endParaRPr lang="zh-CN" altLang="en-GB" sz="2000" b="1">
                <a:latin typeface="微软雅黑" pitchFamily="34" charset="-122"/>
                <a:ea typeface="微软雅黑" pitchFamily="34" charset="-122"/>
                <a:cs typeface="msgothic"/>
              </a:endParaRPr>
            </a:p>
          </p:txBody>
        </p:sp>
        <p:sp>
          <p:nvSpPr>
            <p:cNvPr id="774182" name="Text Box 26"/>
            <p:cNvSpPr txBox="1">
              <a:spLocks noChangeArrowheads="1"/>
            </p:cNvSpPr>
            <p:nvPr/>
          </p:nvSpPr>
          <p:spPr bwMode="auto">
            <a:xfrm>
              <a:off x="3169" y="878"/>
              <a:ext cx="1196" cy="269"/>
            </a:xfrm>
            <a:prstGeom prst="rect">
              <a:avLst/>
            </a:prstGeom>
            <a:noFill/>
            <a:ln w="9525">
              <a:noFill/>
              <a:round/>
              <a:headEnd/>
              <a:tailE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自定义静态库</a:t>
              </a:r>
            </a:p>
          </p:txBody>
        </p:sp>
        <p:sp>
          <p:nvSpPr>
            <p:cNvPr id="774183" name="Text Box 26"/>
            <p:cNvSpPr txBox="1">
              <a:spLocks noChangeArrowheads="1"/>
            </p:cNvSpPr>
            <p:nvPr/>
          </p:nvSpPr>
          <p:spPr bwMode="auto">
            <a:xfrm>
              <a:off x="4463" y="900"/>
              <a:ext cx="1040" cy="269"/>
            </a:xfrm>
            <a:prstGeom prst="rect">
              <a:avLst/>
            </a:prstGeom>
            <a:noFill/>
            <a:ln w="9525">
              <a:noFill/>
              <a:round/>
              <a:headEnd/>
              <a:tailEnd/>
            </a:ln>
          </p:spPr>
          <p:txBody>
            <a:bodyPr lIns="90000" tIns="46800" rIns="90000" bIns="46800">
              <a:spAutoFit/>
            </a:bodyP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标准静态库</a:t>
              </a:r>
            </a:p>
          </p:txBody>
        </p:sp>
      </p:grpSp>
      <p:sp>
        <p:nvSpPr>
          <p:cNvPr id="774185" name="Text Box 41"/>
          <p:cNvSpPr txBox="1">
            <a:spLocks noChangeArrowheads="1"/>
          </p:cNvSpPr>
          <p:nvPr/>
        </p:nvSpPr>
        <p:spPr bwMode="auto">
          <a:xfrm>
            <a:off x="2491200" y="4964113"/>
            <a:ext cx="2682875" cy="701675"/>
          </a:xfrm>
          <a:prstGeom prst="rect">
            <a:avLst/>
          </a:prstGeom>
          <a:solidFill>
            <a:srgbClr val="993300">
              <a:alpha val="17000"/>
            </a:srgbClr>
          </a:solidFill>
          <a:ln w="9525">
            <a:noFill/>
            <a:miter lim="800000"/>
            <a:headEnd/>
            <a:tailEnd/>
          </a:ln>
          <a:effectLst/>
        </p:spPr>
        <p:txBody>
          <a:bodyPr wrap="square">
            <a:spAutoFit/>
          </a:bodyPr>
          <a:lstStyle/>
          <a:p>
            <a:pPr>
              <a:spcBef>
                <a:spcPct val="50000"/>
              </a:spcBef>
            </a:pPr>
            <a:r>
              <a:rPr lang="zh-CN" altLang="en-US" sz="2000" b="1">
                <a:solidFill>
                  <a:srgbClr val="FF0000"/>
                </a:solidFill>
                <a:latin typeface="微软雅黑" pitchFamily="34" charset="-122"/>
                <a:ea typeface="微软雅黑" pitchFamily="34" charset="-122"/>
              </a:rPr>
              <a:t>注意：</a:t>
            </a:r>
            <a:r>
              <a:rPr lang="en-US" altLang="zh-CN" sz="2000" b="1">
                <a:solidFill>
                  <a:srgbClr val="FF0000"/>
                </a:solidFill>
                <a:latin typeface="微软雅黑" pitchFamily="34" charset="-122"/>
                <a:ea typeface="微软雅黑" pitchFamily="34" charset="-122"/>
              </a:rPr>
              <a:t>E</a:t>
            </a:r>
            <a:r>
              <a:rPr lang="zh-CN" altLang="en-US" sz="2000" b="1">
                <a:solidFill>
                  <a:srgbClr val="FF0000"/>
                </a:solidFill>
                <a:latin typeface="微软雅黑" pitchFamily="34" charset="-122"/>
                <a:ea typeface="微软雅黑" pitchFamily="34" charset="-122"/>
              </a:rPr>
              <a:t>中无</a:t>
            </a:r>
            <a:r>
              <a:rPr lang="en-US" altLang="zh-CN" sz="2000" b="1">
                <a:solidFill>
                  <a:srgbClr val="FF0000"/>
                </a:solidFill>
                <a:latin typeface="微软雅黑" pitchFamily="34" charset="-122"/>
                <a:ea typeface="微软雅黑" pitchFamily="34" charset="-122"/>
              </a:rPr>
              <a:t>myproc2.o</a:t>
            </a:r>
          </a:p>
        </p:txBody>
      </p:sp>
      <p:sp>
        <p:nvSpPr>
          <p:cNvPr id="3" name="矩形 2"/>
          <p:cNvSpPr/>
          <p:nvPr/>
        </p:nvSpPr>
        <p:spPr>
          <a:xfrm>
            <a:off x="7231064" y="353503"/>
            <a:ext cx="4621522" cy="424732"/>
          </a:xfrm>
          <a:prstGeom prst="rect">
            <a:avLst/>
          </a:prstGeom>
        </p:spPr>
        <p:txBody>
          <a:bodyPr wrap="none">
            <a:spAutoFit/>
          </a:bodyPr>
          <a:lstStyle/>
          <a:p>
            <a:pPr indent="266700">
              <a:lnSpc>
                <a:spcPct val="120000"/>
              </a:lnSpc>
            </a:pPr>
            <a:r>
              <a:rPr lang="en-US" altLang="zh-CN" b="1" dirty="0" err="1">
                <a:solidFill>
                  <a:srgbClr val="CC3300"/>
                </a:solidFill>
                <a:latin typeface="微软雅黑" pitchFamily="34" charset="-122"/>
                <a:ea typeface="微软雅黑" pitchFamily="34" charset="-122"/>
              </a:rPr>
              <a:t>ar</a:t>
            </a:r>
            <a:r>
              <a:rPr lang="en-US" altLang="zh-CN" b="1" dirty="0">
                <a:solidFill>
                  <a:srgbClr val="CC3300"/>
                </a:solidFill>
                <a:latin typeface="微软雅黑" pitchFamily="34" charset="-122"/>
                <a:ea typeface="微软雅黑" pitchFamily="34" charset="-122"/>
              </a:rPr>
              <a:t> </a:t>
            </a:r>
            <a:r>
              <a:rPr lang="en-US" altLang="zh-CN" b="1" dirty="0" err="1">
                <a:solidFill>
                  <a:srgbClr val="CC3300"/>
                </a:solidFill>
                <a:latin typeface="微软雅黑" pitchFamily="34" charset="-122"/>
                <a:ea typeface="微软雅黑" pitchFamily="34" charset="-122"/>
              </a:rPr>
              <a:t>rcs</a:t>
            </a:r>
            <a:r>
              <a:rPr lang="en-US" altLang="zh-CN" b="1" dirty="0">
                <a:solidFill>
                  <a:srgbClr val="CC3300"/>
                </a:solidFill>
                <a:latin typeface="微软雅黑" pitchFamily="34" charset="-122"/>
                <a:ea typeface="微软雅黑" pitchFamily="34" charset="-122"/>
              </a:rPr>
              <a:t> </a:t>
            </a:r>
            <a:r>
              <a:rPr lang="en-US" altLang="zh-CN" b="1" dirty="0" err="1">
                <a:solidFill>
                  <a:srgbClr val="FF0000"/>
                </a:solidFill>
                <a:latin typeface="微软雅黑" pitchFamily="34" charset="-122"/>
                <a:ea typeface="微软雅黑" pitchFamily="34" charset="-122"/>
              </a:rPr>
              <a:t>mylib.a</a:t>
            </a:r>
            <a:r>
              <a:rPr lang="en-US" altLang="zh-CN" b="1" dirty="0">
                <a:solidFill>
                  <a:srgbClr val="CC3300"/>
                </a:solidFill>
                <a:latin typeface="微软雅黑" pitchFamily="34" charset="-122"/>
                <a:ea typeface="微软雅黑" pitchFamily="34" charset="-122"/>
              </a:rPr>
              <a:t> myproc1.o myproc2.o</a:t>
            </a:r>
          </a:p>
        </p:txBody>
      </p:sp>
      <p:sp>
        <p:nvSpPr>
          <p:cNvPr id="4" name="矩形 3"/>
          <p:cNvSpPr/>
          <p:nvPr/>
        </p:nvSpPr>
        <p:spPr>
          <a:xfrm>
            <a:off x="8207376" y="1028700"/>
            <a:ext cx="2555874" cy="3241676"/>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73300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74184"/>
                                        </p:tgtEl>
                                        <p:attrNameLst>
                                          <p:attrName>style.visibility</p:attrName>
                                        </p:attrNameLst>
                                      </p:cBhvr>
                                      <p:to>
                                        <p:strVal val="visible"/>
                                      </p:to>
                                    </p:set>
                                    <p:animEffect transition="in" filter="blinds(horizontal)">
                                      <p:cBhvr>
                                        <p:cTn id="7" dur="500"/>
                                        <p:tgtEl>
                                          <p:spTgt spid="774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4</a:t>
            </a:fld>
            <a:endParaRPr lang="zh-CN" altLang="en-US"/>
          </a:p>
        </p:txBody>
      </p:sp>
      <p:sp>
        <p:nvSpPr>
          <p:cNvPr id="3" name="内容占位符 2"/>
          <p:cNvSpPr txBox="1">
            <a:spLocks/>
          </p:cNvSpPr>
          <p:nvPr/>
        </p:nvSpPr>
        <p:spPr>
          <a:xfrm>
            <a:off x="328245" y="243749"/>
            <a:ext cx="10972800" cy="608845"/>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dirty="0" smtClean="0"/>
              <a:t>7.1.2</a:t>
            </a:r>
            <a:r>
              <a:rPr lang="zh-CN" altLang="en-US" dirty="0" smtClean="0"/>
              <a:t> 静态链接与动态链接：</a:t>
            </a:r>
            <a:endParaRPr lang="en-US" altLang="zh-CN" dirty="0" smtClean="0"/>
          </a:p>
          <a:p>
            <a:pPr lvl="1"/>
            <a:r>
              <a:rPr lang="zh-CN" altLang="en-US" dirty="0" smtClean="0"/>
              <a:t>先导概念：</a:t>
            </a:r>
            <a:endParaRPr lang="en-US" altLang="zh-CN" dirty="0" smtClean="0"/>
          </a:p>
          <a:p>
            <a:pPr lvl="2"/>
            <a:r>
              <a:rPr lang="zh-CN" altLang="en-US" dirty="0" smtClean="0"/>
              <a:t>目标文件的节（</a:t>
            </a:r>
            <a:r>
              <a:rPr lang="en-US" altLang="zh-CN" dirty="0" smtClean="0"/>
              <a:t>section</a:t>
            </a:r>
            <a:r>
              <a:rPr lang="zh-CN" altLang="en-US" dirty="0" smtClean="0"/>
              <a:t>）和进程映像的布局</a:t>
            </a:r>
            <a:endParaRPr lang="en-US" altLang="zh-CN" dirty="0" smtClean="0"/>
          </a:p>
          <a:p>
            <a:pPr lvl="1"/>
            <a:r>
              <a:rPr lang="zh-CN" altLang="en-US" dirty="0" smtClean="0"/>
              <a:t>链接任务：</a:t>
            </a:r>
            <a:endParaRPr lang="en-US" altLang="zh-CN" dirty="0" smtClean="0"/>
          </a:p>
          <a:p>
            <a:pPr lvl="2"/>
            <a:r>
              <a:rPr lang="en-US" altLang="zh-CN" dirty="0" smtClean="0">
                <a:solidFill>
                  <a:schemeClr val="bg1">
                    <a:lumMod val="50000"/>
                  </a:schemeClr>
                </a:solidFill>
              </a:rPr>
              <a:t>0</a:t>
            </a:r>
            <a:r>
              <a:rPr lang="zh-CN" altLang="en-US" dirty="0" smtClean="0">
                <a:solidFill>
                  <a:schemeClr val="bg1">
                    <a:lumMod val="50000"/>
                  </a:schemeClr>
                </a:solidFill>
              </a:rPr>
              <a:t>）隐含任务</a:t>
            </a:r>
            <a:r>
              <a:rPr lang="en-US" altLang="zh-CN" dirty="0" smtClean="0">
                <a:solidFill>
                  <a:schemeClr val="bg1">
                    <a:lumMod val="50000"/>
                  </a:schemeClr>
                </a:solidFill>
              </a:rPr>
              <a:t>——</a:t>
            </a:r>
            <a:r>
              <a:rPr lang="zh-CN" altLang="en-US" dirty="0" smtClean="0">
                <a:solidFill>
                  <a:schemeClr val="bg1">
                    <a:lumMod val="50000"/>
                  </a:schemeClr>
                </a:solidFill>
              </a:rPr>
              <a:t>节在内存空间的布局</a:t>
            </a:r>
            <a:endParaRPr lang="en-US" altLang="zh-CN" dirty="0" smtClean="0">
              <a:solidFill>
                <a:schemeClr val="bg1">
                  <a:lumMod val="50000"/>
                </a:schemeClr>
              </a:solidFill>
            </a:endParaRPr>
          </a:p>
          <a:p>
            <a:pPr lvl="2"/>
            <a:r>
              <a:rPr lang="en-US" altLang="zh-CN" dirty="0" smtClean="0"/>
              <a:t>1</a:t>
            </a:r>
            <a:r>
              <a:rPr lang="zh-CN" altLang="en-US" dirty="0" smtClean="0"/>
              <a:t>）</a:t>
            </a:r>
            <a:r>
              <a:rPr lang="zh-CN" altLang="en-US" b="1" dirty="0" smtClean="0">
                <a:solidFill>
                  <a:srgbClr val="00B050"/>
                </a:solidFill>
              </a:rPr>
              <a:t>符号解析</a:t>
            </a:r>
            <a:r>
              <a:rPr lang="zh-CN" altLang="en-US" dirty="0" smtClean="0"/>
              <a:t>（</a:t>
            </a:r>
            <a:r>
              <a:rPr lang="en-US" altLang="zh-CN" dirty="0" smtClean="0"/>
              <a:t>symbol resolution</a:t>
            </a:r>
            <a:r>
              <a:rPr lang="zh-CN" altLang="en-US" dirty="0" smtClean="0"/>
              <a:t>）</a:t>
            </a:r>
            <a:endParaRPr lang="en-US" altLang="zh-CN" dirty="0" smtClean="0"/>
          </a:p>
          <a:p>
            <a:pPr lvl="3"/>
            <a:r>
              <a:rPr lang="zh-CN" altLang="en-US" i="1" dirty="0" smtClean="0"/>
              <a:t>建立符号引用和定义之间的联系</a:t>
            </a:r>
            <a:endParaRPr lang="en-US" altLang="zh-CN" i="1" dirty="0" smtClean="0"/>
          </a:p>
          <a:p>
            <a:pPr lvl="2"/>
            <a:r>
              <a:rPr lang="en-US" altLang="zh-CN" dirty="0" smtClean="0"/>
              <a:t>2</a:t>
            </a:r>
            <a:r>
              <a:rPr lang="zh-CN" altLang="en-US" dirty="0" smtClean="0"/>
              <a:t>）</a:t>
            </a:r>
            <a:r>
              <a:rPr lang="zh-CN" altLang="en-US" b="1" dirty="0" smtClean="0">
                <a:solidFill>
                  <a:srgbClr val="00B050"/>
                </a:solidFill>
              </a:rPr>
              <a:t>重定位</a:t>
            </a:r>
            <a:r>
              <a:rPr lang="zh-CN" altLang="en-US" dirty="0" smtClean="0"/>
              <a:t>（</a:t>
            </a:r>
            <a:r>
              <a:rPr lang="en-US" altLang="zh-CN" dirty="0" smtClean="0"/>
              <a:t>relocation</a:t>
            </a:r>
            <a:r>
              <a:rPr lang="zh-CN" altLang="en-US" dirty="0" smtClean="0"/>
              <a:t>）</a:t>
            </a:r>
            <a:endParaRPr lang="en-US" altLang="zh-CN" dirty="0" smtClean="0"/>
          </a:p>
          <a:p>
            <a:pPr lvl="3"/>
            <a:r>
              <a:rPr lang="zh-CN" altLang="en-US" i="1" dirty="0" smtClean="0"/>
              <a:t>为每</a:t>
            </a:r>
            <a:r>
              <a:rPr lang="zh-CN" altLang="en-US" i="1" dirty="0"/>
              <a:t>一</a:t>
            </a:r>
            <a:r>
              <a:rPr lang="zh-CN" altLang="en-US" i="1" dirty="0" smtClean="0"/>
              <a:t>个引用确定地址</a:t>
            </a:r>
            <a:endParaRPr lang="en-US" altLang="zh-CN" i="1" dirty="0" smtClean="0"/>
          </a:p>
          <a:p>
            <a:pPr lvl="3"/>
            <a:endParaRPr lang="en-US" altLang="zh-CN" i="1" dirty="0" smtClean="0"/>
          </a:p>
          <a:p>
            <a:pPr lvl="1"/>
            <a:r>
              <a:rPr lang="zh-CN" altLang="en-US" sz="3200" dirty="0" smtClean="0"/>
              <a:t>链接时机：</a:t>
            </a:r>
            <a:endParaRPr lang="en-US" altLang="zh-CN" sz="3200" dirty="0" smtClean="0"/>
          </a:p>
          <a:p>
            <a:pPr lvl="3"/>
            <a:r>
              <a:rPr lang="zh-CN" altLang="en-US" b="1" dirty="0" smtClean="0"/>
              <a:t>编译时</a:t>
            </a:r>
            <a:r>
              <a:rPr lang="zh-CN" altLang="en-US" dirty="0" smtClean="0"/>
              <a:t>、</a:t>
            </a:r>
            <a:r>
              <a:rPr lang="zh-CN" altLang="en-US" b="1" dirty="0" smtClean="0"/>
              <a:t>加载时</a:t>
            </a:r>
            <a:r>
              <a:rPr lang="zh-CN" altLang="en-US" dirty="0" smtClean="0"/>
              <a:t>和</a:t>
            </a:r>
            <a:r>
              <a:rPr lang="zh-CN" altLang="en-US" b="1" dirty="0" smtClean="0"/>
              <a:t>运行时</a:t>
            </a:r>
            <a:endParaRPr lang="en-US" altLang="zh-CN" b="1" dirty="0" smtClean="0"/>
          </a:p>
          <a:p>
            <a:pPr lvl="1"/>
            <a:endParaRPr lang="en-US" altLang="zh-CN" i="1" dirty="0" smtClean="0"/>
          </a:p>
        </p:txBody>
      </p:sp>
      <p:sp>
        <p:nvSpPr>
          <p:cNvPr id="4" name="Line 4"/>
          <p:cNvSpPr>
            <a:spLocks noChangeShapeType="1"/>
          </p:cNvSpPr>
          <p:nvPr/>
        </p:nvSpPr>
        <p:spPr bwMode="auto">
          <a:xfrm>
            <a:off x="7185539" y="2812681"/>
            <a:ext cx="0" cy="381000"/>
          </a:xfrm>
          <a:prstGeom prst="line">
            <a:avLst/>
          </a:prstGeom>
          <a:noFill/>
          <a:ln w="28575">
            <a:solidFill>
              <a:schemeClr val="tx1"/>
            </a:solidFill>
            <a:round/>
            <a:headEnd/>
            <a:tailEnd type="triangle" w="med" len="med"/>
          </a:ln>
          <a:effectLst/>
        </p:spPr>
        <p:txBody>
          <a:bodyPr lIns="90487" tIns="44450" rIns="90487" bIns="44450">
            <a:prstTxWarp prst="textNoShape">
              <a:avLst/>
            </a:prstTxWarp>
            <a:spAutoFit/>
          </a:bodyPr>
          <a:lstStyle/>
          <a:p>
            <a:endParaRPr lang="en-US"/>
          </a:p>
        </p:txBody>
      </p:sp>
      <p:sp>
        <p:nvSpPr>
          <p:cNvPr id="5" name="Rectangle 5"/>
          <p:cNvSpPr>
            <a:spLocks noChangeArrowheads="1"/>
          </p:cNvSpPr>
          <p:nvPr/>
        </p:nvSpPr>
        <p:spPr bwMode="auto">
          <a:xfrm>
            <a:off x="6575939" y="4870082"/>
            <a:ext cx="2971800" cy="366767"/>
          </a:xfrm>
          <a:prstGeom prst="rect">
            <a:avLst/>
          </a:prstGeom>
          <a:solidFill>
            <a:srgbClr val="DEDFF5"/>
          </a:solidFill>
          <a:ln w="28575">
            <a:solidFill>
              <a:schemeClr val="tx1"/>
            </a:solidFill>
            <a:miter lim="800000"/>
            <a:headEnd/>
            <a:tailEnd/>
          </a:ln>
          <a:effectLst/>
        </p:spPr>
        <p:txBody>
          <a:bodyPr lIns="90487" tIns="44450" rIns="90487" bIns="44450">
            <a:prstTxWarp prst="textNoShape">
              <a:avLst/>
            </a:prstTxWarp>
            <a:spAutoFit/>
          </a:bodyPr>
          <a:lstStyle/>
          <a:p>
            <a:pPr algn="ctr"/>
            <a:r>
              <a:rPr lang="en-US">
                <a:latin typeface="Calibri"/>
                <a:cs typeface="Calibri"/>
              </a:rPr>
              <a:t>Linker (ld)</a:t>
            </a:r>
          </a:p>
        </p:txBody>
      </p:sp>
      <p:sp>
        <p:nvSpPr>
          <p:cNvPr id="6" name="Rectangle 6"/>
          <p:cNvSpPr>
            <a:spLocks noChangeArrowheads="1"/>
          </p:cNvSpPr>
          <p:nvPr/>
        </p:nvSpPr>
        <p:spPr bwMode="auto">
          <a:xfrm>
            <a:off x="6347339" y="3182568"/>
            <a:ext cx="1752600" cy="666750"/>
          </a:xfrm>
          <a:prstGeom prst="rect">
            <a:avLst/>
          </a:prstGeom>
          <a:solidFill>
            <a:srgbClr val="DEDFF5"/>
          </a:solidFill>
          <a:ln w="28575">
            <a:solidFill>
              <a:schemeClr val="tx1"/>
            </a:solidFill>
            <a:miter lim="800000"/>
            <a:headEnd/>
            <a:tailEnd/>
          </a:ln>
          <a:effectLst/>
        </p:spPr>
        <p:txBody>
          <a:bodyPr lIns="90487" tIns="44450" rIns="90487" bIns="44450">
            <a:prstTxWarp prst="textNoShape">
              <a:avLst/>
            </a:prstTxWarp>
            <a:spAutoFit/>
          </a:bodyPr>
          <a:lstStyle/>
          <a:p>
            <a:pPr algn="ctr"/>
            <a:r>
              <a:rPr lang="en-US" dirty="0">
                <a:latin typeface="Calibri"/>
                <a:cs typeface="Calibri"/>
              </a:rPr>
              <a:t>Translators</a:t>
            </a:r>
          </a:p>
          <a:p>
            <a:pPr algn="ctr"/>
            <a:r>
              <a:rPr lang="en-US" dirty="0">
                <a:latin typeface="Calibri"/>
                <a:cs typeface="Calibri"/>
              </a:rPr>
              <a:t>(</a:t>
            </a:r>
            <a:r>
              <a:rPr lang="en-US" dirty="0" err="1">
                <a:latin typeface="Calibri"/>
                <a:cs typeface="Calibri"/>
              </a:rPr>
              <a:t>cpp</a:t>
            </a:r>
            <a:r>
              <a:rPr lang="en-US" dirty="0">
                <a:latin typeface="Calibri"/>
                <a:cs typeface="Calibri"/>
              </a:rPr>
              <a:t>, cc1, as)</a:t>
            </a:r>
          </a:p>
        </p:txBody>
      </p:sp>
      <p:sp>
        <p:nvSpPr>
          <p:cNvPr id="7" name="Text Box 7"/>
          <p:cNvSpPr txBox="1">
            <a:spLocks noChangeArrowheads="1"/>
          </p:cNvSpPr>
          <p:nvPr/>
        </p:nvSpPr>
        <p:spPr bwMode="auto">
          <a:xfrm>
            <a:off x="6652139" y="2439618"/>
            <a:ext cx="1015798" cy="369332"/>
          </a:xfrm>
          <a:prstGeom prst="rect">
            <a:avLst/>
          </a:prstGeom>
          <a:noFill/>
          <a:ln w="25400">
            <a:noFill/>
            <a:miter lim="800000"/>
            <a:headEnd/>
            <a:tailEnd/>
          </a:ln>
          <a:effectLst/>
        </p:spPr>
        <p:txBody>
          <a:bodyPr wrap="none">
            <a:prstTxWarp prst="textNoShape">
              <a:avLst/>
            </a:prstTxWarp>
            <a:spAutoFit/>
          </a:bodyPr>
          <a:lstStyle/>
          <a:p>
            <a:r>
              <a:rPr lang="en-US" dirty="0" err="1">
                <a:latin typeface="Courier New"/>
                <a:cs typeface="Courier New"/>
              </a:rPr>
              <a:t>main.c</a:t>
            </a:r>
            <a:endParaRPr lang="en-US" dirty="0">
              <a:latin typeface="Courier New"/>
              <a:cs typeface="Courier New"/>
            </a:endParaRPr>
          </a:p>
        </p:txBody>
      </p:sp>
      <p:sp>
        <p:nvSpPr>
          <p:cNvPr id="8" name="Text Box 8"/>
          <p:cNvSpPr txBox="1">
            <a:spLocks noChangeArrowheads="1"/>
          </p:cNvSpPr>
          <p:nvPr/>
        </p:nvSpPr>
        <p:spPr bwMode="auto">
          <a:xfrm>
            <a:off x="6787077" y="4116018"/>
            <a:ext cx="1015798" cy="369332"/>
          </a:xfrm>
          <a:prstGeom prst="rect">
            <a:avLst/>
          </a:prstGeom>
          <a:noFill/>
          <a:ln w="25400">
            <a:noFill/>
            <a:miter lim="800000"/>
            <a:headEnd/>
            <a:tailEnd/>
          </a:ln>
          <a:effectLst/>
        </p:spPr>
        <p:txBody>
          <a:bodyPr wrap="none">
            <a:prstTxWarp prst="textNoShape">
              <a:avLst/>
            </a:prstTxWarp>
            <a:spAutoFit/>
          </a:bodyPr>
          <a:lstStyle/>
          <a:p>
            <a:r>
              <a:rPr lang="en-US">
                <a:latin typeface="Courier New"/>
                <a:cs typeface="Courier New"/>
              </a:rPr>
              <a:t>main.o</a:t>
            </a:r>
          </a:p>
        </p:txBody>
      </p:sp>
      <p:sp>
        <p:nvSpPr>
          <p:cNvPr id="9" name="Rectangle 9"/>
          <p:cNvSpPr>
            <a:spLocks noChangeArrowheads="1"/>
          </p:cNvSpPr>
          <p:nvPr/>
        </p:nvSpPr>
        <p:spPr bwMode="auto">
          <a:xfrm>
            <a:off x="8252339" y="3182568"/>
            <a:ext cx="1797050" cy="666750"/>
          </a:xfrm>
          <a:prstGeom prst="rect">
            <a:avLst/>
          </a:prstGeom>
          <a:solidFill>
            <a:srgbClr val="DEDFF5"/>
          </a:solidFill>
          <a:ln w="28575">
            <a:solidFill>
              <a:schemeClr val="tx1"/>
            </a:solidFill>
            <a:miter lim="800000"/>
            <a:headEnd/>
            <a:tailEnd/>
          </a:ln>
          <a:effectLst/>
        </p:spPr>
        <p:txBody>
          <a:bodyPr lIns="90487" tIns="44450" rIns="90487" bIns="44450">
            <a:prstTxWarp prst="textNoShape">
              <a:avLst/>
            </a:prstTxWarp>
            <a:spAutoFit/>
          </a:bodyPr>
          <a:lstStyle/>
          <a:p>
            <a:pPr algn="ctr"/>
            <a:r>
              <a:rPr lang="en-US" dirty="0">
                <a:latin typeface="Calibri"/>
                <a:cs typeface="Calibri"/>
              </a:rPr>
              <a:t>Translators</a:t>
            </a:r>
          </a:p>
          <a:p>
            <a:pPr algn="ctr"/>
            <a:r>
              <a:rPr lang="en-US" dirty="0">
                <a:latin typeface="Calibri"/>
                <a:cs typeface="Calibri"/>
              </a:rPr>
              <a:t>(</a:t>
            </a:r>
            <a:r>
              <a:rPr lang="en-US" dirty="0" err="1">
                <a:latin typeface="Calibri"/>
                <a:cs typeface="Calibri"/>
              </a:rPr>
              <a:t>cpp</a:t>
            </a:r>
            <a:r>
              <a:rPr lang="en-US" dirty="0">
                <a:latin typeface="Calibri"/>
                <a:cs typeface="Calibri"/>
              </a:rPr>
              <a:t>, cc1, as)</a:t>
            </a:r>
          </a:p>
        </p:txBody>
      </p:sp>
      <p:sp>
        <p:nvSpPr>
          <p:cNvPr id="10" name="Text Box 10"/>
          <p:cNvSpPr txBox="1">
            <a:spLocks noChangeArrowheads="1"/>
          </p:cNvSpPr>
          <p:nvPr/>
        </p:nvSpPr>
        <p:spPr bwMode="auto">
          <a:xfrm>
            <a:off x="8709539" y="2439618"/>
            <a:ext cx="1011815" cy="369332"/>
          </a:xfrm>
          <a:prstGeom prst="rect">
            <a:avLst/>
          </a:prstGeom>
          <a:noFill/>
          <a:ln w="25400">
            <a:noFill/>
            <a:miter lim="800000"/>
            <a:headEnd/>
            <a:tailEnd/>
          </a:ln>
          <a:effectLst/>
        </p:spPr>
        <p:txBody>
          <a:bodyPr wrap="none">
            <a:prstTxWarp prst="textNoShape">
              <a:avLst/>
            </a:prstTxWarp>
            <a:spAutoFit/>
          </a:bodyPr>
          <a:lstStyle/>
          <a:p>
            <a:r>
              <a:rPr lang="en-US" dirty="0" err="1" smtClean="0">
                <a:latin typeface="Courier New"/>
                <a:cs typeface="Courier New"/>
              </a:rPr>
              <a:t>s</a:t>
            </a:r>
            <a:r>
              <a:rPr lang="en-US" altLang="zh-CN" dirty="0" err="1" smtClean="0">
                <a:latin typeface="Courier New"/>
                <a:cs typeface="Courier New"/>
              </a:rPr>
              <a:t>wap</a:t>
            </a:r>
            <a:r>
              <a:rPr lang="en-US" dirty="0" err="1" smtClean="0">
                <a:latin typeface="Courier New"/>
                <a:cs typeface="Courier New"/>
              </a:rPr>
              <a:t>.c</a:t>
            </a:r>
            <a:endParaRPr lang="en-US" dirty="0">
              <a:latin typeface="Courier New"/>
              <a:cs typeface="Courier New"/>
            </a:endParaRPr>
          </a:p>
        </p:txBody>
      </p:sp>
      <p:sp>
        <p:nvSpPr>
          <p:cNvPr id="11" name="Text Box 11"/>
          <p:cNvSpPr txBox="1">
            <a:spLocks noChangeArrowheads="1"/>
          </p:cNvSpPr>
          <p:nvPr/>
        </p:nvSpPr>
        <p:spPr bwMode="auto">
          <a:xfrm>
            <a:off x="8719570" y="4116018"/>
            <a:ext cx="1011815" cy="369332"/>
          </a:xfrm>
          <a:prstGeom prst="rect">
            <a:avLst/>
          </a:prstGeom>
          <a:noFill/>
          <a:ln w="25400">
            <a:noFill/>
            <a:miter lim="800000"/>
            <a:headEnd/>
            <a:tailEnd/>
          </a:ln>
          <a:effectLst/>
        </p:spPr>
        <p:txBody>
          <a:bodyPr wrap="none">
            <a:prstTxWarp prst="textNoShape">
              <a:avLst/>
            </a:prstTxWarp>
            <a:spAutoFit/>
          </a:bodyPr>
          <a:lstStyle/>
          <a:p>
            <a:pPr algn="ctr"/>
            <a:r>
              <a:rPr lang="en-US" dirty="0" err="1" smtClean="0">
                <a:latin typeface="Courier New"/>
                <a:cs typeface="Courier New"/>
              </a:rPr>
              <a:t>s</a:t>
            </a:r>
            <a:r>
              <a:rPr lang="en-US" altLang="zh-CN" dirty="0" err="1" smtClean="0">
                <a:latin typeface="Courier New"/>
                <a:cs typeface="Courier New"/>
              </a:rPr>
              <a:t>wap</a:t>
            </a:r>
            <a:r>
              <a:rPr lang="en-US" dirty="0" err="1" smtClean="0">
                <a:latin typeface="Courier New"/>
                <a:cs typeface="Courier New"/>
              </a:rPr>
              <a:t>.o</a:t>
            </a:r>
            <a:endParaRPr lang="en-US" dirty="0">
              <a:latin typeface="Courier New"/>
              <a:cs typeface="Courier New"/>
            </a:endParaRPr>
          </a:p>
        </p:txBody>
      </p:sp>
      <p:sp>
        <p:nvSpPr>
          <p:cNvPr id="12" name="Text Box 12"/>
          <p:cNvSpPr txBox="1">
            <a:spLocks noChangeArrowheads="1"/>
          </p:cNvSpPr>
          <p:nvPr/>
        </p:nvSpPr>
        <p:spPr bwMode="auto">
          <a:xfrm>
            <a:off x="7418073" y="5541633"/>
            <a:ext cx="1287532" cy="369332"/>
          </a:xfrm>
          <a:prstGeom prst="rect">
            <a:avLst/>
          </a:prstGeom>
          <a:noFill/>
          <a:ln w="25400">
            <a:noFill/>
            <a:miter lim="800000"/>
            <a:headEnd/>
            <a:tailEnd/>
          </a:ln>
          <a:effectLst/>
        </p:spPr>
        <p:txBody>
          <a:bodyPr wrap="none">
            <a:prstTxWarp prst="textNoShape">
              <a:avLst/>
            </a:prstTxWarp>
            <a:spAutoFit/>
          </a:bodyPr>
          <a:lstStyle/>
          <a:p>
            <a:r>
              <a:rPr lang="en-US" dirty="0" smtClean="0">
                <a:latin typeface="Courier New"/>
                <a:cs typeface="Courier New"/>
              </a:rPr>
              <a:t>Main.exe</a:t>
            </a:r>
            <a:endParaRPr lang="en-US" dirty="0">
              <a:latin typeface="Courier New"/>
              <a:cs typeface="Courier New"/>
            </a:endParaRPr>
          </a:p>
        </p:txBody>
      </p:sp>
      <p:sp>
        <p:nvSpPr>
          <p:cNvPr id="13" name="Line 13"/>
          <p:cNvSpPr>
            <a:spLocks noChangeShapeType="1"/>
          </p:cNvSpPr>
          <p:nvPr/>
        </p:nvSpPr>
        <p:spPr bwMode="auto">
          <a:xfrm>
            <a:off x="9177852" y="2812681"/>
            <a:ext cx="0" cy="381000"/>
          </a:xfrm>
          <a:prstGeom prst="line">
            <a:avLst/>
          </a:prstGeom>
          <a:noFill/>
          <a:ln w="28575">
            <a:solidFill>
              <a:schemeClr val="tx1"/>
            </a:solidFill>
            <a:round/>
            <a:headEnd/>
            <a:tailEnd type="triangle" w="med" len="med"/>
          </a:ln>
          <a:effectLst/>
        </p:spPr>
        <p:txBody>
          <a:bodyPr lIns="90487" tIns="44450" rIns="90487" bIns="44450">
            <a:prstTxWarp prst="textNoShape">
              <a:avLst/>
            </a:prstTxWarp>
            <a:spAutoFit/>
          </a:bodyPr>
          <a:lstStyle/>
          <a:p>
            <a:endParaRPr lang="en-US"/>
          </a:p>
        </p:txBody>
      </p:sp>
      <p:sp>
        <p:nvSpPr>
          <p:cNvPr id="14" name="Line 14"/>
          <p:cNvSpPr>
            <a:spLocks noChangeShapeType="1"/>
          </p:cNvSpPr>
          <p:nvPr/>
        </p:nvSpPr>
        <p:spPr bwMode="auto">
          <a:xfrm>
            <a:off x="7185539" y="3879481"/>
            <a:ext cx="0" cy="381000"/>
          </a:xfrm>
          <a:prstGeom prst="line">
            <a:avLst/>
          </a:prstGeom>
          <a:noFill/>
          <a:ln w="28575">
            <a:solidFill>
              <a:schemeClr val="tx1"/>
            </a:solidFill>
            <a:round/>
            <a:headEnd/>
            <a:tailEnd type="triangle" w="med" len="med"/>
          </a:ln>
          <a:effectLst/>
        </p:spPr>
        <p:txBody>
          <a:bodyPr lIns="90487" tIns="44450" rIns="90487" bIns="44450">
            <a:prstTxWarp prst="textNoShape">
              <a:avLst/>
            </a:prstTxWarp>
            <a:spAutoFit/>
          </a:bodyPr>
          <a:lstStyle/>
          <a:p>
            <a:endParaRPr lang="en-US"/>
          </a:p>
        </p:txBody>
      </p:sp>
      <p:sp>
        <p:nvSpPr>
          <p:cNvPr id="15" name="Line 15"/>
          <p:cNvSpPr>
            <a:spLocks noChangeShapeType="1"/>
          </p:cNvSpPr>
          <p:nvPr/>
        </p:nvSpPr>
        <p:spPr bwMode="auto">
          <a:xfrm>
            <a:off x="9177852" y="3879481"/>
            <a:ext cx="0" cy="381000"/>
          </a:xfrm>
          <a:prstGeom prst="line">
            <a:avLst/>
          </a:prstGeom>
          <a:noFill/>
          <a:ln w="28575">
            <a:solidFill>
              <a:schemeClr val="tx1"/>
            </a:solidFill>
            <a:round/>
            <a:headEnd/>
            <a:tailEnd type="triangle" w="med" len="med"/>
          </a:ln>
          <a:effectLst/>
        </p:spPr>
        <p:txBody>
          <a:bodyPr lIns="90487" tIns="44450" rIns="90487" bIns="44450">
            <a:prstTxWarp prst="textNoShape">
              <a:avLst/>
            </a:prstTxWarp>
            <a:spAutoFit/>
          </a:bodyPr>
          <a:lstStyle/>
          <a:p>
            <a:endParaRPr lang="en-US"/>
          </a:p>
        </p:txBody>
      </p:sp>
      <p:sp>
        <p:nvSpPr>
          <p:cNvPr id="16" name="Line 16"/>
          <p:cNvSpPr>
            <a:spLocks noChangeShapeType="1"/>
          </p:cNvSpPr>
          <p:nvPr/>
        </p:nvSpPr>
        <p:spPr bwMode="auto">
          <a:xfrm>
            <a:off x="9177852" y="4489081"/>
            <a:ext cx="0" cy="381000"/>
          </a:xfrm>
          <a:prstGeom prst="line">
            <a:avLst/>
          </a:prstGeom>
          <a:noFill/>
          <a:ln w="28575">
            <a:solidFill>
              <a:schemeClr val="tx1"/>
            </a:solidFill>
            <a:round/>
            <a:headEnd/>
            <a:tailEnd type="triangle" w="med" len="med"/>
          </a:ln>
          <a:effectLst/>
        </p:spPr>
        <p:txBody>
          <a:bodyPr lIns="90487" tIns="44450" rIns="90487" bIns="44450">
            <a:prstTxWarp prst="textNoShape">
              <a:avLst/>
            </a:prstTxWarp>
            <a:spAutoFit/>
          </a:bodyPr>
          <a:lstStyle/>
          <a:p>
            <a:endParaRPr lang="en-US"/>
          </a:p>
        </p:txBody>
      </p:sp>
      <p:sp>
        <p:nvSpPr>
          <p:cNvPr id="17" name="Line 17"/>
          <p:cNvSpPr>
            <a:spLocks noChangeShapeType="1"/>
          </p:cNvSpPr>
          <p:nvPr/>
        </p:nvSpPr>
        <p:spPr bwMode="auto">
          <a:xfrm>
            <a:off x="8077714" y="5262193"/>
            <a:ext cx="0" cy="381000"/>
          </a:xfrm>
          <a:prstGeom prst="line">
            <a:avLst/>
          </a:prstGeom>
          <a:noFill/>
          <a:ln w="28575">
            <a:solidFill>
              <a:schemeClr val="tx1"/>
            </a:solidFill>
            <a:round/>
            <a:headEnd/>
            <a:tailEnd type="triangle" w="med" len="med"/>
          </a:ln>
          <a:effectLst/>
        </p:spPr>
        <p:txBody>
          <a:bodyPr lIns="90487" tIns="44450" rIns="90487" bIns="44450">
            <a:prstTxWarp prst="textNoShape">
              <a:avLst/>
            </a:prstTxWarp>
            <a:spAutoFit/>
          </a:bodyPr>
          <a:lstStyle/>
          <a:p>
            <a:endParaRPr lang="en-US"/>
          </a:p>
        </p:txBody>
      </p:sp>
      <p:sp>
        <p:nvSpPr>
          <p:cNvPr id="18" name="Line 18"/>
          <p:cNvSpPr>
            <a:spLocks noChangeShapeType="1"/>
          </p:cNvSpPr>
          <p:nvPr/>
        </p:nvSpPr>
        <p:spPr bwMode="auto">
          <a:xfrm>
            <a:off x="7185539" y="4489081"/>
            <a:ext cx="0" cy="381000"/>
          </a:xfrm>
          <a:prstGeom prst="line">
            <a:avLst/>
          </a:prstGeom>
          <a:noFill/>
          <a:ln w="28575">
            <a:solidFill>
              <a:schemeClr val="tx1"/>
            </a:solidFill>
            <a:round/>
            <a:headEnd/>
            <a:tailEnd type="triangle" w="med" len="med"/>
          </a:ln>
          <a:effectLst/>
        </p:spPr>
        <p:txBody>
          <a:bodyPr lIns="90487" tIns="44450" rIns="90487" bIns="44450">
            <a:prstTxWarp prst="textNoShape">
              <a:avLst/>
            </a:prstTxWarp>
            <a:spAutoFit/>
          </a:bodyPr>
          <a:lstStyle/>
          <a:p>
            <a:endParaRPr lang="en-US"/>
          </a:p>
        </p:txBody>
      </p:sp>
      <p:sp>
        <p:nvSpPr>
          <p:cNvPr id="19" name="Text Box 19"/>
          <p:cNvSpPr txBox="1">
            <a:spLocks noChangeArrowheads="1"/>
          </p:cNvSpPr>
          <p:nvPr/>
        </p:nvSpPr>
        <p:spPr bwMode="auto">
          <a:xfrm>
            <a:off x="10201789" y="2492006"/>
            <a:ext cx="877163" cy="369332"/>
          </a:xfrm>
          <a:prstGeom prst="rect">
            <a:avLst/>
          </a:prstGeom>
          <a:noFill/>
          <a:ln w="25400">
            <a:noFill/>
            <a:miter lim="800000"/>
            <a:headEnd/>
            <a:tailEnd/>
          </a:ln>
          <a:effectLst/>
        </p:spPr>
        <p:txBody>
          <a:bodyPr wrap="none">
            <a:prstTxWarp prst="textNoShape">
              <a:avLst/>
            </a:prstTxWarp>
            <a:spAutoFit/>
          </a:bodyPr>
          <a:lstStyle/>
          <a:p>
            <a:r>
              <a:rPr lang="zh-CN" altLang="en-US" i="1" dirty="0" smtClean="0">
                <a:solidFill>
                  <a:srgbClr val="C00000"/>
                </a:solidFill>
                <a:latin typeface="Calibri"/>
                <a:cs typeface="Calibri"/>
              </a:rPr>
              <a:t>源代码</a:t>
            </a:r>
            <a:endParaRPr lang="en-US" i="1" dirty="0">
              <a:solidFill>
                <a:srgbClr val="C00000"/>
              </a:solidFill>
              <a:latin typeface="Calibri"/>
              <a:cs typeface="Calibri"/>
            </a:endParaRPr>
          </a:p>
        </p:txBody>
      </p:sp>
      <p:sp>
        <p:nvSpPr>
          <p:cNvPr id="20" name="Text Box 20"/>
          <p:cNvSpPr txBox="1">
            <a:spLocks noChangeArrowheads="1"/>
          </p:cNvSpPr>
          <p:nvPr/>
        </p:nvSpPr>
        <p:spPr bwMode="auto">
          <a:xfrm>
            <a:off x="9731385" y="4036644"/>
            <a:ext cx="1569660" cy="646331"/>
          </a:xfrm>
          <a:prstGeom prst="rect">
            <a:avLst/>
          </a:prstGeom>
          <a:noFill/>
          <a:ln w="25400">
            <a:noFill/>
            <a:miter lim="800000"/>
            <a:headEnd/>
            <a:tailEnd/>
          </a:ln>
          <a:effectLst/>
        </p:spPr>
        <p:txBody>
          <a:bodyPr wrap="none">
            <a:prstTxWarp prst="textNoShape">
              <a:avLst/>
            </a:prstTxWarp>
            <a:spAutoFit/>
          </a:bodyPr>
          <a:lstStyle/>
          <a:p>
            <a:r>
              <a:rPr lang="zh-CN" altLang="en-US" i="1" dirty="0" smtClean="0">
                <a:solidFill>
                  <a:srgbClr val="C00000"/>
                </a:solidFill>
                <a:latin typeface="Calibri"/>
                <a:cs typeface="Calibri"/>
              </a:rPr>
              <a:t>分离编译</a:t>
            </a:r>
            <a:endParaRPr lang="en-US" altLang="zh-CN" i="1" dirty="0" smtClean="0">
              <a:solidFill>
                <a:srgbClr val="C00000"/>
              </a:solidFill>
              <a:latin typeface="Calibri"/>
              <a:cs typeface="Calibri"/>
            </a:endParaRPr>
          </a:p>
          <a:p>
            <a:r>
              <a:rPr lang="zh-CN" altLang="en-US" i="1" dirty="0" smtClean="0">
                <a:solidFill>
                  <a:srgbClr val="C00000"/>
                </a:solidFill>
                <a:latin typeface="Calibri"/>
                <a:cs typeface="Calibri"/>
              </a:rPr>
              <a:t>成生目标文件</a:t>
            </a:r>
            <a:endParaRPr lang="en-US" i="1" dirty="0">
              <a:solidFill>
                <a:srgbClr val="C00000"/>
              </a:solidFill>
              <a:latin typeface="Calibri"/>
              <a:cs typeface="Calibri"/>
            </a:endParaRPr>
          </a:p>
        </p:txBody>
      </p:sp>
      <p:sp>
        <p:nvSpPr>
          <p:cNvPr id="21" name="Text Box 21"/>
          <p:cNvSpPr txBox="1">
            <a:spLocks noChangeArrowheads="1"/>
          </p:cNvSpPr>
          <p:nvPr/>
        </p:nvSpPr>
        <p:spPr bwMode="auto">
          <a:xfrm>
            <a:off x="4649873" y="5809405"/>
            <a:ext cx="7141735" cy="646331"/>
          </a:xfrm>
          <a:prstGeom prst="rect">
            <a:avLst/>
          </a:prstGeom>
          <a:noFill/>
          <a:ln w="25400">
            <a:noFill/>
            <a:miter lim="800000"/>
            <a:headEnd/>
            <a:tailEnd/>
          </a:ln>
          <a:effectLst/>
        </p:spPr>
        <p:txBody>
          <a:bodyPr wrap="square">
            <a:prstTxWarp prst="textNoShape">
              <a:avLst/>
            </a:prstTxWarp>
            <a:spAutoFit/>
          </a:bodyPr>
          <a:lstStyle/>
          <a:p>
            <a:pPr algn="ctr"/>
            <a:r>
              <a:rPr lang="zh-CN" altLang="en-US" i="1" dirty="0" smtClean="0">
                <a:solidFill>
                  <a:srgbClr val="C00000"/>
                </a:solidFill>
                <a:latin typeface="Calibri"/>
                <a:cs typeface="Calibri"/>
              </a:rPr>
              <a:t>链接后的可执行文件</a:t>
            </a:r>
            <a:endParaRPr lang="en-US" altLang="zh-CN" i="1" dirty="0" smtClean="0">
              <a:solidFill>
                <a:srgbClr val="C00000"/>
              </a:solidFill>
              <a:latin typeface="Calibri"/>
              <a:cs typeface="Calibri"/>
            </a:endParaRPr>
          </a:p>
          <a:p>
            <a:r>
              <a:rPr lang="en-US" i="1" dirty="0" smtClean="0">
                <a:solidFill>
                  <a:srgbClr val="C00000"/>
                </a:solidFill>
                <a:latin typeface="Calibri"/>
                <a:cs typeface="Calibri"/>
              </a:rPr>
              <a:t>(contains </a:t>
            </a:r>
            <a:r>
              <a:rPr lang="en-US" i="1" dirty="0">
                <a:solidFill>
                  <a:srgbClr val="C00000"/>
                </a:solidFill>
                <a:latin typeface="Calibri"/>
                <a:cs typeface="Calibri"/>
              </a:rPr>
              <a:t>code and data for all </a:t>
            </a:r>
            <a:r>
              <a:rPr lang="en-US" i="1" dirty="0" smtClean="0">
                <a:solidFill>
                  <a:srgbClr val="C00000"/>
                </a:solidFill>
                <a:latin typeface="Calibri"/>
                <a:cs typeface="Calibri"/>
              </a:rPr>
              <a:t>functions</a:t>
            </a:r>
            <a:r>
              <a:rPr lang="zh-CN" altLang="en-US" i="1" dirty="0" smtClean="0">
                <a:solidFill>
                  <a:srgbClr val="C00000"/>
                </a:solidFill>
                <a:latin typeface="Calibri"/>
                <a:cs typeface="Calibri"/>
              </a:rPr>
              <a:t> </a:t>
            </a:r>
            <a:r>
              <a:rPr lang="en-US" i="1" dirty="0" smtClean="0">
                <a:solidFill>
                  <a:srgbClr val="C00000"/>
                </a:solidFill>
                <a:latin typeface="Calibri"/>
                <a:cs typeface="Calibri"/>
              </a:rPr>
              <a:t>defined </a:t>
            </a:r>
            <a:r>
              <a:rPr lang="en-US" i="1" dirty="0">
                <a:solidFill>
                  <a:srgbClr val="C00000"/>
                </a:solidFill>
                <a:latin typeface="Calibri"/>
                <a:cs typeface="Calibri"/>
              </a:rPr>
              <a:t>in </a:t>
            </a:r>
            <a:r>
              <a:rPr lang="en-US" i="1" dirty="0" err="1">
                <a:solidFill>
                  <a:srgbClr val="C00000"/>
                </a:solidFill>
                <a:latin typeface="Courier New"/>
                <a:cs typeface="Courier New"/>
              </a:rPr>
              <a:t>main.c</a:t>
            </a:r>
            <a:r>
              <a:rPr lang="en-US" i="1" dirty="0">
                <a:solidFill>
                  <a:srgbClr val="C00000"/>
                </a:solidFill>
                <a:latin typeface="Courier New"/>
                <a:cs typeface="Courier New"/>
              </a:rPr>
              <a:t> </a:t>
            </a:r>
            <a:r>
              <a:rPr lang="en-US" i="1" dirty="0">
                <a:solidFill>
                  <a:srgbClr val="C00000"/>
                </a:solidFill>
                <a:latin typeface="Calibri"/>
                <a:cs typeface="Calibri"/>
              </a:rPr>
              <a:t>and</a:t>
            </a:r>
            <a:r>
              <a:rPr lang="en-US" i="1" dirty="0">
                <a:solidFill>
                  <a:srgbClr val="C00000"/>
                </a:solidFill>
                <a:latin typeface="Courier New"/>
                <a:cs typeface="Courier New"/>
              </a:rPr>
              <a:t> </a:t>
            </a:r>
            <a:r>
              <a:rPr lang="en-US" i="1" dirty="0" err="1">
                <a:solidFill>
                  <a:srgbClr val="C00000"/>
                </a:solidFill>
                <a:latin typeface="Courier New"/>
                <a:cs typeface="Courier New"/>
              </a:rPr>
              <a:t>sum.c</a:t>
            </a:r>
            <a:r>
              <a:rPr lang="en-US" i="1" dirty="0">
                <a:solidFill>
                  <a:srgbClr val="C00000"/>
                </a:solidFill>
                <a:latin typeface="Calibri"/>
                <a:cs typeface="Calibri"/>
              </a:rPr>
              <a:t>)</a:t>
            </a:r>
          </a:p>
        </p:txBody>
      </p:sp>
    </p:spTree>
    <p:extLst>
      <p:ext uri="{BB962C8B-B14F-4D97-AF65-F5344CB8AC3E}">
        <p14:creationId xmlns:p14="http://schemas.microsoft.com/office/powerpoint/2010/main" val="3286303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928" name="Text Box 8"/>
          <p:cNvSpPr txBox="1">
            <a:spLocks noChangeArrowheads="1"/>
          </p:cNvSpPr>
          <p:nvPr/>
        </p:nvSpPr>
        <p:spPr bwMode="auto">
          <a:xfrm>
            <a:off x="620713" y="648119"/>
            <a:ext cx="1929489" cy="461665"/>
          </a:xfrm>
          <a:prstGeom prst="rect">
            <a:avLst/>
          </a:prstGeom>
          <a:noFill/>
          <a:ln w="9525">
            <a:noFill/>
            <a:miter lim="800000"/>
            <a:headEnd/>
            <a:tailEnd/>
          </a:ln>
          <a:effectLst/>
        </p:spPr>
        <p:txBody>
          <a:bodyPr wrap="square">
            <a:spAutoFit/>
          </a:bodyPr>
          <a:lstStyle/>
          <a:p>
            <a:pPr>
              <a:spcBef>
                <a:spcPct val="50000"/>
              </a:spcBef>
            </a:pPr>
            <a:r>
              <a:rPr lang="en-US" altLang="zh-CN" sz="2400" b="1" dirty="0" err="1">
                <a:solidFill>
                  <a:srgbClr val="FF0000"/>
                </a:solidFill>
                <a:latin typeface="微软雅黑" pitchFamily="34" charset="-122"/>
                <a:ea typeface="微软雅黑" pitchFamily="34" charset="-122"/>
              </a:rPr>
              <a:t>main.c</a:t>
            </a:r>
            <a:endParaRPr lang="en-US" altLang="zh-CN" sz="2400" b="1" dirty="0">
              <a:solidFill>
                <a:srgbClr val="FF0000"/>
              </a:solidFill>
              <a:latin typeface="微软雅黑" pitchFamily="34" charset="-122"/>
              <a:ea typeface="微软雅黑" pitchFamily="34" charset="-122"/>
            </a:endParaRPr>
          </a:p>
        </p:txBody>
      </p:sp>
      <p:sp>
        <p:nvSpPr>
          <p:cNvPr id="721929" name="Rectangle 9"/>
          <p:cNvSpPr>
            <a:spLocks noChangeArrowheads="1"/>
          </p:cNvSpPr>
          <p:nvPr/>
        </p:nvSpPr>
        <p:spPr bwMode="auto">
          <a:xfrm>
            <a:off x="620713" y="1152398"/>
            <a:ext cx="3571876" cy="2308324"/>
          </a:xfrm>
          <a:prstGeom prst="rect">
            <a:avLst/>
          </a:prstGeom>
          <a:noFill/>
          <a:ln w="9525">
            <a:solidFill>
              <a:schemeClr val="tx1"/>
            </a:solidFill>
            <a:miter lim="800000"/>
            <a:headEnd/>
            <a:tailEnd/>
          </a:ln>
          <a:effectLst/>
        </p:spPr>
        <p:txBody>
          <a:bodyPr wrap="square">
            <a:spAutoFit/>
          </a:bodyPr>
          <a:lstStyle/>
          <a:p>
            <a:r>
              <a:rPr lang="en-US" altLang="zh-CN" sz="2400" b="1">
                <a:solidFill>
                  <a:srgbClr val="3366FF"/>
                </a:solidFill>
                <a:latin typeface="微软雅黑" pitchFamily="34" charset="-122"/>
                <a:ea typeface="微软雅黑" pitchFamily="34" charset="-122"/>
              </a:rPr>
              <a:t>void myfunc1(viod); </a:t>
            </a:r>
          </a:p>
          <a:p>
            <a:r>
              <a:rPr lang="en-US" altLang="zh-CN" sz="2400" b="1">
                <a:solidFill>
                  <a:srgbClr val="3366FF"/>
                </a:solidFill>
                <a:latin typeface="微软雅黑" pitchFamily="34" charset="-122"/>
                <a:ea typeface="微软雅黑" pitchFamily="34" charset="-122"/>
              </a:rPr>
              <a:t>int main() </a:t>
            </a:r>
          </a:p>
          <a:p>
            <a:r>
              <a:rPr lang="en-US" altLang="zh-CN" sz="2400" b="1">
                <a:solidFill>
                  <a:srgbClr val="3366FF"/>
                </a:solidFill>
                <a:latin typeface="微软雅黑" pitchFamily="34" charset="-122"/>
                <a:ea typeface="微软雅黑" pitchFamily="34" charset="-122"/>
              </a:rPr>
              <a:t>{ </a:t>
            </a:r>
          </a:p>
          <a:p>
            <a:r>
              <a:rPr lang="en-US" altLang="zh-CN" sz="2400" b="1">
                <a:solidFill>
                  <a:srgbClr val="3366FF"/>
                </a:solidFill>
                <a:latin typeface="微软雅黑" pitchFamily="34" charset="-122"/>
                <a:ea typeface="微软雅黑" pitchFamily="34" charset="-122"/>
              </a:rPr>
              <a:t>   myfunc1(); </a:t>
            </a:r>
          </a:p>
          <a:p>
            <a:r>
              <a:rPr lang="en-US" altLang="zh-CN" sz="2400" b="1">
                <a:solidFill>
                  <a:srgbClr val="3366FF"/>
                </a:solidFill>
                <a:latin typeface="微软雅黑" pitchFamily="34" charset="-122"/>
                <a:ea typeface="微软雅黑" pitchFamily="34" charset="-122"/>
              </a:rPr>
              <a:t>   return 0; </a:t>
            </a:r>
          </a:p>
          <a:p>
            <a:r>
              <a:rPr lang="en-US" altLang="zh-CN" sz="2400" b="1">
                <a:solidFill>
                  <a:srgbClr val="3366FF"/>
                </a:solidFill>
                <a:latin typeface="微软雅黑" pitchFamily="34" charset="-122"/>
                <a:ea typeface="微软雅黑" pitchFamily="34" charset="-122"/>
              </a:rPr>
              <a:t>}</a:t>
            </a:r>
            <a:r>
              <a:rPr lang="en-US" altLang="zh-CN" sz="2400">
                <a:latin typeface="微软雅黑" pitchFamily="34" charset="-122"/>
                <a:ea typeface="微软雅黑" pitchFamily="34" charset="-122"/>
              </a:rPr>
              <a:t> </a:t>
            </a:r>
          </a:p>
        </p:txBody>
      </p:sp>
      <p:sp>
        <p:nvSpPr>
          <p:cNvPr id="721930" name="Rectangle 10"/>
          <p:cNvSpPr>
            <a:spLocks noChangeArrowheads="1"/>
          </p:cNvSpPr>
          <p:nvPr/>
        </p:nvSpPr>
        <p:spPr bwMode="auto">
          <a:xfrm>
            <a:off x="4873626" y="842837"/>
            <a:ext cx="6464934" cy="461665"/>
          </a:xfrm>
          <a:prstGeom prst="rect">
            <a:avLst/>
          </a:prstGeom>
          <a:noFill/>
          <a:ln w="9525">
            <a:noFill/>
            <a:miter lim="800000"/>
            <a:headEnd/>
            <a:tailEnd/>
          </a:ln>
          <a:effectLst/>
        </p:spPr>
        <p:txBody>
          <a:bodyPr wrap="square">
            <a:spAutoFit/>
          </a:bodyPr>
          <a:lstStyle/>
          <a:p>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gcc</a:t>
            </a:r>
            <a:r>
              <a:rPr lang="en-US" altLang="zh-CN" sz="2400" b="1" dirty="0">
                <a:solidFill>
                  <a:srgbClr val="FF0000"/>
                </a:solidFill>
                <a:latin typeface="微软雅黑" pitchFamily="34" charset="-122"/>
                <a:ea typeface="微软雅黑" pitchFamily="34" charset="-122"/>
              </a:rPr>
              <a:t> –static –o </a:t>
            </a:r>
            <a:r>
              <a:rPr lang="en-US" altLang="zh-CN" sz="2400" b="1" dirty="0" err="1">
                <a:solidFill>
                  <a:srgbClr val="FF0000"/>
                </a:solidFill>
                <a:latin typeface="微软雅黑" pitchFamily="34" charset="-122"/>
                <a:ea typeface="微软雅黑" pitchFamily="34" charset="-122"/>
              </a:rPr>
              <a:t>myproc</a:t>
            </a:r>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main.o</a:t>
            </a:r>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mylib.a</a:t>
            </a:r>
            <a:endParaRPr lang="en-US" altLang="zh-CN" sz="2400" b="1" dirty="0">
              <a:solidFill>
                <a:srgbClr val="FF0000"/>
              </a:solidFill>
              <a:latin typeface="微软雅黑" pitchFamily="34" charset="-122"/>
              <a:ea typeface="微软雅黑" pitchFamily="34" charset="-122"/>
            </a:endParaRPr>
          </a:p>
        </p:txBody>
      </p:sp>
      <p:sp>
        <p:nvSpPr>
          <p:cNvPr id="721931" name="Text Box 11"/>
          <p:cNvSpPr txBox="1">
            <a:spLocks noChangeArrowheads="1"/>
          </p:cNvSpPr>
          <p:nvPr/>
        </p:nvSpPr>
        <p:spPr bwMode="auto">
          <a:xfrm>
            <a:off x="768096" y="3952749"/>
            <a:ext cx="9709404" cy="461665"/>
          </a:xfrm>
          <a:prstGeom prst="rect">
            <a:avLst/>
          </a:prstGeom>
          <a:noFill/>
          <a:ln w="9525">
            <a:noFill/>
            <a:miter lim="800000"/>
            <a:headEnd/>
            <a:tailEnd/>
          </a:ln>
          <a:effectLst/>
        </p:spPr>
        <p:txBody>
          <a:bodyPr wrap="square">
            <a:spAutoFit/>
          </a:bodyPr>
          <a:lstStyle/>
          <a:p>
            <a:pPr>
              <a:spcBef>
                <a:spcPct val="50000"/>
              </a:spcBef>
            </a:pPr>
            <a:r>
              <a:rPr lang="zh-CN" altLang="en-US" sz="2400" b="1" dirty="0">
                <a:solidFill>
                  <a:srgbClr val="CC3300"/>
                </a:solidFill>
                <a:latin typeface="微软雅黑" pitchFamily="34" charset="-122"/>
                <a:ea typeface="微软雅黑" pitchFamily="34" charset="-122"/>
              </a:rPr>
              <a:t>若命令为：</a:t>
            </a:r>
            <a:r>
              <a:rPr lang="en-US" altLang="zh-CN" sz="2400" b="1" dirty="0">
                <a:solidFill>
                  <a:srgbClr val="FF0000"/>
                </a:solidFill>
                <a:latin typeface="微软雅黑" pitchFamily="34" charset="-122"/>
                <a:ea typeface="微软雅黑" pitchFamily="34" charset="-122"/>
              </a:rPr>
              <a:t>$</a:t>
            </a:r>
            <a:r>
              <a:rPr lang="en-US" altLang="zh-CN" sz="2400" b="1" dirty="0">
                <a:solidFill>
                  <a:srgbClr val="CC33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gcc</a:t>
            </a:r>
            <a:r>
              <a:rPr lang="en-US" altLang="zh-CN" sz="2400" b="1" dirty="0">
                <a:solidFill>
                  <a:srgbClr val="FF0000"/>
                </a:solidFill>
                <a:latin typeface="微软雅黑" pitchFamily="34" charset="-122"/>
                <a:ea typeface="微软雅黑" pitchFamily="34" charset="-122"/>
              </a:rPr>
              <a:t> –static –o </a:t>
            </a:r>
            <a:r>
              <a:rPr lang="en-US" altLang="zh-CN" sz="2400" b="1" dirty="0" err="1">
                <a:solidFill>
                  <a:srgbClr val="FF0000"/>
                </a:solidFill>
                <a:latin typeface="微软雅黑" pitchFamily="34" charset="-122"/>
                <a:ea typeface="微软雅黑" pitchFamily="34" charset="-122"/>
              </a:rPr>
              <a:t>myproc</a:t>
            </a:r>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mylib.a</a:t>
            </a:r>
            <a:r>
              <a:rPr lang="en-US" altLang="zh-CN" sz="2400" b="1" dirty="0">
                <a:solidFill>
                  <a:srgbClr val="FF0000"/>
                </a:solidFill>
                <a:latin typeface="微软雅黑" pitchFamily="34" charset="-122"/>
                <a:ea typeface="微软雅黑" pitchFamily="34" charset="-122"/>
              </a:rPr>
              <a:t> </a:t>
            </a:r>
            <a:r>
              <a:rPr lang="en-US" altLang="zh-CN" sz="2400" b="1" dirty="0" err="1">
                <a:solidFill>
                  <a:srgbClr val="FF0000"/>
                </a:solidFill>
                <a:latin typeface="微软雅黑" pitchFamily="34" charset="-122"/>
                <a:ea typeface="微软雅黑" pitchFamily="34" charset="-122"/>
              </a:rPr>
              <a:t>main.o</a:t>
            </a:r>
            <a:r>
              <a:rPr lang="zh-CN" altLang="en-US" sz="2400" b="1" dirty="0">
                <a:solidFill>
                  <a:srgbClr val="CC3300"/>
                </a:solidFill>
                <a:latin typeface="微软雅黑" pitchFamily="34" charset="-122"/>
                <a:ea typeface="微软雅黑" pitchFamily="34" charset="-122"/>
              </a:rPr>
              <a:t>， 结果怎样？</a:t>
            </a:r>
          </a:p>
        </p:txBody>
      </p:sp>
      <p:sp>
        <p:nvSpPr>
          <p:cNvPr id="721935" name="Text Box 15"/>
          <p:cNvSpPr txBox="1">
            <a:spLocks noChangeArrowheads="1"/>
          </p:cNvSpPr>
          <p:nvPr/>
        </p:nvSpPr>
        <p:spPr bwMode="auto">
          <a:xfrm>
            <a:off x="310896" y="4575048"/>
            <a:ext cx="11881104" cy="1828193"/>
          </a:xfrm>
          <a:prstGeom prst="rect">
            <a:avLst/>
          </a:prstGeom>
          <a:noFill/>
          <a:ln w="9525">
            <a:noFill/>
            <a:miter lim="800000"/>
            <a:headEnd/>
            <a:tailEnd/>
          </a:ln>
          <a:effectLst/>
        </p:spPr>
        <p:txBody>
          <a:bodyPr wrap="square">
            <a:spAutoFit/>
          </a:bodyPr>
          <a:lstStyle/>
          <a:p>
            <a:pPr>
              <a:spcBef>
                <a:spcPct val="15000"/>
              </a:spcBef>
            </a:pPr>
            <a:r>
              <a:rPr lang="zh-CN" altLang="en-US" sz="2400" b="1" dirty="0">
                <a:latin typeface="微软雅黑" pitchFamily="34" charset="-122"/>
                <a:ea typeface="微软雅黑" pitchFamily="34" charset="-122"/>
              </a:rPr>
              <a:t>首先，扫描</a:t>
            </a:r>
            <a:r>
              <a:rPr lang="en-US" altLang="zh-CN" sz="2400" b="1" dirty="0" err="1">
                <a:latin typeface="微软雅黑" pitchFamily="34" charset="-122"/>
                <a:ea typeface="微软雅黑" pitchFamily="34" charset="-122"/>
              </a:rPr>
              <a:t>mylib</a:t>
            </a:r>
            <a:r>
              <a:rPr lang="zh-CN" altLang="en-US" sz="2400" b="1" dirty="0">
                <a:latin typeface="微软雅黑" pitchFamily="34" charset="-122"/>
                <a:ea typeface="微软雅黑" pitchFamily="34" charset="-122"/>
              </a:rPr>
              <a:t>，因是静态库，应根据其中是否存在</a:t>
            </a:r>
            <a:r>
              <a:rPr lang="en-US" altLang="zh-CN" sz="2400" b="1" dirty="0">
                <a:latin typeface="微软雅黑" pitchFamily="34" charset="-122"/>
                <a:ea typeface="微软雅黑" pitchFamily="34" charset="-122"/>
              </a:rPr>
              <a:t>U</a:t>
            </a:r>
            <a:r>
              <a:rPr lang="zh-CN" altLang="en-US" sz="2400" b="1" dirty="0">
                <a:latin typeface="微软雅黑" pitchFamily="34" charset="-122"/>
                <a:ea typeface="微软雅黑" pitchFamily="34" charset="-122"/>
              </a:rPr>
              <a:t>中未解析符号对应的定义符号来确定哪个</a:t>
            </a:r>
            <a:r>
              <a:rPr lang="en-US" altLang="zh-CN" sz="2400" b="1" dirty="0">
                <a:latin typeface="微软雅黑" pitchFamily="34" charset="-122"/>
                <a:ea typeface="微软雅黑" pitchFamily="34" charset="-122"/>
              </a:rPr>
              <a:t>.o</a:t>
            </a:r>
            <a:r>
              <a:rPr lang="zh-CN" altLang="en-US" sz="2400" b="1" dirty="0">
                <a:latin typeface="微软雅黑" pitchFamily="34" charset="-122"/>
                <a:ea typeface="微软雅黑" pitchFamily="34" charset="-122"/>
              </a:rPr>
              <a:t>被加入</a:t>
            </a:r>
            <a:r>
              <a:rPr lang="en-US" altLang="zh-CN" sz="2400" b="1" dirty="0">
                <a:latin typeface="微软雅黑" pitchFamily="34" charset="-122"/>
                <a:ea typeface="微软雅黑" pitchFamily="34" charset="-122"/>
              </a:rPr>
              <a:t>E</a:t>
            </a:r>
            <a:r>
              <a:rPr lang="zh-CN" altLang="en-US" sz="2400" b="1" dirty="0">
                <a:latin typeface="微软雅黑" pitchFamily="34" charset="-122"/>
                <a:ea typeface="微软雅黑" pitchFamily="34" charset="-122"/>
              </a:rPr>
              <a:t>。因为开始</a:t>
            </a:r>
            <a:r>
              <a:rPr lang="en-US" altLang="zh-CN" sz="2400" b="1" dirty="0">
                <a:latin typeface="微软雅黑" pitchFamily="34" charset="-122"/>
                <a:ea typeface="微软雅黑" pitchFamily="34" charset="-122"/>
              </a:rPr>
              <a:t>U</a:t>
            </a:r>
            <a:r>
              <a:rPr lang="zh-CN" altLang="en-US" sz="2400" b="1" dirty="0">
                <a:latin typeface="微软雅黑" pitchFamily="34" charset="-122"/>
                <a:ea typeface="微软雅黑" pitchFamily="34" charset="-122"/>
              </a:rPr>
              <a:t>为空，故其中两个</a:t>
            </a:r>
            <a:r>
              <a:rPr lang="en-US" altLang="zh-CN" sz="2400" b="1" dirty="0">
                <a:latin typeface="微软雅黑" pitchFamily="34" charset="-122"/>
                <a:ea typeface="微软雅黑" pitchFamily="34" charset="-122"/>
              </a:rPr>
              <a:t>.o</a:t>
            </a:r>
            <a:r>
              <a:rPr lang="zh-CN" altLang="en-US" sz="2400" b="1" dirty="0">
                <a:latin typeface="微软雅黑" pitchFamily="34" charset="-122"/>
                <a:ea typeface="微软雅黑" pitchFamily="34" charset="-122"/>
              </a:rPr>
              <a:t>模块都不被加入</a:t>
            </a:r>
            <a:r>
              <a:rPr lang="en-US" altLang="zh-CN" sz="2400" b="1" dirty="0">
                <a:latin typeface="微软雅黑" pitchFamily="34" charset="-122"/>
                <a:ea typeface="微软雅黑" pitchFamily="34" charset="-122"/>
              </a:rPr>
              <a:t>E</a:t>
            </a:r>
            <a:r>
              <a:rPr lang="zh-CN" altLang="en-US" sz="2400" b="1" dirty="0">
                <a:latin typeface="微软雅黑" pitchFamily="34" charset="-122"/>
                <a:ea typeface="微软雅黑" pitchFamily="34" charset="-122"/>
              </a:rPr>
              <a:t>中而被丢弃。</a:t>
            </a:r>
          </a:p>
          <a:p>
            <a:pPr>
              <a:spcBef>
                <a:spcPct val="15000"/>
              </a:spcBef>
            </a:pPr>
            <a:r>
              <a:rPr lang="zh-CN" altLang="en-US" sz="2400" b="1" dirty="0">
                <a:latin typeface="微软雅黑" pitchFamily="34" charset="-122"/>
                <a:ea typeface="微软雅黑" pitchFamily="34" charset="-122"/>
              </a:rPr>
              <a:t>然后，扫描</a:t>
            </a:r>
            <a:r>
              <a:rPr lang="en-US" altLang="zh-CN" sz="2400" b="1" dirty="0" err="1">
                <a:latin typeface="微软雅黑" pitchFamily="34" charset="-122"/>
                <a:ea typeface="微软雅黑" pitchFamily="34" charset="-122"/>
              </a:rPr>
              <a:t>main.o</a:t>
            </a:r>
            <a:r>
              <a:rPr lang="zh-CN" altLang="en-US" sz="2400" b="1" dirty="0">
                <a:latin typeface="微软雅黑" pitchFamily="34" charset="-122"/>
                <a:ea typeface="微软雅黑" pitchFamily="34" charset="-122"/>
              </a:rPr>
              <a:t>，将</a:t>
            </a:r>
            <a:r>
              <a:rPr lang="en-US" altLang="zh-CN" sz="2400" b="1" dirty="0">
                <a:latin typeface="微软雅黑" pitchFamily="34" charset="-122"/>
                <a:ea typeface="微软雅黑" pitchFamily="34" charset="-122"/>
              </a:rPr>
              <a:t>myfunc1</a:t>
            </a:r>
            <a:r>
              <a:rPr lang="zh-CN" altLang="en-US" sz="2400" b="1" dirty="0">
                <a:latin typeface="微软雅黑" pitchFamily="34" charset="-122"/>
                <a:ea typeface="微软雅黑" pitchFamily="34" charset="-122"/>
              </a:rPr>
              <a:t>加入</a:t>
            </a:r>
            <a:r>
              <a:rPr lang="en-US" altLang="zh-CN" sz="2400" b="1" dirty="0">
                <a:latin typeface="微软雅黑" pitchFamily="34" charset="-122"/>
                <a:ea typeface="微软雅黑" pitchFamily="34" charset="-122"/>
              </a:rPr>
              <a:t>U</a:t>
            </a:r>
            <a:r>
              <a:rPr lang="zh-CN" altLang="en-US" sz="2400" b="1" dirty="0">
                <a:latin typeface="微软雅黑" pitchFamily="34" charset="-122"/>
                <a:ea typeface="微软雅黑" pitchFamily="34" charset="-122"/>
              </a:rPr>
              <a:t>，直到最后它都不能被解析。</a:t>
            </a:r>
          </a:p>
          <a:p>
            <a:pPr>
              <a:spcBef>
                <a:spcPct val="55000"/>
              </a:spcBef>
            </a:pPr>
            <a:r>
              <a:rPr lang="zh-CN" altLang="en-US" sz="2400" b="1" dirty="0">
                <a:solidFill>
                  <a:srgbClr val="FF0000"/>
                </a:solidFill>
                <a:latin typeface="微软雅黑" pitchFamily="34" charset="-122"/>
                <a:ea typeface="微软雅黑" pitchFamily="34" charset="-122"/>
              </a:rPr>
              <a:t>因此，出现链接错误！</a:t>
            </a:r>
          </a:p>
        </p:txBody>
      </p:sp>
      <p:sp>
        <p:nvSpPr>
          <p:cNvPr id="721936" name="Text Box 16"/>
          <p:cNvSpPr txBox="1">
            <a:spLocks noChangeArrowheads="1"/>
          </p:cNvSpPr>
          <p:nvPr/>
        </p:nvSpPr>
        <p:spPr bwMode="auto">
          <a:xfrm>
            <a:off x="4334256" y="1336549"/>
            <a:ext cx="7717536" cy="1237262"/>
          </a:xfrm>
          <a:prstGeom prst="rect">
            <a:avLst/>
          </a:prstGeom>
          <a:noFill/>
          <a:ln w="9525">
            <a:noFill/>
            <a:miter lim="800000"/>
            <a:headEnd/>
            <a:tailEnd/>
          </a:ln>
          <a:effectLst/>
        </p:spPr>
        <p:txBody>
          <a:bodyPr wrap="square">
            <a:spAutoFit/>
          </a:bodyPr>
          <a:lstStyle/>
          <a:p>
            <a:pPr>
              <a:spcBef>
                <a:spcPct val="5000"/>
              </a:spcBef>
            </a:pPr>
            <a:r>
              <a:rPr lang="zh-CN" altLang="en-US" sz="2400" b="1" dirty="0">
                <a:latin typeface="微软雅黑" pitchFamily="34" charset="-122"/>
                <a:ea typeface="微软雅黑" pitchFamily="34" charset="-122"/>
              </a:rPr>
              <a:t>解析结果：</a:t>
            </a:r>
          </a:p>
          <a:p>
            <a:pPr>
              <a:spcBef>
                <a:spcPct val="5000"/>
              </a:spcBef>
            </a:pPr>
            <a:r>
              <a:rPr lang="en-US" altLang="zh-CN" sz="2400" b="1" dirty="0">
                <a:solidFill>
                  <a:srgbClr val="CC3300"/>
                </a:solidFill>
                <a:latin typeface="微软雅黑" pitchFamily="34" charset="-122"/>
                <a:ea typeface="微软雅黑" pitchFamily="34" charset="-122"/>
              </a:rPr>
              <a:t>E</a:t>
            </a:r>
            <a:r>
              <a:rPr lang="zh-CN" altLang="en-US" sz="2400" b="1" dirty="0">
                <a:solidFill>
                  <a:srgbClr val="CC3300"/>
                </a:solidFill>
                <a:latin typeface="微软雅黑" pitchFamily="34" charset="-122"/>
                <a:ea typeface="微软雅黑" pitchFamily="34" charset="-122"/>
              </a:rPr>
              <a:t>中有</a:t>
            </a:r>
            <a:r>
              <a:rPr lang="en-US" altLang="zh-CN" sz="2400" b="1" dirty="0" err="1">
                <a:solidFill>
                  <a:srgbClr val="CC3300"/>
                </a:solidFill>
                <a:latin typeface="微软雅黑" pitchFamily="34" charset="-122"/>
                <a:ea typeface="微软雅黑" pitchFamily="34" charset="-122"/>
              </a:rPr>
              <a:t>main.o</a:t>
            </a:r>
            <a:r>
              <a:rPr lang="zh-CN" altLang="en-US" sz="2400" b="1" dirty="0">
                <a:solidFill>
                  <a:srgbClr val="CC3300"/>
                </a:solidFill>
                <a:latin typeface="微软雅黑" pitchFamily="34" charset="-122"/>
                <a:ea typeface="微软雅黑" pitchFamily="34" charset="-122"/>
              </a:rPr>
              <a:t>、</a:t>
            </a:r>
            <a:r>
              <a:rPr lang="en-US" altLang="zh-CN" sz="2400" b="1" dirty="0" smtClean="0">
                <a:solidFill>
                  <a:srgbClr val="CC3300"/>
                </a:solidFill>
                <a:latin typeface="微软雅黑" pitchFamily="34" charset="-122"/>
                <a:ea typeface="微软雅黑" pitchFamily="34" charset="-122"/>
              </a:rPr>
              <a:t>myproc1.o</a:t>
            </a:r>
            <a:r>
              <a:rPr lang="zh-CN" altLang="en-US" sz="2400" b="1" dirty="0" smtClean="0">
                <a:solidFill>
                  <a:srgbClr val="CC3300"/>
                </a:solidFill>
                <a:latin typeface="微软雅黑" pitchFamily="34" charset="-122"/>
                <a:ea typeface="微软雅黑" pitchFamily="34" charset="-122"/>
              </a:rPr>
              <a:t>及其</a:t>
            </a:r>
            <a:r>
              <a:rPr lang="zh-CN" altLang="en-US" sz="2400" b="1" dirty="0">
                <a:solidFill>
                  <a:srgbClr val="CC3300"/>
                </a:solidFill>
                <a:latin typeface="微软雅黑" pitchFamily="34" charset="-122"/>
                <a:ea typeface="微软雅黑" pitchFamily="34" charset="-122"/>
              </a:rPr>
              <a:t>调用的模块</a:t>
            </a:r>
          </a:p>
          <a:p>
            <a:pPr>
              <a:spcBef>
                <a:spcPct val="5000"/>
              </a:spcBef>
            </a:pPr>
            <a:r>
              <a:rPr lang="en-US" altLang="zh-CN" sz="2400" b="1" dirty="0">
                <a:solidFill>
                  <a:srgbClr val="CC3300"/>
                </a:solidFill>
                <a:latin typeface="微软雅黑" pitchFamily="34" charset="-122"/>
                <a:ea typeface="微软雅黑" pitchFamily="34" charset="-122"/>
              </a:rPr>
              <a:t>D</a:t>
            </a:r>
            <a:r>
              <a:rPr lang="zh-CN" altLang="en-US" sz="2400" b="1" dirty="0">
                <a:solidFill>
                  <a:srgbClr val="CC3300"/>
                </a:solidFill>
                <a:latin typeface="微软雅黑" pitchFamily="34" charset="-122"/>
                <a:ea typeface="微软雅黑" pitchFamily="34" charset="-122"/>
              </a:rPr>
              <a:t>中有</a:t>
            </a:r>
            <a:r>
              <a:rPr lang="en-US" altLang="zh-CN" sz="2400" b="1" dirty="0">
                <a:solidFill>
                  <a:srgbClr val="CC3300"/>
                </a:solidFill>
                <a:latin typeface="微软雅黑" pitchFamily="34" charset="-122"/>
                <a:ea typeface="微软雅黑" pitchFamily="34" charset="-122"/>
              </a:rPr>
              <a:t>main</a:t>
            </a:r>
            <a:r>
              <a:rPr lang="zh-CN" altLang="en-US" sz="2400" b="1" dirty="0">
                <a:solidFill>
                  <a:srgbClr val="CC3300"/>
                </a:solidFill>
                <a:latin typeface="微软雅黑" pitchFamily="34" charset="-122"/>
                <a:ea typeface="微软雅黑" pitchFamily="34" charset="-122"/>
              </a:rPr>
              <a:t>、</a:t>
            </a:r>
            <a:r>
              <a:rPr lang="en-US" altLang="zh-CN" sz="2400" b="1" dirty="0" smtClean="0">
                <a:solidFill>
                  <a:srgbClr val="CC3300"/>
                </a:solidFill>
                <a:latin typeface="微软雅黑" pitchFamily="34" charset="-122"/>
                <a:ea typeface="微软雅黑" pitchFamily="34" charset="-122"/>
              </a:rPr>
              <a:t>myproc1</a:t>
            </a:r>
            <a:r>
              <a:rPr lang="zh-CN" altLang="en-US" sz="2400" b="1" dirty="0" smtClean="0">
                <a:solidFill>
                  <a:srgbClr val="CC3300"/>
                </a:solidFill>
                <a:latin typeface="微软雅黑" pitchFamily="34" charset="-122"/>
                <a:ea typeface="微软雅黑" pitchFamily="34" charset="-122"/>
              </a:rPr>
              <a:t>及其</a:t>
            </a:r>
            <a:r>
              <a:rPr lang="zh-CN" altLang="en-US" sz="2400" b="1" dirty="0">
                <a:solidFill>
                  <a:srgbClr val="CC3300"/>
                </a:solidFill>
                <a:latin typeface="微软雅黑" pitchFamily="34" charset="-122"/>
                <a:ea typeface="微软雅黑" pitchFamily="34" charset="-122"/>
              </a:rPr>
              <a:t>引用符号</a:t>
            </a:r>
          </a:p>
        </p:txBody>
      </p:sp>
      <p:sp>
        <p:nvSpPr>
          <p:cNvPr id="721937" name="Text Box 17"/>
          <p:cNvSpPr txBox="1">
            <a:spLocks noChangeArrowheads="1"/>
          </p:cNvSpPr>
          <p:nvPr/>
        </p:nvSpPr>
        <p:spPr bwMode="auto">
          <a:xfrm>
            <a:off x="514350" y="3528887"/>
            <a:ext cx="4441698" cy="461665"/>
          </a:xfrm>
          <a:prstGeom prst="rect">
            <a:avLst/>
          </a:prstGeom>
          <a:noFill/>
          <a:ln w="9525">
            <a:noFill/>
            <a:miter lim="800000"/>
            <a:headEnd/>
            <a:tailEnd/>
          </a:ln>
          <a:effectLst/>
        </p:spPr>
        <p:txBody>
          <a:bodyPr wrap="square">
            <a:spAutoFit/>
          </a:bodyPr>
          <a:lstStyle/>
          <a:p>
            <a:pPr>
              <a:spcBef>
                <a:spcPct val="50000"/>
              </a:spcBef>
            </a:pPr>
            <a:r>
              <a:rPr lang="en-US" altLang="zh-CN" sz="2400" b="1" dirty="0">
                <a:solidFill>
                  <a:srgbClr val="0A6A0A"/>
                </a:solidFill>
                <a:latin typeface="微软雅黑" pitchFamily="34" charset="-122"/>
                <a:ea typeface="微软雅黑" pitchFamily="34" charset="-122"/>
              </a:rPr>
              <a:t>main</a:t>
            </a:r>
            <a:r>
              <a:rPr lang="en-US" altLang="zh-CN" sz="2400" b="1" dirty="0">
                <a:solidFill>
                  <a:srgbClr val="0A6A0A"/>
                </a:solidFill>
                <a:latin typeface="微软雅黑" pitchFamily="34" charset="-122"/>
                <a:ea typeface="微软雅黑" pitchFamily="34" charset="-122"/>
                <a:cs typeface="Arial" pitchFamily="34" charset="0"/>
              </a:rPr>
              <a:t>→myfunc1</a:t>
            </a:r>
            <a:r>
              <a:rPr lang="en-US" altLang="zh-CN" sz="2400" b="1" dirty="0">
                <a:solidFill>
                  <a:srgbClr val="0A6A0A"/>
                </a:solidFill>
                <a:latin typeface="微软雅黑" pitchFamily="34" charset="-122"/>
                <a:ea typeface="微软雅黑" pitchFamily="34" charset="-122"/>
              </a:rPr>
              <a:t>→printf</a:t>
            </a:r>
            <a:endParaRPr lang="zh-CN" altLang="en-US" sz="2400" b="1" dirty="0">
              <a:solidFill>
                <a:srgbClr val="0A6A0A"/>
              </a:solidFill>
              <a:latin typeface="微软雅黑" pitchFamily="34" charset="-122"/>
              <a:ea typeface="微软雅黑" pitchFamily="34" charset="-122"/>
            </a:endParaRPr>
          </a:p>
        </p:txBody>
      </p:sp>
      <p:sp>
        <p:nvSpPr>
          <p:cNvPr id="721938" name="Line 18"/>
          <p:cNvSpPr>
            <a:spLocks noChangeShapeType="1"/>
          </p:cNvSpPr>
          <p:nvPr/>
        </p:nvSpPr>
        <p:spPr bwMode="auto">
          <a:xfrm flipH="1">
            <a:off x="7154862" y="1225296"/>
            <a:ext cx="2994977" cy="2779841"/>
          </a:xfrm>
          <a:prstGeom prst="line">
            <a:avLst/>
          </a:prstGeom>
          <a:noFill/>
          <a:ln w="28575">
            <a:solidFill>
              <a:schemeClr val="tx1"/>
            </a:solidFill>
            <a:round/>
            <a:headEnd/>
            <a:tailEnd type="triangle" w="med" len="med"/>
          </a:ln>
          <a:effectLst/>
        </p:spPr>
        <p:txBody>
          <a:bodyPr/>
          <a:lstStyle/>
          <a:p>
            <a:endParaRPr lang="zh-CN" altLang="en-US"/>
          </a:p>
        </p:txBody>
      </p:sp>
      <p:sp>
        <p:nvSpPr>
          <p:cNvPr id="721939" name="Line 19"/>
          <p:cNvSpPr>
            <a:spLocks noChangeShapeType="1"/>
          </p:cNvSpPr>
          <p:nvPr/>
        </p:nvSpPr>
        <p:spPr bwMode="auto">
          <a:xfrm flipH="1">
            <a:off x="5495545" y="1226854"/>
            <a:ext cx="2898194" cy="2851369"/>
          </a:xfrm>
          <a:prstGeom prst="line">
            <a:avLst/>
          </a:prstGeom>
          <a:noFill/>
          <a:ln w="28575">
            <a:solidFill>
              <a:schemeClr val="tx1"/>
            </a:solidFill>
            <a:round/>
            <a:headEnd/>
            <a:tailEnd type="triangle" w="med" len="med"/>
          </a:ln>
          <a:effectLst/>
        </p:spPr>
        <p:txBody>
          <a:bodyPr/>
          <a:lstStyle/>
          <a:p>
            <a:endParaRPr lang="zh-CN" altLang="en-US"/>
          </a:p>
        </p:txBody>
      </p:sp>
      <p:sp>
        <p:nvSpPr>
          <p:cNvPr id="721941" name="Text Box 21"/>
          <p:cNvSpPr txBox="1">
            <a:spLocks noChangeArrowheads="1"/>
          </p:cNvSpPr>
          <p:nvPr/>
        </p:nvSpPr>
        <p:spPr bwMode="auto">
          <a:xfrm>
            <a:off x="10392410" y="5489144"/>
            <a:ext cx="946150" cy="427038"/>
          </a:xfrm>
          <a:prstGeom prst="rect">
            <a:avLst/>
          </a:prstGeom>
          <a:noFill/>
          <a:ln w="9525">
            <a:noFill/>
            <a:miter lim="800000"/>
            <a:headEnd/>
            <a:tailEnd/>
          </a:ln>
          <a:effectLst/>
        </p:spPr>
        <p:txBody>
          <a:bodyPr lIns="18000" rIns="0">
            <a:spAutoFit/>
          </a:bodyPr>
          <a:lstStyle/>
          <a:p>
            <a:pPr>
              <a:spcBef>
                <a:spcPct val="50000"/>
              </a:spcBef>
            </a:pPr>
            <a:r>
              <a:rPr lang="en-US" altLang="zh-CN" sz="2200" b="1">
                <a:solidFill>
                  <a:srgbClr val="3366FF"/>
                </a:solidFill>
                <a:latin typeface="微软雅黑" pitchFamily="34" charset="-122"/>
                <a:ea typeface="微软雅黑" pitchFamily="34" charset="-122"/>
              </a:rPr>
              <a:t>Why</a:t>
            </a:r>
            <a:r>
              <a:rPr lang="zh-CN" altLang="en-US" sz="2200" b="1">
                <a:solidFill>
                  <a:srgbClr val="3366FF"/>
                </a:solidFill>
                <a:latin typeface="微软雅黑" pitchFamily="34" charset="-122"/>
                <a:ea typeface="微软雅黑" pitchFamily="34" charset="-122"/>
              </a:rPr>
              <a:t>？</a:t>
            </a:r>
          </a:p>
        </p:txBody>
      </p:sp>
      <p:sp>
        <p:nvSpPr>
          <p:cNvPr id="721942" name="Text Box 22"/>
          <p:cNvSpPr txBox="1">
            <a:spLocks noChangeArrowheads="1"/>
          </p:cNvSpPr>
          <p:nvPr/>
        </p:nvSpPr>
        <p:spPr bwMode="auto">
          <a:xfrm>
            <a:off x="4956048" y="3086887"/>
            <a:ext cx="4763198" cy="430887"/>
          </a:xfrm>
          <a:prstGeom prst="rect">
            <a:avLst/>
          </a:prstGeom>
          <a:noFill/>
          <a:ln w="9525">
            <a:noFill/>
            <a:miter lim="800000"/>
            <a:headEnd/>
            <a:tailEnd/>
          </a:ln>
          <a:effectLst/>
        </p:spPr>
        <p:txBody>
          <a:bodyPr wrap="square">
            <a:spAutoFit/>
          </a:bodyPr>
          <a:lstStyle/>
          <a:p>
            <a:pPr>
              <a:spcBef>
                <a:spcPct val="50000"/>
              </a:spcBef>
            </a:pPr>
            <a:r>
              <a:rPr lang="zh-CN" altLang="en-US" sz="2200" b="1" dirty="0">
                <a:solidFill>
                  <a:srgbClr val="0A6A0A"/>
                </a:solidFill>
                <a:ea typeface="微软雅黑" pitchFamily="34" charset="-122"/>
              </a:rPr>
              <a:t>被链接模块应按调用顺序指定！</a:t>
            </a:r>
          </a:p>
        </p:txBody>
      </p:sp>
      <p:sp>
        <p:nvSpPr>
          <p:cNvPr id="721943" name="Text Box 23"/>
          <p:cNvSpPr txBox="1">
            <a:spLocks noChangeArrowheads="1"/>
          </p:cNvSpPr>
          <p:nvPr/>
        </p:nvSpPr>
        <p:spPr bwMode="auto">
          <a:xfrm>
            <a:off x="6812279" y="5897437"/>
            <a:ext cx="5239513" cy="830997"/>
          </a:xfrm>
          <a:prstGeom prst="rect">
            <a:avLst/>
          </a:prstGeom>
          <a:noFill/>
          <a:ln w="9525">
            <a:noFill/>
            <a:miter lim="800000"/>
            <a:headEnd/>
            <a:tailEnd/>
          </a:ln>
          <a:effectLst/>
        </p:spPr>
        <p:txBody>
          <a:bodyPr wrap="square">
            <a:spAutoFit/>
          </a:bodyPr>
          <a:lstStyle/>
          <a:p>
            <a:pPr>
              <a:spcBef>
                <a:spcPct val="50000"/>
              </a:spcBef>
            </a:pPr>
            <a:r>
              <a:rPr lang="zh-CN" altLang="en-US" sz="2400" b="1" dirty="0">
                <a:solidFill>
                  <a:srgbClr val="3366FF"/>
                </a:solidFill>
                <a:ea typeface="微软雅黑" pitchFamily="34" charset="-122"/>
              </a:rPr>
              <a:t>它只能用</a:t>
            </a:r>
            <a:r>
              <a:rPr lang="en-US" altLang="zh-CN" sz="2400" b="1" dirty="0" err="1">
                <a:solidFill>
                  <a:srgbClr val="3366FF"/>
                </a:solidFill>
                <a:ea typeface="微软雅黑" pitchFamily="34" charset="-122"/>
              </a:rPr>
              <a:t>mylib.a</a:t>
            </a:r>
            <a:r>
              <a:rPr lang="zh-CN" altLang="en-US" sz="2400" b="1" dirty="0">
                <a:solidFill>
                  <a:srgbClr val="3366FF"/>
                </a:solidFill>
                <a:ea typeface="微软雅黑" pitchFamily="34" charset="-122"/>
              </a:rPr>
              <a:t>中符号来解析，而</a:t>
            </a:r>
            <a:r>
              <a:rPr lang="en-US" altLang="zh-CN" sz="2400" b="1" dirty="0" err="1">
                <a:solidFill>
                  <a:srgbClr val="3366FF"/>
                </a:solidFill>
                <a:ea typeface="微软雅黑" pitchFamily="34" charset="-122"/>
              </a:rPr>
              <a:t>mylib</a:t>
            </a:r>
            <a:r>
              <a:rPr lang="zh-CN" altLang="en-US" sz="2400" b="1" dirty="0">
                <a:solidFill>
                  <a:srgbClr val="3366FF"/>
                </a:solidFill>
                <a:ea typeface="微软雅黑" pitchFamily="34" charset="-122"/>
              </a:rPr>
              <a:t>中两个</a:t>
            </a:r>
            <a:r>
              <a:rPr lang="en-US" altLang="zh-CN" sz="2400" b="1" dirty="0">
                <a:solidFill>
                  <a:srgbClr val="3366FF"/>
                </a:solidFill>
                <a:ea typeface="微软雅黑" pitchFamily="34" charset="-122"/>
              </a:rPr>
              <a:t>.o</a:t>
            </a:r>
            <a:r>
              <a:rPr lang="zh-CN" altLang="en-US" sz="2400" b="1" dirty="0">
                <a:solidFill>
                  <a:srgbClr val="3366FF"/>
                </a:solidFill>
                <a:ea typeface="微软雅黑" pitchFamily="34" charset="-122"/>
              </a:rPr>
              <a:t>模块都已被丢弃！</a:t>
            </a:r>
          </a:p>
        </p:txBody>
      </p:sp>
      <p:sp>
        <p:nvSpPr>
          <p:cNvPr id="17" name="Rectangle 2"/>
          <p:cNvSpPr>
            <a:spLocks noGrp="1" noChangeArrowheads="1"/>
          </p:cNvSpPr>
          <p:nvPr>
            <p:ph type="title"/>
          </p:nvPr>
        </p:nvSpPr>
        <p:spPr>
          <a:xfrm>
            <a:off x="514350" y="207776"/>
            <a:ext cx="8229600" cy="561975"/>
          </a:xfrm>
        </p:spPr>
        <p:txBody>
          <a:bodyPr/>
          <a:lstStyle/>
          <a:p>
            <a:pPr algn="l"/>
            <a:r>
              <a:rPr lang="en-US" altLang="zh-CN" sz="2800" b="1" dirty="0" smtClean="0">
                <a:solidFill>
                  <a:srgbClr val="FF0000"/>
                </a:solidFill>
              </a:rPr>
              <a:t>7.6.3 </a:t>
            </a:r>
            <a:r>
              <a:rPr lang="zh-CN" altLang="en-US" sz="2800" b="1" dirty="0" smtClean="0">
                <a:solidFill>
                  <a:srgbClr val="FF0000"/>
                </a:solidFill>
              </a:rPr>
              <a:t>链接器如何使用静态库来解析</a:t>
            </a:r>
            <a:r>
              <a:rPr lang="zh-CN" altLang="en-US" sz="2800" b="1" dirty="0">
                <a:solidFill>
                  <a:srgbClr val="FF0000"/>
                </a:solidFill>
              </a:rPr>
              <a:t>引用</a:t>
            </a:r>
          </a:p>
        </p:txBody>
      </p:sp>
    </p:spTree>
    <p:extLst>
      <p:ext uri="{BB962C8B-B14F-4D97-AF65-F5344CB8AC3E}">
        <p14:creationId xmlns:p14="http://schemas.microsoft.com/office/powerpoint/2010/main" val="3793624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21931"/>
                                        </p:tgtEl>
                                        <p:attrNameLst>
                                          <p:attrName>style.visibility</p:attrName>
                                        </p:attrNameLst>
                                      </p:cBhvr>
                                      <p:to>
                                        <p:strVal val="visible"/>
                                      </p:to>
                                    </p:set>
                                    <p:animEffect transition="in" filter="blinds(horizontal)">
                                      <p:cBhvr>
                                        <p:cTn id="7" dur="500"/>
                                        <p:tgtEl>
                                          <p:spTgt spid="7219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21935">
                                            <p:txEl>
                                              <p:pRg st="0" end="0"/>
                                            </p:txEl>
                                          </p:spTgt>
                                        </p:tgtEl>
                                        <p:attrNameLst>
                                          <p:attrName>style.visibility</p:attrName>
                                        </p:attrNameLst>
                                      </p:cBhvr>
                                      <p:to>
                                        <p:strVal val="visible"/>
                                      </p:to>
                                    </p:set>
                                    <p:animEffect transition="in" filter="blinds(horizontal)">
                                      <p:cBhvr>
                                        <p:cTn id="12" dur="500"/>
                                        <p:tgtEl>
                                          <p:spTgt spid="72193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21935">
                                            <p:txEl>
                                              <p:pRg st="1" end="1"/>
                                            </p:txEl>
                                          </p:spTgt>
                                        </p:tgtEl>
                                        <p:attrNameLst>
                                          <p:attrName>style.visibility</p:attrName>
                                        </p:attrNameLst>
                                      </p:cBhvr>
                                      <p:to>
                                        <p:strVal val="visible"/>
                                      </p:to>
                                    </p:set>
                                    <p:animEffect transition="in" filter="blinds(horizontal)">
                                      <p:cBhvr>
                                        <p:cTn id="17" dur="500"/>
                                        <p:tgtEl>
                                          <p:spTgt spid="72193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21941"/>
                                        </p:tgtEl>
                                        <p:attrNameLst>
                                          <p:attrName>style.visibility</p:attrName>
                                        </p:attrNameLst>
                                      </p:cBhvr>
                                      <p:to>
                                        <p:strVal val="visible"/>
                                      </p:to>
                                    </p:set>
                                    <p:animEffect transition="in" filter="blinds(horizontal)">
                                      <p:cBhvr>
                                        <p:cTn id="22" dur="500"/>
                                        <p:tgtEl>
                                          <p:spTgt spid="72194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21943"/>
                                        </p:tgtEl>
                                        <p:attrNameLst>
                                          <p:attrName>style.visibility</p:attrName>
                                        </p:attrNameLst>
                                      </p:cBhvr>
                                      <p:to>
                                        <p:strVal val="visible"/>
                                      </p:to>
                                    </p:set>
                                    <p:animEffect transition="in" filter="blinds(horizontal)">
                                      <p:cBhvr>
                                        <p:cTn id="27" dur="500"/>
                                        <p:tgtEl>
                                          <p:spTgt spid="72194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21935">
                                            <p:txEl>
                                              <p:pRg st="2" end="2"/>
                                            </p:txEl>
                                          </p:spTgt>
                                        </p:tgtEl>
                                        <p:attrNameLst>
                                          <p:attrName>style.visibility</p:attrName>
                                        </p:attrNameLst>
                                      </p:cBhvr>
                                      <p:to>
                                        <p:strVal val="visible"/>
                                      </p:to>
                                    </p:set>
                                    <p:animEffect transition="in" filter="blinds(horizontal)">
                                      <p:cBhvr>
                                        <p:cTn id="32" dur="500"/>
                                        <p:tgtEl>
                                          <p:spTgt spid="72193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21942"/>
                                        </p:tgtEl>
                                        <p:attrNameLst>
                                          <p:attrName>style.visibility</p:attrName>
                                        </p:attrNameLst>
                                      </p:cBhvr>
                                      <p:to>
                                        <p:strVal val="visible"/>
                                      </p:to>
                                    </p:set>
                                    <p:animEffect transition="in" filter="blinds(horizontal)">
                                      <p:cBhvr>
                                        <p:cTn id="37" dur="500"/>
                                        <p:tgtEl>
                                          <p:spTgt spid="7219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1931" grpId="0"/>
      <p:bldP spid="721941" grpId="0"/>
      <p:bldP spid="721942" grpId="0"/>
      <p:bldP spid="72194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970" name="Rectangle 2"/>
          <p:cNvSpPr>
            <a:spLocks noGrp="1" noChangeArrowheads="1"/>
          </p:cNvSpPr>
          <p:nvPr>
            <p:ph type="title"/>
          </p:nvPr>
        </p:nvSpPr>
        <p:spPr>
          <a:xfrm>
            <a:off x="320040" y="193431"/>
            <a:ext cx="10972800" cy="506022"/>
          </a:xfrm>
        </p:spPr>
        <p:txBody>
          <a:bodyPr/>
          <a:lstStyle/>
          <a:p>
            <a:pPr algn="r"/>
            <a:r>
              <a:rPr lang="zh-CN" altLang="en-US" sz="2800" b="1" dirty="0" smtClean="0"/>
              <a:t>链接顺序问题</a:t>
            </a:r>
          </a:p>
        </p:txBody>
      </p:sp>
      <p:sp>
        <p:nvSpPr>
          <p:cNvPr id="723971" name="Rectangle 3"/>
          <p:cNvSpPr>
            <a:spLocks noGrp="1" noChangeArrowheads="1"/>
          </p:cNvSpPr>
          <p:nvPr>
            <p:ph type="body" idx="1"/>
          </p:nvPr>
        </p:nvSpPr>
        <p:spPr>
          <a:xfrm>
            <a:off x="320040" y="560907"/>
            <a:ext cx="11548872" cy="5810250"/>
          </a:xfrm>
        </p:spPr>
        <p:txBody>
          <a:bodyPr/>
          <a:lstStyle/>
          <a:p>
            <a:pPr>
              <a:lnSpc>
                <a:spcPct val="105000"/>
              </a:lnSpc>
              <a:spcBef>
                <a:spcPct val="15000"/>
              </a:spcBef>
            </a:pPr>
            <a:r>
              <a:rPr lang="zh-CN" altLang="en-US" sz="2400" dirty="0" smtClean="0">
                <a:latin typeface="微软雅黑" pitchFamily="34" charset="-122"/>
                <a:ea typeface="微软雅黑" pitchFamily="34" charset="-122"/>
              </a:rPr>
              <a:t>假设调用关系如下：</a:t>
            </a:r>
          </a:p>
          <a:p>
            <a:pPr>
              <a:lnSpc>
                <a:spcPct val="105000"/>
              </a:lnSpc>
              <a:spcBef>
                <a:spcPct val="15000"/>
              </a:spcBef>
              <a:buFontTx/>
              <a:buNone/>
            </a:pPr>
            <a:r>
              <a:rPr lang="en-US" altLang="zh-CN" sz="2400" dirty="0" smtClean="0">
                <a:latin typeface="微软雅黑" pitchFamily="34" charset="-122"/>
                <a:ea typeface="微软雅黑" pitchFamily="34" charset="-122"/>
              </a:rPr>
              <a:t>     </a:t>
            </a:r>
            <a:r>
              <a:rPr lang="en-US" altLang="zh-CN" sz="2400" dirty="0" err="1" smtClean="0">
                <a:latin typeface="微软雅黑" pitchFamily="34" charset="-122"/>
                <a:ea typeface="微软雅黑" pitchFamily="34" charset="-122"/>
              </a:rPr>
              <a:t>func.o</a:t>
            </a:r>
            <a:r>
              <a:rPr lang="en-US" altLang="zh-CN" sz="2400" dirty="0" smtClean="0">
                <a:latin typeface="微软雅黑" pitchFamily="34" charset="-122"/>
                <a:ea typeface="微软雅黑" pitchFamily="34" charset="-122"/>
              </a:rPr>
              <a:t> </a:t>
            </a:r>
            <a:r>
              <a:rPr lang="en-US" altLang="zh-CN" sz="2400" dirty="0" smtClean="0">
                <a:ea typeface="微软雅黑" pitchFamily="34" charset="-122"/>
                <a:cs typeface="Arial" pitchFamily="34" charset="0"/>
              </a:rPr>
              <a:t>→ </a:t>
            </a:r>
            <a:r>
              <a:rPr lang="en-US" altLang="zh-CN" sz="2400" dirty="0" err="1" smtClean="0">
                <a:latin typeface="微软雅黑" pitchFamily="34" charset="-122"/>
                <a:ea typeface="微软雅黑" pitchFamily="34" charset="-122"/>
              </a:rPr>
              <a:t>libx.a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和 </a:t>
            </a:r>
            <a:r>
              <a:rPr lang="en-US" altLang="zh-CN" sz="2400" dirty="0" err="1" smtClean="0">
                <a:latin typeface="微软雅黑" pitchFamily="34" charset="-122"/>
                <a:ea typeface="微软雅黑" pitchFamily="34" charset="-122"/>
              </a:rPr>
              <a:t>liby.a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中的函数</a:t>
            </a:r>
          </a:p>
          <a:p>
            <a:pPr>
              <a:lnSpc>
                <a:spcPct val="105000"/>
              </a:lnSpc>
              <a:spcBef>
                <a:spcPct val="15000"/>
              </a:spcBef>
              <a:buFontTx/>
              <a:buNone/>
            </a:pPr>
            <a:r>
              <a:rPr lang="zh-CN" altLang="en-US" sz="2400" dirty="0" smtClean="0">
                <a:latin typeface="微软雅黑" pitchFamily="34" charset="-122"/>
                <a:ea typeface="微软雅黑" pitchFamily="34" charset="-122"/>
              </a:rPr>
              <a:t>     </a:t>
            </a:r>
            <a:r>
              <a:rPr lang="en-US" altLang="zh-CN" sz="2400" dirty="0" err="1" smtClean="0">
                <a:latin typeface="微软雅黑" pitchFamily="34" charset="-122"/>
                <a:ea typeface="微软雅黑" pitchFamily="34" charset="-122"/>
              </a:rPr>
              <a:t>libx.a</a:t>
            </a:r>
            <a:r>
              <a:rPr lang="en-US" altLang="zh-CN" sz="2400" dirty="0" smtClean="0">
                <a:latin typeface="微软雅黑" pitchFamily="34" charset="-122"/>
                <a:ea typeface="微软雅黑" pitchFamily="34" charset="-122"/>
              </a:rPr>
              <a:t> </a:t>
            </a:r>
            <a:r>
              <a:rPr lang="en-US" altLang="zh-CN" sz="2400" dirty="0" smtClean="0">
                <a:ea typeface="微软雅黑" pitchFamily="34" charset="-122"/>
              </a:rPr>
              <a:t>→</a:t>
            </a:r>
            <a:r>
              <a:rPr lang="en-US" altLang="zh-CN" sz="2400" dirty="0" smtClean="0">
                <a:latin typeface="微软雅黑" pitchFamily="34" charset="-122"/>
                <a:ea typeface="微软雅黑" pitchFamily="34" charset="-122"/>
              </a:rPr>
              <a:t> </a:t>
            </a:r>
            <a:r>
              <a:rPr lang="en-US" altLang="zh-CN" sz="2400" dirty="0" err="1" smtClean="0">
                <a:latin typeface="微软雅黑" pitchFamily="34" charset="-122"/>
                <a:ea typeface="微软雅黑" pitchFamily="34" charset="-122"/>
              </a:rPr>
              <a:t>libz.a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中的函数</a:t>
            </a:r>
          </a:p>
          <a:p>
            <a:pPr>
              <a:lnSpc>
                <a:spcPct val="105000"/>
              </a:lnSpc>
              <a:spcBef>
                <a:spcPct val="15000"/>
              </a:spcBef>
              <a:buFontTx/>
              <a:buNone/>
            </a:pPr>
            <a:r>
              <a:rPr lang="zh-CN" altLang="en-US" sz="2400" dirty="0" smtClean="0">
                <a:latin typeface="微软雅黑" pitchFamily="34" charset="-122"/>
                <a:ea typeface="微软雅黑" pitchFamily="34" charset="-122"/>
              </a:rPr>
              <a:t>     </a:t>
            </a:r>
            <a:r>
              <a:rPr lang="en-US" altLang="zh-CN" sz="2400" dirty="0" err="1" smtClean="0">
                <a:latin typeface="微软雅黑" pitchFamily="34" charset="-122"/>
                <a:ea typeface="微软雅黑" pitchFamily="34" charset="-122"/>
              </a:rPr>
              <a:t>libx.a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和 </a:t>
            </a:r>
            <a:r>
              <a:rPr lang="en-US" altLang="zh-CN" sz="2400" dirty="0" err="1" smtClean="0">
                <a:latin typeface="微软雅黑" pitchFamily="34" charset="-122"/>
                <a:ea typeface="微软雅黑" pitchFamily="34" charset="-122"/>
              </a:rPr>
              <a:t>liby.a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之间、</a:t>
            </a:r>
            <a:r>
              <a:rPr lang="en-US" altLang="zh-CN" sz="2400" dirty="0" err="1" smtClean="0">
                <a:latin typeface="微软雅黑" pitchFamily="34" charset="-122"/>
                <a:ea typeface="微软雅黑" pitchFamily="34" charset="-122"/>
              </a:rPr>
              <a:t>liby.a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和 </a:t>
            </a:r>
            <a:r>
              <a:rPr lang="en-US" altLang="zh-CN" sz="2400" dirty="0" err="1" smtClean="0">
                <a:latin typeface="微软雅黑" pitchFamily="34" charset="-122"/>
                <a:ea typeface="微软雅黑" pitchFamily="34" charset="-122"/>
              </a:rPr>
              <a:t>libz.a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相互独立</a:t>
            </a:r>
          </a:p>
          <a:p>
            <a:pPr>
              <a:lnSpc>
                <a:spcPct val="105000"/>
              </a:lnSpc>
              <a:spcBef>
                <a:spcPct val="15000"/>
              </a:spcBef>
              <a:buFontTx/>
              <a:buNone/>
            </a:pPr>
            <a:r>
              <a:rPr lang="zh-CN" altLang="en-US" sz="2400" dirty="0" smtClean="0">
                <a:latin typeface="微软雅黑" pitchFamily="34" charset="-122"/>
                <a:ea typeface="微软雅黑" pitchFamily="34" charset="-122"/>
              </a:rPr>
              <a:t>     则以下几个命令行都是可行的：</a:t>
            </a:r>
          </a:p>
          <a:p>
            <a:pPr lvl="1">
              <a:lnSpc>
                <a:spcPct val="105000"/>
              </a:lnSpc>
              <a:spcBef>
                <a:spcPct val="15000"/>
              </a:spcBef>
            </a:pPr>
            <a:r>
              <a:rPr lang="en-US" altLang="zh-CN" sz="2400" dirty="0" err="1">
                <a:latin typeface="微软雅黑" pitchFamily="34" charset="-122"/>
                <a:ea typeface="微软雅黑" pitchFamily="34" charset="-122"/>
              </a:rPr>
              <a:t>gcc</a:t>
            </a:r>
            <a:r>
              <a:rPr lang="en-US" altLang="zh-CN" sz="2400" dirty="0">
                <a:latin typeface="微软雅黑" pitchFamily="34" charset="-122"/>
                <a:ea typeface="微软雅黑" pitchFamily="34" charset="-122"/>
              </a:rPr>
              <a:t> -static –o </a:t>
            </a:r>
            <a:r>
              <a:rPr lang="en-US" altLang="zh-CN" sz="2400" dirty="0" err="1">
                <a:latin typeface="微软雅黑" pitchFamily="34" charset="-122"/>
                <a:ea typeface="微软雅黑" pitchFamily="34" charset="-122"/>
              </a:rPr>
              <a:t>myfunc</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func.o</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libx.a</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liby.a</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libz.a</a:t>
            </a:r>
            <a:endParaRPr lang="en-US" altLang="zh-CN" sz="2400" dirty="0">
              <a:latin typeface="微软雅黑" pitchFamily="34" charset="-122"/>
              <a:ea typeface="微软雅黑" pitchFamily="34" charset="-122"/>
            </a:endParaRPr>
          </a:p>
          <a:p>
            <a:pPr lvl="1">
              <a:lnSpc>
                <a:spcPct val="105000"/>
              </a:lnSpc>
              <a:spcBef>
                <a:spcPct val="15000"/>
              </a:spcBef>
            </a:pPr>
            <a:r>
              <a:rPr lang="en-US" altLang="zh-CN" sz="2400" dirty="0" err="1">
                <a:latin typeface="微软雅黑" pitchFamily="34" charset="-122"/>
                <a:ea typeface="微软雅黑" pitchFamily="34" charset="-122"/>
              </a:rPr>
              <a:t>gcc</a:t>
            </a:r>
            <a:r>
              <a:rPr lang="en-US" altLang="zh-CN" sz="2400" dirty="0">
                <a:latin typeface="微软雅黑" pitchFamily="34" charset="-122"/>
                <a:ea typeface="微软雅黑" pitchFamily="34" charset="-122"/>
              </a:rPr>
              <a:t> -static –o </a:t>
            </a:r>
            <a:r>
              <a:rPr lang="en-US" altLang="zh-CN" sz="2400" dirty="0" err="1">
                <a:latin typeface="微软雅黑" pitchFamily="34" charset="-122"/>
                <a:ea typeface="微软雅黑" pitchFamily="34" charset="-122"/>
              </a:rPr>
              <a:t>myfunc</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func.o</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liby.a</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libx.a</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libz.a</a:t>
            </a:r>
            <a:endParaRPr lang="en-US" altLang="zh-CN" sz="2400" dirty="0">
              <a:latin typeface="微软雅黑" pitchFamily="34" charset="-122"/>
              <a:ea typeface="微软雅黑" pitchFamily="34" charset="-122"/>
            </a:endParaRPr>
          </a:p>
          <a:p>
            <a:pPr lvl="1">
              <a:lnSpc>
                <a:spcPct val="105000"/>
              </a:lnSpc>
              <a:spcBef>
                <a:spcPct val="15000"/>
              </a:spcBef>
            </a:pPr>
            <a:r>
              <a:rPr lang="en-US" altLang="zh-CN" sz="2400" dirty="0" err="1">
                <a:latin typeface="微软雅黑" pitchFamily="34" charset="-122"/>
                <a:ea typeface="微软雅黑" pitchFamily="34" charset="-122"/>
              </a:rPr>
              <a:t>gcc</a:t>
            </a:r>
            <a:r>
              <a:rPr lang="en-US" altLang="zh-CN" sz="2400" dirty="0">
                <a:latin typeface="微软雅黑" pitchFamily="34" charset="-122"/>
                <a:ea typeface="微软雅黑" pitchFamily="34" charset="-122"/>
              </a:rPr>
              <a:t> -static –o </a:t>
            </a:r>
            <a:r>
              <a:rPr lang="en-US" altLang="zh-CN" sz="2400" dirty="0" err="1">
                <a:latin typeface="微软雅黑" pitchFamily="34" charset="-122"/>
                <a:ea typeface="微软雅黑" pitchFamily="34" charset="-122"/>
              </a:rPr>
              <a:t>myfunc</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func.o</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libx.a</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libz.a</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liby.a</a:t>
            </a:r>
            <a:endParaRPr lang="en-US" altLang="zh-CN" sz="2400" dirty="0">
              <a:latin typeface="微软雅黑" pitchFamily="34" charset="-122"/>
              <a:ea typeface="微软雅黑" pitchFamily="34" charset="-122"/>
            </a:endParaRPr>
          </a:p>
          <a:p>
            <a:pPr>
              <a:lnSpc>
                <a:spcPct val="105000"/>
              </a:lnSpc>
              <a:spcBef>
                <a:spcPct val="15000"/>
              </a:spcBef>
            </a:pPr>
            <a:r>
              <a:rPr lang="zh-CN" altLang="en-US" sz="2400" dirty="0" smtClean="0">
                <a:latin typeface="微软雅黑" pitchFamily="34" charset="-122"/>
                <a:ea typeface="微软雅黑" pitchFamily="34" charset="-122"/>
              </a:rPr>
              <a:t>假设调用关系如下：</a:t>
            </a:r>
          </a:p>
          <a:p>
            <a:pPr>
              <a:lnSpc>
                <a:spcPct val="105000"/>
              </a:lnSpc>
              <a:spcBef>
                <a:spcPct val="15000"/>
              </a:spcBef>
              <a:buFontTx/>
              <a:buNone/>
            </a:pPr>
            <a:r>
              <a:rPr lang="en-US" altLang="zh-CN" sz="2400" dirty="0" smtClean="0">
                <a:latin typeface="微软雅黑" pitchFamily="34" charset="-122"/>
                <a:ea typeface="微软雅黑" pitchFamily="34" charset="-122"/>
              </a:rPr>
              <a:t>     </a:t>
            </a:r>
            <a:r>
              <a:rPr lang="en-US" altLang="zh-CN" sz="2400" dirty="0" err="1" smtClean="0">
                <a:latin typeface="微软雅黑" pitchFamily="34" charset="-122"/>
                <a:ea typeface="微软雅黑" pitchFamily="34" charset="-122"/>
              </a:rPr>
              <a:t>func.o</a:t>
            </a:r>
            <a:r>
              <a:rPr lang="en-US" altLang="zh-CN" sz="2400" dirty="0" smtClean="0">
                <a:latin typeface="微软雅黑" pitchFamily="34" charset="-122"/>
                <a:ea typeface="微软雅黑" pitchFamily="34" charset="-122"/>
              </a:rPr>
              <a:t> </a:t>
            </a:r>
            <a:r>
              <a:rPr lang="en-US" altLang="zh-CN" sz="2400" dirty="0" smtClean="0">
                <a:ea typeface="微软雅黑" pitchFamily="34" charset="-122"/>
              </a:rPr>
              <a:t>→ </a:t>
            </a:r>
            <a:r>
              <a:rPr lang="en-US" altLang="zh-CN" sz="2400" dirty="0" err="1" smtClean="0">
                <a:latin typeface="微软雅黑" pitchFamily="34" charset="-122"/>
                <a:ea typeface="微软雅黑" pitchFamily="34" charset="-122"/>
              </a:rPr>
              <a:t>libx.a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和 </a:t>
            </a:r>
            <a:r>
              <a:rPr lang="en-US" altLang="zh-CN" sz="2400" dirty="0" err="1" smtClean="0">
                <a:latin typeface="微软雅黑" pitchFamily="34" charset="-122"/>
                <a:ea typeface="微软雅黑" pitchFamily="34" charset="-122"/>
              </a:rPr>
              <a:t>liby.a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中的函数</a:t>
            </a:r>
          </a:p>
          <a:p>
            <a:pPr>
              <a:lnSpc>
                <a:spcPct val="105000"/>
              </a:lnSpc>
              <a:spcBef>
                <a:spcPct val="15000"/>
              </a:spcBef>
              <a:buFontTx/>
              <a:buNone/>
            </a:pPr>
            <a:r>
              <a:rPr lang="zh-CN" altLang="en-US" sz="2400" dirty="0" smtClean="0">
                <a:latin typeface="微软雅黑" pitchFamily="34" charset="-122"/>
                <a:ea typeface="微软雅黑" pitchFamily="34" charset="-122"/>
              </a:rPr>
              <a:t>     </a:t>
            </a:r>
            <a:r>
              <a:rPr lang="en-US" altLang="zh-CN" sz="2400" dirty="0" err="1" smtClean="0">
                <a:latin typeface="微软雅黑" pitchFamily="34" charset="-122"/>
                <a:ea typeface="微软雅黑" pitchFamily="34" charset="-122"/>
              </a:rPr>
              <a:t>libx.a</a:t>
            </a:r>
            <a:r>
              <a:rPr lang="en-US" altLang="zh-CN" sz="2400" dirty="0" smtClean="0">
                <a:latin typeface="微软雅黑" pitchFamily="34" charset="-122"/>
                <a:ea typeface="微软雅黑" pitchFamily="34" charset="-122"/>
              </a:rPr>
              <a:t> </a:t>
            </a:r>
            <a:r>
              <a:rPr lang="en-US" altLang="zh-CN" sz="2400" dirty="0" smtClean="0">
                <a:ea typeface="微软雅黑" pitchFamily="34" charset="-122"/>
              </a:rPr>
              <a:t>→</a:t>
            </a:r>
            <a:r>
              <a:rPr lang="en-US" altLang="zh-CN" sz="2400" dirty="0" smtClean="0">
                <a:latin typeface="微软雅黑" pitchFamily="34" charset="-122"/>
                <a:ea typeface="微软雅黑" pitchFamily="34" charset="-122"/>
              </a:rPr>
              <a:t> </a:t>
            </a:r>
            <a:r>
              <a:rPr lang="en-US" altLang="zh-CN" sz="2400" dirty="0" err="1" smtClean="0">
                <a:latin typeface="微软雅黑" pitchFamily="34" charset="-122"/>
                <a:ea typeface="微软雅黑" pitchFamily="34" charset="-122"/>
              </a:rPr>
              <a:t>liby.a</a:t>
            </a:r>
            <a:r>
              <a:rPr lang="en-US" altLang="zh-CN" sz="2400" dirty="0" smtClean="0">
                <a:latin typeface="微软雅黑" pitchFamily="34" charset="-122"/>
                <a:ea typeface="微软雅黑" pitchFamily="34" charset="-122"/>
              </a:rPr>
              <a:t> </a:t>
            </a:r>
            <a:r>
              <a:rPr lang="zh-CN" altLang="en-US" sz="2400" dirty="0" smtClean="0">
                <a:latin typeface="微软雅黑" pitchFamily="34" charset="-122"/>
                <a:ea typeface="微软雅黑" pitchFamily="34" charset="-122"/>
              </a:rPr>
              <a:t>同时 </a:t>
            </a:r>
            <a:r>
              <a:rPr lang="en-US" altLang="zh-CN" sz="2400" dirty="0" err="1" smtClean="0">
                <a:latin typeface="微软雅黑" pitchFamily="34" charset="-122"/>
                <a:ea typeface="微软雅黑" pitchFamily="34" charset="-122"/>
              </a:rPr>
              <a:t>liby.a</a:t>
            </a:r>
            <a:r>
              <a:rPr lang="en-US" altLang="zh-CN" sz="2400" dirty="0" smtClean="0">
                <a:latin typeface="微软雅黑" pitchFamily="34" charset="-122"/>
                <a:ea typeface="微软雅黑" pitchFamily="34" charset="-122"/>
              </a:rPr>
              <a:t> </a:t>
            </a:r>
            <a:r>
              <a:rPr lang="en-US" altLang="zh-CN" sz="2400" dirty="0" smtClean="0">
                <a:ea typeface="微软雅黑" pitchFamily="34" charset="-122"/>
              </a:rPr>
              <a:t>→</a:t>
            </a:r>
            <a:r>
              <a:rPr lang="en-US" altLang="zh-CN" sz="2400" dirty="0" smtClean="0">
                <a:latin typeface="微软雅黑" pitchFamily="34" charset="-122"/>
                <a:ea typeface="微软雅黑" pitchFamily="34" charset="-122"/>
              </a:rPr>
              <a:t> </a:t>
            </a:r>
            <a:r>
              <a:rPr lang="en-US" altLang="zh-CN" sz="2400" dirty="0" err="1" smtClean="0">
                <a:latin typeface="微软雅黑" pitchFamily="34" charset="-122"/>
                <a:ea typeface="微软雅黑" pitchFamily="34" charset="-122"/>
              </a:rPr>
              <a:t>libx.a</a:t>
            </a:r>
            <a:r>
              <a:rPr lang="en-US" altLang="zh-CN" sz="2400" dirty="0" smtClean="0">
                <a:latin typeface="微软雅黑" pitchFamily="34" charset="-122"/>
                <a:ea typeface="微软雅黑" pitchFamily="34" charset="-122"/>
              </a:rPr>
              <a:t>  </a:t>
            </a:r>
          </a:p>
          <a:p>
            <a:pPr>
              <a:lnSpc>
                <a:spcPct val="105000"/>
              </a:lnSpc>
              <a:spcBef>
                <a:spcPct val="15000"/>
              </a:spcBef>
              <a:buFontTx/>
              <a:buNone/>
            </a:pPr>
            <a:r>
              <a:rPr lang="zh-CN" altLang="en-US" sz="2400" dirty="0" smtClean="0">
                <a:latin typeface="微软雅黑" pitchFamily="34" charset="-122"/>
                <a:ea typeface="微软雅黑" pitchFamily="34" charset="-122"/>
              </a:rPr>
              <a:t>     则以下命令行可行：</a:t>
            </a:r>
          </a:p>
          <a:p>
            <a:pPr lvl="1">
              <a:lnSpc>
                <a:spcPct val="105000"/>
              </a:lnSpc>
              <a:spcBef>
                <a:spcPct val="15000"/>
              </a:spcBef>
            </a:pPr>
            <a:r>
              <a:rPr lang="en-US" altLang="zh-CN" sz="2400" dirty="0" err="1">
                <a:latin typeface="微软雅黑" pitchFamily="34" charset="-122"/>
                <a:ea typeface="微软雅黑" pitchFamily="34" charset="-122"/>
              </a:rPr>
              <a:t>gcc</a:t>
            </a:r>
            <a:r>
              <a:rPr lang="en-US" altLang="zh-CN" sz="2400" dirty="0">
                <a:latin typeface="微软雅黑" pitchFamily="34" charset="-122"/>
                <a:ea typeface="微软雅黑" pitchFamily="34" charset="-122"/>
              </a:rPr>
              <a:t> -static –o </a:t>
            </a:r>
            <a:r>
              <a:rPr lang="en-US" altLang="zh-CN" sz="2400" dirty="0" err="1">
                <a:latin typeface="微软雅黑" pitchFamily="34" charset="-122"/>
                <a:ea typeface="微软雅黑" pitchFamily="34" charset="-122"/>
              </a:rPr>
              <a:t>myfunc</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func.o</a:t>
            </a:r>
            <a:r>
              <a:rPr lang="en-US" altLang="zh-CN" sz="2400" dirty="0">
                <a:latin typeface="微软雅黑" pitchFamily="34" charset="-122"/>
                <a:ea typeface="微软雅黑" pitchFamily="34" charset="-122"/>
              </a:rPr>
              <a:t> </a:t>
            </a:r>
            <a:r>
              <a:rPr lang="en-US" altLang="zh-CN" sz="2400" dirty="0" err="1">
                <a:solidFill>
                  <a:srgbClr val="FF0000"/>
                </a:solidFill>
                <a:latin typeface="微软雅黑" pitchFamily="34" charset="-122"/>
                <a:ea typeface="微软雅黑" pitchFamily="34" charset="-122"/>
              </a:rPr>
              <a:t>libx.a</a:t>
            </a:r>
            <a:r>
              <a:rPr lang="en-US" altLang="zh-CN" sz="2400" dirty="0">
                <a:latin typeface="微软雅黑" pitchFamily="34" charset="-122"/>
                <a:ea typeface="微软雅黑" pitchFamily="34" charset="-122"/>
              </a:rPr>
              <a:t> </a:t>
            </a:r>
            <a:r>
              <a:rPr lang="en-US" altLang="zh-CN" sz="2400" dirty="0" err="1">
                <a:latin typeface="微软雅黑" pitchFamily="34" charset="-122"/>
                <a:ea typeface="微软雅黑" pitchFamily="34" charset="-122"/>
              </a:rPr>
              <a:t>liby.a</a:t>
            </a:r>
            <a:r>
              <a:rPr lang="en-US" altLang="zh-CN" sz="2400" dirty="0">
                <a:latin typeface="微软雅黑" pitchFamily="34" charset="-122"/>
                <a:ea typeface="微软雅黑" pitchFamily="34" charset="-122"/>
              </a:rPr>
              <a:t> </a:t>
            </a:r>
            <a:r>
              <a:rPr lang="en-US" altLang="zh-CN" sz="2400" dirty="0" err="1">
                <a:solidFill>
                  <a:srgbClr val="FF0000"/>
                </a:solidFill>
                <a:latin typeface="微软雅黑" pitchFamily="34" charset="-122"/>
                <a:ea typeface="微软雅黑" pitchFamily="34" charset="-122"/>
              </a:rPr>
              <a:t>libx.a</a:t>
            </a:r>
            <a:endParaRPr lang="zh-CN" altLang="en-US" sz="2400"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328689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23971">
                                            <p:txEl>
                                              <p:pRg st="1" end="1"/>
                                            </p:txEl>
                                          </p:spTgt>
                                        </p:tgtEl>
                                        <p:attrNameLst>
                                          <p:attrName>style.visibility</p:attrName>
                                        </p:attrNameLst>
                                      </p:cBhvr>
                                      <p:to>
                                        <p:strVal val="visible"/>
                                      </p:to>
                                    </p:set>
                                    <p:animEffect transition="in" filter="blinds(horizontal)">
                                      <p:cBhvr>
                                        <p:cTn id="7" dur="500"/>
                                        <p:tgtEl>
                                          <p:spTgt spid="723971">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723971">
                                            <p:txEl>
                                              <p:pRg st="2" end="2"/>
                                            </p:txEl>
                                          </p:spTgt>
                                        </p:tgtEl>
                                        <p:attrNameLst>
                                          <p:attrName>style.visibility</p:attrName>
                                        </p:attrNameLst>
                                      </p:cBhvr>
                                      <p:to>
                                        <p:strVal val="visible"/>
                                      </p:to>
                                    </p:set>
                                    <p:animEffect transition="in" filter="blinds(horizontal)">
                                      <p:cBhvr>
                                        <p:cTn id="10" dur="500"/>
                                        <p:tgtEl>
                                          <p:spTgt spid="723971">
                                            <p:txEl>
                                              <p:pRg st="2" end="2"/>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723971">
                                            <p:txEl>
                                              <p:pRg st="3" end="3"/>
                                            </p:txEl>
                                          </p:spTgt>
                                        </p:tgtEl>
                                        <p:attrNameLst>
                                          <p:attrName>style.visibility</p:attrName>
                                        </p:attrNameLst>
                                      </p:cBhvr>
                                      <p:to>
                                        <p:strVal val="visible"/>
                                      </p:to>
                                    </p:set>
                                    <p:animEffect transition="in" filter="blinds(horizontal)">
                                      <p:cBhvr>
                                        <p:cTn id="13" dur="500"/>
                                        <p:tgtEl>
                                          <p:spTgt spid="723971">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723971">
                                            <p:txEl>
                                              <p:pRg st="4" end="4"/>
                                            </p:txEl>
                                          </p:spTgt>
                                        </p:tgtEl>
                                        <p:attrNameLst>
                                          <p:attrName>style.visibility</p:attrName>
                                        </p:attrNameLst>
                                      </p:cBhvr>
                                      <p:to>
                                        <p:strVal val="visible"/>
                                      </p:to>
                                    </p:set>
                                    <p:animEffect transition="in" filter="blinds(horizontal)">
                                      <p:cBhvr>
                                        <p:cTn id="18" dur="500"/>
                                        <p:tgtEl>
                                          <p:spTgt spid="723971">
                                            <p:txEl>
                                              <p:pRg st="4" end="4"/>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723971">
                                            <p:txEl>
                                              <p:pRg st="5" end="5"/>
                                            </p:txEl>
                                          </p:spTgt>
                                        </p:tgtEl>
                                        <p:attrNameLst>
                                          <p:attrName>style.visibility</p:attrName>
                                        </p:attrNameLst>
                                      </p:cBhvr>
                                      <p:to>
                                        <p:strVal val="visible"/>
                                      </p:to>
                                    </p:set>
                                    <p:animEffect transition="in" filter="blinds(horizontal)">
                                      <p:cBhvr>
                                        <p:cTn id="21" dur="500"/>
                                        <p:tgtEl>
                                          <p:spTgt spid="723971">
                                            <p:txEl>
                                              <p:pRg st="5" end="5"/>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723971">
                                            <p:txEl>
                                              <p:pRg st="6" end="6"/>
                                            </p:txEl>
                                          </p:spTgt>
                                        </p:tgtEl>
                                        <p:attrNameLst>
                                          <p:attrName>style.visibility</p:attrName>
                                        </p:attrNameLst>
                                      </p:cBhvr>
                                      <p:to>
                                        <p:strVal val="visible"/>
                                      </p:to>
                                    </p:set>
                                    <p:animEffect transition="in" filter="blinds(horizontal)">
                                      <p:cBhvr>
                                        <p:cTn id="24" dur="500"/>
                                        <p:tgtEl>
                                          <p:spTgt spid="723971">
                                            <p:txEl>
                                              <p:pRg st="6" end="6"/>
                                            </p:txEl>
                                          </p:spTgt>
                                        </p:tgtEl>
                                      </p:cBhvr>
                                    </p:animEffect>
                                  </p:childTnLst>
                                </p:cTn>
                              </p:par>
                              <p:par>
                                <p:cTn id="25" presetID="3" presetClass="entr" presetSubtype="10" fill="hold" nodeType="withEffect">
                                  <p:stCondLst>
                                    <p:cond delay="0"/>
                                  </p:stCondLst>
                                  <p:childTnLst>
                                    <p:set>
                                      <p:cBhvr>
                                        <p:cTn id="26" dur="1" fill="hold">
                                          <p:stCondLst>
                                            <p:cond delay="0"/>
                                          </p:stCondLst>
                                        </p:cTn>
                                        <p:tgtEl>
                                          <p:spTgt spid="723971">
                                            <p:txEl>
                                              <p:pRg st="7" end="7"/>
                                            </p:txEl>
                                          </p:spTgt>
                                        </p:tgtEl>
                                        <p:attrNameLst>
                                          <p:attrName>style.visibility</p:attrName>
                                        </p:attrNameLst>
                                      </p:cBhvr>
                                      <p:to>
                                        <p:strVal val="visible"/>
                                      </p:to>
                                    </p:set>
                                    <p:animEffect transition="in" filter="blinds(horizontal)">
                                      <p:cBhvr>
                                        <p:cTn id="27" dur="500"/>
                                        <p:tgtEl>
                                          <p:spTgt spid="723971">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23971">
                                            <p:txEl>
                                              <p:pRg st="9" end="9"/>
                                            </p:txEl>
                                          </p:spTgt>
                                        </p:tgtEl>
                                        <p:attrNameLst>
                                          <p:attrName>style.visibility</p:attrName>
                                        </p:attrNameLst>
                                      </p:cBhvr>
                                      <p:to>
                                        <p:strVal val="visible"/>
                                      </p:to>
                                    </p:set>
                                    <p:animEffect transition="in" filter="blinds(horizontal)">
                                      <p:cBhvr>
                                        <p:cTn id="32" dur="500"/>
                                        <p:tgtEl>
                                          <p:spTgt spid="723971">
                                            <p:txEl>
                                              <p:pRg st="9" end="9"/>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723971">
                                            <p:txEl>
                                              <p:pRg st="10" end="10"/>
                                            </p:txEl>
                                          </p:spTgt>
                                        </p:tgtEl>
                                        <p:attrNameLst>
                                          <p:attrName>style.visibility</p:attrName>
                                        </p:attrNameLst>
                                      </p:cBhvr>
                                      <p:to>
                                        <p:strVal val="visible"/>
                                      </p:to>
                                    </p:set>
                                    <p:animEffect transition="in" filter="blinds(horizontal)">
                                      <p:cBhvr>
                                        <p:cTn id="35" dur="500"/>
                                        <p:tgtEl>
                                          <p:spTgt spid="723971">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723971">
                                            <p:txEl>
                                              <p:pRg st="11" end="11"/>
                                            </p:txEl>
                                          </p:spTgt>
                                        </p:tgtEl>
                                        <p:attrNameLst>
                                          <p:attrName>style.visibility</p:attrName>
                                        </p:attrNameLst>
                                      </p:cBhvr>
                                      <p:to>
                                        <p:strVal val="visible"/>
                                      </p:to>
                                    </p:set>
                                    <p:animEffect transition="in" filter="blinds(horizontal)">
                                      <p:cBhvr>
                                        <p:cTn id="40" dur="500"/>
                                        <p:tgtEl>
                                          <p:spTgt spid="723971">
                                            <p:txEl>
                                              <p:pRg st="11" end="11"/>
                                            </p:txEl>
                                          </p:spTgt>
                                        </p:tgtEl>
                                      </p:cBhvr>
                                    </p:animEffect>
                                  </p:childTnLst>
                                </p:cTn>
                              </p:par>
                              <p:par>
                                <p:cTn id="41" presetID="3" presetClass="entr" presetSubtype="10" fill="hold" nodeType="withEffect">
                                  <p:stCondLst>
                                    <p:cond delay="0"/>
                                  </p:stCondLst>
                                  <p:childTnLst>
                                    <p:set>
                                      <p:cBhvr>
                                        <p:cTn id="42" dur="1" fill="hold">
                                          <p:stCondLst>
                                            <p:cond delay="0"/>
                                          </p:stCondLst>
                                        </p:cTn>
                                        <p:tgtEl>
                                          <p:spTgt spid="723971">
                                            <p:txEl>
                                              <p:pRg st="12" end="12"/>
                                            </p:txEl>
                                          </p:spTgt>
                                        </p:tgtEl>
                                        <p:attrNameLst>
                                          <p:attrName>style.visibility</p:attrName>
                                        </p:attrNameLst>
                                      </p:cBhvr>
                                      <p:to>
                                        <p:strVal val="visible"/>
                                      </p:to>
                                    </p:set>
                                    <p:animEffect transition="in" filter="blinds(horizontal)">
                                      <p:cBhvr>
                                        <p:cTn id="43" dur="500"/>
                                        <p:tgtEl>
                                          <p:spTgt spid="723971">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42</a:t>
            </a:fld>
            <a:endParaRPr lang="zh-CN" altLang="en-US"/>
          </a:p>
        </p:txBody>
      </p:sp>
      <p:sp>
        <p:nvSpPr>
          <p:cNvPr id="3" name="文本框 2"/>
          <p:cNvSpPr txBox="1"/>
          <p:nvPr/>
        </p:nvSpPr>
        <p:spPr>
          <a:xfrm>
            <a:off x="323850" y="402054"/>
            <a:ext cx="11068050" cy="3785652"/>
          </a:xfrm>
          <a:prstGeom prst="rect">
            <a:avLst/>
          </a:prstGeom>
          <a:noFill/>
        </p:spPr>
        <p:txBody>
          <a:bodyPr wrap="square" rtlCol="0">
            <a:spAutoFit/>
          </a:bodyPr>
          <a:lstStyle/>
          <a:p>
            <a:r>
              <a:rPr lang="en-US" altLang="zh-CN" sz="2000" dirty="0" err="1">
                <a:latin typeface="+mn-ea"/>
              </a:rPr>
              <a:t>Main.o</a:t>
            </a:r>
            <a:r>
              <a:rPr lang="en-US" altLang="zh-CN" sz="2000" dirty="0">
                <a:latin typeface="+mn-ea"/>
              </a:rPr>
              <a:t> </a:t>
            </a:r>
            <a:r>
              <a:rPr lang="en-US" altLang="zh-CN" sz="2000" dirty="0" smtClean="0">
                <a:latin typeface="+mn-ea"/>
              </a:rPr>
              <a:t>           </a:t>
            </a:r>
            <a:r>
              <a:rPr lang="zh-CN" altLang="en-US" sz="2000" dirty="0" smtClean="0">
                <a:latin typeface="+mn-ea"/>
              </a:rPr>
              <a:t>调用</a:t>
            </a:r>
            <a:r>
              <a:rPr lang="zh-CN" altLang="en-US" sz="2000" dirty="0">
                <a:latin typeface="+mn-ea"/>
              </a:rPr>
              <a:t>了</a:t>
            </a:r>
            <a:r>
              <a:rPr lang="en-US" altLang="zh-CN" sz="2000" dirty="0" err="1">
                <a:latin typeface="+mn-ea"/>
              </a:rPr>
              <a:t>funcA</a:t>
            </a:r>
            <a:r>
              <a:rPr lang="en-US" altLang="zh-CN" sz="2000" dirty="0">
                <a:latin typeface="+mn-ea"/>
              </a:rPr>
              <a:t>()  </a:t>
            </a:r>
            <a:r>
              <a:rPr lang="en-US" altLang="zh-CN" sz="2000" dirty="0" err="1">
                <a:latin typeface="+mn-ea"/>
              </a:rPr>
              <a:t>funcB</a:t>
            </a:r>
            <a:r>
              <a:rPr lang="en-US" altLang="zh-CN" sz="2000" dirty="0">
                <a:latin typeface="+mn-ea"/>
              </a:rPr>
              <a:t>()  </a:t>
            </a:r>
            <a:r>
              <a:rPr lang="en-US" altLang="zh-CN" sz="2000" dirty="0" err="1">
                <a:latin typeface="+mn-ea"/>
              </a:rPr>
              <a:t>funcC</a:t>
            </a:r>
            <a:r>
              <a:rPr lang="en-US" altLang="zh-CN" sz="2000" dirty="0">
                <a:latin typeface="+mn-ea"/>
              </a:rPr>
              <a:t>()</a:t>
            </a:r>
          </a:p>
          <a:p>
            <a:r>
              <a:rPr lang="en-US" altLang="zh-CN" sz="2000" dirty="0" err="1">
                <a:latin typeface="+mn-ea"/>
              </a:rPr>
              <a:t>Libk.a</a:t>
            </a:r>
            <a:r>
              <a:rPr lang="en-US" altLang="zh-CN" sz="2000" dirty="0">
                <a:latin typeface="+mn-ea"/>
              </a:rPr>
              <a:t>   </a:t>
            </a:r>
            <a:r>
              <a:rPr lang="zh-CN" altLang="en-US" sz="2000" dirty="0">
                <a:latin typeface="+mn-ea"/>
              </a:rPr>
              <a:t>包含</a:t>
            </a:r>
            <a:r>
              <a:rPr lang="en-US" altLang="zh-CN" sz="2000" dirty="0" smtClean="0">
                <a:latin typeface="+mn-ea"/>
              </a:rPr>
              <a:t>k1.o </a:t>
            </a:r>
            <a:r>
              <a:rPr lang="zh-CN" altLang="en-US" sz="2000" dirty="0" smtClean="0">
                <a:latin typeface="+mn-ea"/>
              </a:rPr>
              <a:t>定义</a:t>
            </a:r>
            <a:r>
              <a:rPr lang="zh-CN" altLang="en-US" sz="2000" dirty="0">
                <a:latin typeface="+mn-ea"/>
              </a:rPr>
              <a:t>了</a:t>
            </a:r>
            <a:r>
              <a:rPr lang="en-US" altLang="zh-CN" sz="2000" dirty="0" err="1">
                <a:latin typeface="+mn-ea"/>
              </a:rPr>
              <a:t>funcE</a:t>
            </a:r>
            <a:r>
              <a:rPr lang="en-US" altLang="zh-CN" sz="2000" dirty="0">
                <a:latin typeface="+mn-ea"/>
              </a:rPr>
              <a:t>() </a:t>
            </a:r>
            <a:r>
              <a:rPr lang="en-US" altLang="zh-CN" sz="2000" dirty="0" err="1">
                <a:latin typeface="+mn-ea"/>
              </a:rPr>
              <a:t>funcF</a:t>
            </a:r>
            <a:r>
              <a:rPr lang="en-US" altLang="zh-CN" sz="2000" dirty="0">
                <a:latin typeface="+mn-ea"/>
              </a:rPr>
              <a:t>() </a:t>
            </a:r>
            <a:r>
              <a:rPr lang="en-US" altLang="zh-CN" sz="2000" dirty="0" err="1">
                <a:latin typeface="+mn-ea"/>
              </a:rPr>
              <a:t>funcG</a:t>
            </a:r>
            <a:r>
              <a:rPr lang="en-US" altLang="zh-CN" sz="2000" dirty="0" smtClean="0">
                <a:latin typeface="+mn-ea"/>
              </a:rPr>
              <a:t>()</a:t>
            </a:r>
            <a:r>
              <a:rPr lang="zh-CN" altLang="en-US" sz="2000" dirty="0" smtClean="0">
                <a:latin typeface="+mn-ea"/>
              </a:rPr>
              <a:t>；</a:t>
            </a:r>
            <a:endParaRPr lang="en-US" altLang="zh-CN" sz="2000" dirty="0" smtClean="0">
              <a:latin typeface="+mn-ea"/>
            </a:endParaRPr>
          </a:p>
          <a:p>
            <a:r>
              <a:rPr lang="en-US" altLang="zh-CN" sz="2000" dirty="0">
                <a:latin typeface="+mn-ea"/>
              </a:rPr>
              <a:t> </a:t>
            </a:r>
            <a:r>
              <a:rPr lang="en-US" altLang="zh-CN" sz="2000" dirty="0" smtClean="0">
                <a:latin typeface="+mn-ea"/>
              </a:rPr>
              <a:t>            k2.o </a:t>
            </a:r>
            <a:r>
              <a:rPr lang="zh-CN" altLang="en-US" sz="2000" dirty="0" smtClean="0">
                <a:latin typeface="+mn-ea"/>
              </a:rPr>
              <a:t>定义了</a:t>
            </a:r>
            <a:r>
              <a:rPr lang="en-US" altLang="zh-CN" sz="2000" dirty="0" err="1" smtClean="0">
                <a:latin typeface="+mn-ea"/>
              </a:rPr>
              <a:t>funcA</a:t>
            </a:r>
            <a:r>
              <a:rPr lang="en-US" altLang="zh-CN" sz="2000" dirty="0" smtClean="0">
                <a:latin typeface="+mn-ea"/>
              </a:rPr>
              <a:t>()</a:t>
            </a:r>
            <a:r>
              <a:rPr lang="zh-CN" altLang="en-US" sz="2000" dirty="0" smtClean="0">
                <a:latin typeface="+mn-ea"/>
              </a:rPr>
              <a:t> </a:t>
            </a:r>
            <a:r>
              <a:rPr lang="en-US" altLang="zh-CN" sz="2000" dirty="0" err="1">
                <a:latin typeface="+mn-ea"/>
              </a:rPr>
              <a:t>funcC</a:t>
            </a:r>
            <a:r>
              <a:rPr lang="en-US" altLang="zh-CN" sz="2000" dirty="0">
                <a:latin typeface="+mn-ea"/>
              </a:rPr>
              <a:t>() </a:t>
            </a:r>
            <a:r>
              <a:rPr lang="en-US" altLang="zh-CN" sz="2000" dirty="0" err="1">
                <a:latin typeface="+mn-ea"/>
              </a:rPr>
              <a:t>funcN</a:t>
            </a:r>
            <a:r>
              <a:rPr lang="en-US" altLang="zh-CN" sz="2000" dirty="0" smtClean="0">
                <a:latin typeface="+mn-ea"/>
              </a:rPr>
              <a:t>()</a:t>
            </a:r>
            <a:r>
              <a:rPr lang="zh-CN" altLang="en-US" sz="2000" dirty="0" smtClean="0">
                <a:latin typeface="+mn-ea"/>
              </a:rPr>
              <a:t>。</a:t>
            </a:r>
            <a:endParaRPr lang="en-US" altLang="zh-CN" sz="2000" dirty="0" smtClean="0">
              <a:latin typeface="+mn-ea"/>
            </a:endParaRPr>
          </a:p>
          <a:p>
            <a:r>
              <a:rPr lang="en-US" altLang="zh-CN" sz="2000" dirty="0">
                <a:latin typeface="+mn-ea"/>
              </a:rPr>
              <a:t> </a:t>
            </a:r>
            <a:r>
              <a:rPr lang="en-US" altLang="zh-CN" sz="2000" dirty="0" smtClean="0">
                <a:latin typeface="+mn-ea"/>
              </a:rPr>
              <a:t>        </a:t>
            </a:r>
            <a:r>
              <a:rPr lang="zh-CN" altLang="en-US" sz="2000" dirty="0" smtClean="0">
                <a:latin typeface="+mn-ea"/>
              </a:rPr>
              <a:t>其中</a:t>
            </a:r>
            <a:r>
              <a:rPr lang="en-US" altLang="zh-CN" sz="2000" dirty="0" err="1">
                <a:latin typeface="+mn-ea"/>
              </a:rPr>
              <a:t>funcE</a:t>
            </a:r>
            <a:r>
              <a:rPr lang="en-US" altLang="zh-CN" sz="2000" dirty="0">
                <a:latin typeface="+mn-ea"/>
              </a:rPr>
              <a:t>()</a:t>
            </a:r>
            <a:r>
              <a:rPr lang="zh-CN" altLang="en-US" sz="2000" dirty="0">
                <a:latin typeface="+mn-ea"/>
              </a:rPr>
              <a:t>调用了</a:t>
            </a:r>
            <a:r>
              <a:rPr lang="en-US" altLang="zh-CN" sz="2000" dirty="0" err="1">
                <a:latin typeface="+mn-ea"/>
              </a:rPr>
              <a:t>funcY</a:t>
            </a:r>
            <a:r>
              <a:rPr lang="en-US" altLang="zh-CN" sz="2000" dirty="0">
                <a:latin typeface="+mn-ea"/>
              </a:rPr>
              <a:t>()</a:t>
            </a:r>
          </a:p>
          <a:p>
            <a:r>
              <a:rPr lang="en-US" altLang="zh-CN" sz="2000" dirty="0" err="1">
                <a:latin typeface="+mn-ea"/>
              </a:rPr>
              <a:t>Libl.a</a:t>
            </a:r>
            <a:r>
              <a:rPr lang="en-US" altLang="zh-CN" sz="2000" dirty="0">
                <a:latin typeface="+mn-ea"/>
              </a:rPr>
              <a:t>  </a:t>
            </a:r>
            <a:r>
              <a:rPr lang="en-US" altLang="zh-CN" sz="2000" dirty="0" smtClean="0">
                <a:latin typeface="+mn-ea"/>
              </a:rPr>
              <a:t> </a:t>
            </a:r>
            <a:r>
              <a:rPr lang="zh-CN" altLang="en-US" sz="2000" dirty="0" smtClean="0">
                <a:latin typeface="+mn-ea"/>
              </a:rPr>
              <a:t>包含</a:t>
            </a:r>
            <a:r>
              <a:rPr lang="en-US" altLang="zh-CN" sz="2000" dirty="0" smtClean="0">
                <a:latin typeface="+mn-ea"/>
              </a:rPr>
              <a:t>l1.o </a:t>
            </a:r>
            <a:r>
              <a:rPr lang="zh-CN" altLang="en-US" sz="2000" dirty="0" smtClean="0">
                <a:latin typeface="+mn-ea"/>
              </a:rPr>
              <a:t>定义了</a:t>
            </a:r>
            <a:r>
              <a:rPr lang="en-US" altLang="zh-CN" sz="2000" dirty="0" err="1" smtClean="0">
                <a:latin typeface="+mn-ea"/>
              </a:rPr>
              <a:t>funcK</a:t>
            </a:r>
            <a:r>
              <a:rPr lang="en-US" altLang="zh-CN" sz="2000" dirty="0">
                <a:latin typeface="+mn-ea"/>
              </a:rPr>
              <a:t>() </a:t>
            </a:r>
            <a:r>
              <a:rPr lang="en-US" altLang="zh-CN" sz="2000" dirty="0" err="1">
                <a:latin typeface="+mn-ea"/>
              </a:rPr>
              <a:t>funcX</a:t>
            </a:r>
            <a:r>
              <a:rPr lang="en-US" altLang="zh-CN" sz="2000" dirty="0">
                <a:latin typeface="+mn-ea"/>
              </a:rPr>
              <a:t>()  </a:t>
            </a:r>
            <a:r>
              <a:rPr lang="en-US" altLang="zh-CN" sz="2000" dirty="0" err="1">
                <a:latin typeface="+mn-ea"/>
              </a:rPr>
              <a:t>funcY</a:t>
            </a:r>
            <a:r>
              <a:rPr lang="en-US" altLang="zh-CN" sz="2000" dirty="0" smtClean="0">
                <a:latin typeface="+mn-ea"/>
              </a:rPr>
              <a:t>()</a:t>
            </a:r>
            <a:r>
              <a:rPr lang="zh-CN" altLang="en-US" sz="2000" dirty="0" smtClean="0">
                <a:latin typeface="+mn-ea"/>
              </a:rPr>
              <a:t>；</a:t>
            </a:r>
            <a:endParaRPr lang="en-US" altLang="zh-CN" sz="2000" dirty="0" smtClean="0">
              <a:latin typeface="+mn-ea"/>
            </a:endParaRPr>
          </a:p>
          <a:p>
            <a:r>
              <a:rPr lang="en-US" altLang="zh-CN" sz="2000" dirty="0">
                <a:latin typeface="+mn-ea"/>
              </a:rPr>
              <a:t> </a:t>
            </a:r>
            <a:r>
              <a:rPr lang="en-US" altLang="zh-CN" sz="2000" dirty="0" smtClean="0">
                <a:latin typeface="+mn-ea"/>
              </a:rPr>
              <a:t>            l2.o </a:t>
            </a:r>
            <a:r>
              <a:rPr lang="zh-CN" altLang="en-US" sz="2000" dirty="0" smtClean="0">
                <a:latin typeface="+mn-ea"/>
              </a:rPr>
              <a:t>定义</a:t>
            </a:r>
            <a:r>
              <a:rPr lang="zh-CN" altLang="en-US" sz="2000" dirty="0">
                <a:latin typeface="+mn-ea"/>
              </a:rPr>
              <a:t>了</a:t>
            </a:r>
            <a:r>
              <a:rPr lang="en-US" altLang="zh-CN" sz="2000" dirty="0" err="1">
                <a:latin typeface="+mn-ea"/>
              </a:rPr>
              <a:t>funcB</a:t>
            </a:r>
            <a:r>
              <a:rPr lang="en-US" altLang="zh-CN" sz="2000" dirty="0" smtClean="0">
                <a:latin typeface="+mn-ea"/>
              </a:rPr>
              <a:t>()</a:t>
            </a:r>
          </a:p>
          <a:p>
            <a:r>
              <a:rPr lang="en-US" altLang="zh-CN" sz="2000" dirty="0">
                <a:latin typeface="+mn-ea"/>
              </a:rPr>
              <a:t> </a:t>
            </a:r>
            <a:r>
              <a:rPr lang="en-US" altLang="zh-CN" sz="2000" dirty="0" smtClean="0">
                <a:latin typeface="+mn-ea"/>
              </a:rPr>
              <a:t>        </a:t>
            </a:r>
            <a:r>
              <a:rPr lang="zh-CN" altLang="en-US" sz="2000" dirty="0" smtClean="0">
                <a:latin typeface="+mn-ea"/>
              </a:rPr>
              <a:t>其中</a:t>
            </a:r>
            <a:r>
              <a:rPr lang="en-US" altLang="zh-CN" sz="2000" dirty="0" err="1">
                <a:latin typeface="+mn-ea"/>
              </a:rPr>
              <a:t>funcY</a:t>
            </a:r>
            <a:r>
              <a:rPr lang="en-US" altLang="zh-CN" sz="2000" dirty="0">
                <a:latin typeface="+mn-ea"/>
              </a:rPr>
              <a:t>()</a:t>
            </a:r>
            <a:r>
              <a:rPr lang="zh-CN" altLang="en-US" sz="2000" dirty="0">
                <a:latin typeface="+mn-ea"/>
              </a:rPr>
              <a:t>调用了</a:t>
            </a:r>
            <a:r>
              <a:rPr lang="en-US" altLang="zh-CN" sz="2000" dirty="0" err="1" smtClean="0">
                <a:latin typeface="+mn-ea"/>
              </a:rPr>
              <a:t>funcF</a:t>
            </a:r>
            <a:r>
              <a:rPr lang="zh-CN" altLang="en-US" sz="2000" dirty="0" smtClean="0">
                <a:latin typeface="+mn-ea"/>
              </a:rPr>
              <a:t>（）</a:t>
            </a:r>
            <a:r>
              <a:rPr lang="en-US" altLang="zh-CN" sz="2000" dirty="0" smtClean="0">
                <a:latin typeface="+mn-ea"/>
              </a:rPr>
              <a:t>, </a:t>
            </a:r>
            <a:r>
              <a:rPr lang="zh-CN" altLang="en-US" sz="2000" dirty="0">
                <a:latin typeface="+mn-ea"/>
              </a:rPr>
              <a:t>其中</a:t>
            </a:r>
            <a:r>
              <a:rPr lang="en-US" altLang="zh-CN" sz="2000" dirty="0" err="1">
                <a:latin typeface="+mn-ea"/>
              </a:rPr>
              <a:t>funcB</a:t>
            </a:r>
            <a:r>
              <a:rPr lang="en-US" altLang="zh-CN" sz="2000" dirty="0">
                <a:latin typeface="+mn-ea"/>
              </a:rPr>
              <a:t>()</a:t>
            </a:r>
            <a:r>
              <a:rPr lang="zh-CN" altLang="en-US" sz="2000" dirty="0">
                <a:latin typeface="+mn-ea"/>
              </a:rPr>
              <a:t>调用了</a:t>
            </a:r>
            <a:r>
              <a:rPr lang="en-US" altLang="zh-CN" sz="2000" dirty="0" err="1">
                <a:latin typeface="+mn-ea"/>
              </a:rPr>
              <a:t>funcE</a:t>
            </a:r>
            <a:r>
              <a:rPr lang="en-US" altLang="zh-CN" sz="2000" dirty="0">
                <a:latin typeface="+mn-ea"/>
              </a:rPr>
              <a:t>()</a:t>
            </a:r>
          </a:p>
          <a:p>
            <a:endParaRPr lang="en-US" altLang="zh-CN" sz="2000" dirty="0">
              <a:latin typeface="+mn-ea"/>
            </a:endParaRPr>
          </a:p>
          <a:p>
            <a:r>
              <a:rPr lang="zh-CN" altLang="en-US" sz="2000" dirty="0">
                <a:latin typeface="+mn-ea"/>
              </a:rPr>
              <a:t>请问  </a:t>
            </a:r>
            <a:endParaRPr lang="en-US" altLang="zh-CN" sz="2000" dirty="0">
              <a:latin typeface="+mn-ea"/>
            </a:endParaRPr>
          </a:p>
          <a:p>
            <a:r>
              <a:rPr lang="en-US" altLang="zh-CN" sz="2000" dirty="0" err="1">
                <a:latin typeface="+mn-ea"/>
              </a:rPr>
              <a:t>gcc</a:t>
            </a:r>
            <a:r>
              <a:rPr lang="en-US" altLang="zh-CN" sz="2000" dirty="0">
                <a:latin typeface="+mn-ea"/>
              </a:rPr>
              <a:t> </a:t>
            </a:r>
            <a:r>
              <a:rPr lang="en-US" altLang="zh-CN" sz="2000" dirty="0" err="1">
                <a:latin typeface="+mn-ea"/>
              </a:rPr>
              <a:t>main.c</a:t>
            </a:r>
            <a:r>
              <a:rPr lang="en-US" altLang="zh-CN" sz="2000" dirty="0">
                <a:latin typeface="+mn-ea"/>
              </a:rPr>
              <a:t> </a:t>
            </a:r>
            <a:r>
              <a:rPr lang="en-US" altLang="zh-CN" sz="2000" dirty="0" err="1">
                <a:latin typeface="+mn-ea"/>
              </a:rPr>
              <a:t>libl.a</a:t>
            </a:r>
            <a:r>
              <a:rPr lang="zh-CN" altLang="en-US" sz="2000" dirty="0">
                <a:latin typeface="+mn-ea"/>
              </a:rPr>
              <a:t> </a:t>
            </a:r>
            <a:r>
              <a:rPr lang="en-US" altLang="zh-CN" sz="2000" dirty="0" err="1">
                <a:latin typeface="+mn-ea"/>
              </a:rPr>
              <a:t>libk.a</a:t>
            </a:r>
            <a:r>
              <a:rPr lang="zh-CN" altLang="en-US" sz="2000" dirty="0">
                <a:latin typeface="+mn-ea"/>
              </a:rPr>
              <a:t> </a:t>
            </a:r>
            <a:r>
              <a:rPr lang="en-US" altLang="zh-CN" sz="2000" dirty="0">
                <a:latin typeface="+mn-ea"/>
              </a:rPr>
              <a:t>–o </a:t>
            </a:r>
            <a:r>
              <a:rPr lang="en-US" altLang="zh-CN" sz="2000" dirty="0" err="1">
                <a:latin typeface="+mn-ea"/>
              </a:rPr>
              <a:t>mainapp</a:t>
            </a:r>
            <a:r>
              <a:rPr lang="en-US" altLang="zh-CN" sz="2000" dirty="0">
                <a:latin typeface="+mn-ea"/>
              </a:rPr>
              <a:t>  </a:t>
            </a:r>
            <a:r>
              <a:rPr lang="zh-CN" altLang="en-US" sz="2000" dirty="0">
                <a:latin typeface="+mn-ea"/>
              </a:rPr>
              <a:t>执行后将会提示那些函数未定义？</a:t>
            </a:r>
            <a:endParaRPr lang="en-US" altLang="zh-CN" sz="2000" dirty="0">
              <a:latin typeface="+mn-ea"/>
            </a:endParaRPr>
          </a:p>
          <a:p>
            <a:r>
              <a:rPr lang="en-US" altLang="zh-CN" sz="2000" dirty="0" err="1">
                <a:latin typeface="+mn-ea"/>
              </a:rPr>
              <a:t>Gcc</a:t>
            </a:r>
            <a:r>
              <a:rPr lang="en-US" altLang="zh-CN" sz="2000" dirty="0">
                <a:latin typeface="+mn-ea"/>
              </a:rPr>
              <a:t> </a:t>
            </a:r>
            <a:r>
              <a:rPr lang="en-US" altLang="zh-CN" sz="2000" dirty="0" err="1">
                <a:latin typeface="+mn-ea"/>
              </a:rPr>
              <a:t>main.c</a:t>
            </a:r>
            <a:r>
              <a:rPr lang="en-US" altLang="zh-CN" sz="2000" dirty="0">
                <a:latin typeface="+mn-ea"/>
              </a:rPr>
              <a:t> </a:t>
            </a:r>
            <a:r>
              <a:rPr lang="en-US" altLang="zh-CN" sz="2000" dirty="0" err="1">
                <a:latin typeface="+mn-ea"/>
              </a:rPr>
              <a:t>libk.a</a:t>
            </a:r>
            <a:r>
              <a:rPr lang="en-US" altLang="zh-CN" sz="2000" dirty="0">
                <a:latin typeface="+mn-ea"/>
              </a:rPr>
              <a:t> </a:t>
            </a:r>
            <a:r>
              <a:rPr lang="en-US" altLang="zh-CN" sz="2000" dirty="0" err="1">
                <a:latin typeface="+mn-ea"/>
              </a:rPr>
              <a:t>libl.a</a:t>
            </a:r>
            <a:r>
              <a:rPr lang="zh-CN" altLang="en-US" sz="2000" dirty="0">
                <a:latin typeface="+mn-ea"/>
              </a:rPr>
              <a:t>执行后将会提示那些函数未定义？</a:t>
            </a:r>
            <a:endParaRPr lang="en-US" altLang="zh-CN" sz="2000" dirty="0">
              <a:latin typeface="+mn-ea"/>
            </a:endParaRPr>
          </a:p>
          <a:p>
            <a:endParaRPr lang="zh-CN" altLang="en-US" sz="2000" dirty="0">
              <a:latin typeface="+mn-ea"/>
            </a:endParaRPr>
          </a:p>
        </p:txBody>
      </p:sp>
      <p:sp>
        <p:nvSpPr>
          <p:cNvPr id="4" name="文本框 3"/>
          <p:cNvSpPr txBox="1"/>
          <p:nvPr/>
        </p:nvSpPr>
        <p:spPr>
          <a:xfrm>
            <a:off x="323850" y="5380672"/>
            <a:ext cx="5581650" cy="1200329"/>
          </a:xfrm>
          <a:prstGeom prst="rect">
            <a:avLst/>
          </a:prstGeom>
          <a:noFill/>
          <a:ln>
            <a:solidFill>
              <a:schemeClr val="accent1"/>
            </a:solidFill>
          </a:ln>
        </p:spPr>
        <p:txBody>
          <a:bodyPr wrap="square" rtlCol="0">
            <a:spAutoFit/>
          </a:bodyPr>
          <a:lstStyle/>
          <a:p>
            <a:r>
              <a:rPr lang="en-US" altLang="zh-CN" dirty="0"/>
              <a:t>E		U		D</a:t>
            </a:r>
          </a:p>
          <a:p>
            <a:r>
              <a:rPr lang="en-US" altLang="zh-CN" dirty="0" err="1"/>
              <a:t>Main.o</a:t>
            </a:r>
            <a:r>
              <a:rPr lang="en-US" altLang="zh-CN" dirty="0"/>
              <a:t> 		A/B/C		main</a:t>
            </a:r>
          </a:p>
          <a:p>
            <a:r>
              <a:rPr lang="en-US" altLang="zh-CN" dirty="0" err="1"/>
              <a:t>Main.o</a:t>
            </a:r>
            <a:r>
              <a:rPr lang="en-US" altLang="zh-CN" dirty="0"/>
              <a:t> k2.o	B		</a:t>
            </a:r>
            <a:r>
              <a:rPr lang="en-US" altLang="zh-CN" dirty="0" smtClean="0"/>
              <a:t>main/A/C</a:t>
            </a:r>
            <a:endParaRPr lang="en-US" altLang="zh-CN" dirty="0"/>
          </a:p>
          <a:p>
            <a:r>
              <a:rPr lang="en-US" altLang="zh-CN" dirty="0" err="1"/>
              <a:t>Main.o</a:t>
            </a:r>
            <a:r>
              <a:rPr lang="en-US" altLang="zh-CN" dirty="0"/>
              <a:t>/k2.o/l2.o	</a:t>
            </a:r>
            <a:r>
              <a:rPr lang="en-US" altLang="zh-CN" dirty="0">
                <a:solidFill>
                  <a:srgbClr val="FF0000"/>
                </a:solidFill>
              </a:rPr>
              <a:t>E</a:t>
            </a:r>
            <a:r>
              <a:rPr lang="en-US" altLang="zh-CN" dirty="0"/>
              <a:t>		</a:t>
            </a:r>
            <a:r>
              <a:rPr lang="en-US" altLang="zh-CN" dirty="0" smtClean="0"/>
              <a:t>main/A/B/C/N</a:t>
            </a:r>
            <a:endParaRPr lang="en-US" altLang="zh-CN" dirty="0"/>
          </a:p>
        </p:txBody>
      </p:sp>
      <p:sp>
        <p:nvSpPr>
          <p:cNvPr id="5" name="文本框 4"/>
          <p:cNvSpPr txBox="1"/>
          <p:nvPr/>
        </p:nvSpPr>
        <p:spPr>
          <a:xfrm>
            <a:off x="6048376" y="3943628"/>
            <a:ext cx="5934072" cy="646331"/>
          </a:xfrm>
          <a:prstGeom prst="rect">
            <a:avLst/>
          </a:prstGeom>
          <a:noFill/>
          <a:ln>
            <a:solidFill>
              <a:schemeClr val="accent1"/>
            </a:solidFill>
          </a:ln>
        </p:spPr>
        <p:txBody>
          <a:bodyPr wrap="square" rtlCol="0">
            <a:spAutoFit/>
          </a:bodyPr>
          <a:lstStyle/>
          <a:p>
            <a:r>
              <a:rPr lang="en-US" altLang="zh-CN" dirty="0"/>
              <a:t>E			U	</a:t>
            </a:r>
            <a:r>
              <a:rPr lang="en-US" altLang="zh-CN" dirty="0" smtClean="0"/>
              <a:t>         D</a:t>
            </a:r>
            <a:endParaRPr lang="en-US" altLang="zh-CN" dirty="0"/>
          </a:p>
          <a:p>
            <a:r>
              <a:rPr lang="en-US" altLang="zh-CN" dirty="0" err="1"/>
              <a:t>Main.o</a:t>
            </a:r>
            <a:r>
              <a:rPr lang="en-US" altLang="zh-CN" dirty="0"/>
              <a:t> 		</a:t>
            </a:r>
            <a:r>
              <a:rPr lang="en-US" altLang="zh-CN" dirty="0" smtClean="0"/>
              <a:t>             A/B/C</a:t>
            </a:r>
            <a:r>
              <a:rPr lang="en-US" altLang="zh-CN" dirty="0"/>
              <a:t>	</a:t>
            </a:r>
            <a:r>
              <a:rPr lang="en-US" altLang="zh-CN" dirty="0" smtClean="0"/>
              <a:t>      main</a:t>
            </a:r>
            <a:endParaRPr lang="en-US" altLang="zh-CN" dirty="0"/>
          </a:p>
        </p:txBody>
      </p:sp>
      <p:sp>
        <p:nvSpPr>
          <p:cNvPr id="6" name="文本框 5"/>
          <p:cNvSpPr txBox="1"/>
          <p:nvPr/>
        </p:nvSpPr>
        <p:spPr>
          <a:xfrm>
            <a:off x="6048374" y="5011340"/>
            <a:ext cx="5934073" cy="369332"/>
          </a:xfrm>
          <a:prstGeom prst="rect">
            <a:avLst/>
          </a:prstGeom>
          <a:noFill/>
          <a:ln>
            <a:solidFill>
              <a:schemeClr val="accent1"/>
            </a:solidFill>
          </a:ln>
        </p:spPr>
        <p:txBody>
          <a:bodyPr wrap="square" rtlCol="0">
            <a:spAutoFit/>
          </a:bodyPr>
          <a:lstStyle/>
          <a:p>
            <a:r>
              <a:rPr lang="en-US" altLang="zh-CN" dirty="0" err="1" smtClean="0"/>
              <a:t>Main.o</a:t>
            </a:r>
            <a:r>
              <a:rPr lang="en-US" altLang="zh-CN" dirty="0" smtClean="0"/>
              <a:t>/l2.o/k1.o/k2.o</a:t>
            </a:r>
            <a:r>
              <a:rPr lang="en-US" altLang="zh-CN" dirty="0"/>
              <a:t> </a:t>
            </a:r>
            <a:r>
              <a:rPr lang="en-US" altLang="zh-CN" dirty="0" smtClean="0"/>
              <a:t>         </a:t>
            </a:r>
            <a:r>
              <a:rPr lang="en-US" altLang="zh-CN" dirty="0" smtClean="0">
                <a:solidFill>
                  <a:srgbClr val="FF0000"/>
                </a:solidFill>
              </a:rPr>
              <a:t>Y</a:t>
            </a:r>
            <a:r>
              <a:rPr lang="en-US" altLang="zh-CN" dirty="0">
                <a:solidFill>
                  <a:srgbClr val="FF0000"/>
                </a:solidFill>
              </a:rPr>
              <a:t>	</a:t>
            </a:r>
            <a:r>
              <a:rPr lang="en-US" altLang="zh-CN" dirty="0"/>
              <a:t>	</a:t>
            </a:r>
            <a:r>
              <a:rPr lang="en-US" altLang="zh-CN" dirty="0" smtClean="0"/>
              <a:t>main/A/B/C</a:t>
            </a:r>
            <a:endParaRPr lang="en-US" altLang="zh-CN" dirty="0"/>
          </a:p>
        </p:txBody>
      </p:sp>
      <p:sp>
        <p:nvSpPr>
          <p:cNvPr id="7" name="文本框 6"/>
          <p:cNvSpPr txBox="1"/>
          <p:nvPr/>
        </p:nvSpPr>
        <p:spPr>
          <a:xfrm>
            <a:off x="6048375" y="4625579"/>
            <a:ext cx="5934073" cy="369332"/>
          </a:xfrm>
          <a:prstGeom prst="rect">
            <a:avLst/>
          </a:prstGeom>
          <a:noFill/>
          <a:ln>
            <a:solidFill>
              <a:schemeClr val="accent1"/>
            </a:solidFill>
          </a:ln>
        </p:spPr>
        <p:txBody>
          <a:bodyPr wrap="square" rtlCol="0">
            <a:spAutoFit/>
          </a:bodyPr>
          <a:lstStyle/>
          <a:p>
            <a:r>
              <a:rPr lang="en-US" altLang="zh-CN" dirty="0" err="1" smtClean="0"/>
              <a:t>Main.o</a:t>
            </a:r>
            <a:r>
              <a:rPr lang="en-US" altLang="zh-CN" dirty="0" smtClean="0"/>
              <a:t> </a:t>
            </a:r>
            <a:r>
              <a:rPr lang="en-US" altLang="zh-CN" dirty="0"/>
              <a:t>l2.o	</a:t>
            </a:r>
            <a:r>
              <a:rPr lang="en-US" altLang="zh-CN" dirty="0" smtClean="0"/>
              <a:t>             A/C/</a:t>
            </a:r>
            <a:r>
              <a:rPr lang="en-US" altLang="zh-CN" dirty="0" smtClean="0">
                <a:solidFill>
                  <a:srgbClr val="00B050"/>
                </a:solidFill>
              </a:rPr>
              <a:t>E</a:t>
            </a:r>
            <a:r>
              <a:rPr lang="en-US" altLang="zh-CN" dirty="0"/>
              <a:t>	</a:t>
            </a:r>
            <a:r>
              <a:rPr lang="en-US" altLang="zh-CN" dirty="0" smtClean="0"/>
              <a:t>     main/B</a:t>
            </a:r>
            <a:endParaRPr lang="en-US" altLang="zh-CN" dirty="0"/>
          </a:p>
        </p:txBody>
      </p:sp>
    </p:spTree>
    <p:extLst>
      <p:ext uri="{BB962C8B-B14F-4D97-AF65-F5344CB8AC3E}">
        <p14:creationId xmlns:p14="http://schemas.microsoft.com/office/powerpoint/2010/main" val="191486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43</a:t>
            </a:fld>
            <a:endParaRPr lang="zh-CN" altLang="en-US"/>
          </a:p>
        </p:txBody>
      </p:sp>
      <p:sp>
        <p:nvSpPr>
          <p:cNvPr id="3" name="内容占位符 2"/>
          <p:cNvSpPr txBox="1">
            <a:spLocks/>
          </p:cNvSpPr>
          <p:nvPr/>
        </p:nvSpPr>
        <p:spPr>
          <a:xfrm>
            <a:off x="307848" y="374796"/>
            <a:ext cx="10972800" cy="6135732"/>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400" b="1" dirty="0" smtClean="0"/>
              <a:t>7.7</a:t>
            </a:r>
            <a:r>
              <a:rPr lang="zh-CN" altLang="en-US" sz="2400" b="1" dirty="0" smtClean="0"/>
              <a:t> 重定位</a:t>
            </a:r>
            <a:endParaRPr lang="en-US" altLang="zh-CN" sz="2400" b="1" dirty="0" smtClean="0"/>
          </a:p>
          <a:p>
            <a:pPr lvl="1"/>
            <a:r>
              <a:rPr lang="zh-CN" altLang="en-US" sz="2400" dirty="0" smtClean="0"/>
              <a:t>完成模块的内存布局，确</a:t>
            </a:r>
            <a:r>
              <a:rPr lang="zh-CN" altLang="en-US" sz="2400" dirty="0"/>
              <a:t>定</a:t>
            </a:r>
            <a:r>
              <a:rPr lang="zh-CN" altLang="en-US" sz="2400" dirty="0" smtClean="0"/>
              <a:t>“节”和“符号”的地址</a:t>
            </a:r>
            <a:endParaRPr lang="en-US" altLang="zh-CN" sz="2400" dirty="0" smtClean="0"/>
          </a:p>
          <a:p>
            <a:pPr lvl="1"/>
            <a:endParaRPr lang="en-US" altLang="zh-CN" sz="2400" dirty="0" smtClean="0"/>
          </a:p>
          <a:p>
            <a:pPr lvl="1"/>
            <a:endParaRPr lang="en-US" altLang="zh-CN" sz="2400" dirty="0"/>
          </a:p>
          <a:p>
            <a:pPr lvl="1"/>
            <a:endParaRPr lang="en-US" altLang="zh-CN" sz="2400" dirty="0" smtClean="0"/>
          </a:p>
          <a:p>
            <a:pPr lvl="1"/>
            <a:endParaRPr lang="en-US" altLang="zh-CN" sz="2400" dirty="0"/>
          </a:p>
          <a:p>
            <a:pPr lvl="1"/>
            <a:endParaRPr lang="en-US" altLang="zh-CN" sz="2400" dirty="0" smtClean="0"/>
          </a:p>
          <a:p>
            <a:pPr lvl="1"/>
            <a:endParaRPr lang="en-US" altLang="zh-CN" sz="2400" dirty="0"/>
          </a:p>
          <a:p>
            <a:pPr lvl="1"/>
            <a:endParaRPr lang="en-US" altLang="zh-CN" sz="2400" dirty="0" smtClean="0"/>
          </a:p>
          <a:p>
            <a:pPr lvl="1"/>
            <a:endParaRPr lang="en-US" altLang="zh-CN" sz="2400" dirty="0"/>
          </a:p>
          <a:p>
            <a:pPr lvl="1"/>
            <a:endParaRPr lang="en-US" altLang="zh-CN" sz="2400" dirty="0" smtClean="0"/>
          </a:p>
        </p:txBody>
      </p:sp>
      <p:sp>
        <p:nvSpPr>
          <p:cNvPr id="11" name="Rectangle 2"/>
          <p:cNvSpPr>
            <a:spLocks noChangeArrowheads="1"/>
          </p:cNvSpPr>
          <p:nvPr/>
        </p:nvSpPr>
        <p:spPr bwMode="auto">
          <a:xfrm>
            <a:off x="737157" y="2907493"/>
            <a:ext cx="3347527" cy="533400"/>
          </a:xfrm>
          <a:prstGeom prst="rect">
            <a:avLst/>
          </a:prstGeom>
          <a:solidFill>
            <a:srgbClr val="F6F5BD"/>
          </a:solidFill>
          <a:ln w="25560">
            <a:solidFill>
              <a:schemeClr val="tx1"/>
            </a:solidFill>
            <a:miter lim="800000"/>
          </a:ln>
          <a:effectLst/>
        </p:spPr>
        <p:txBody>
          <a:bodyPr wrap="none" lIns="90000" tIns="46800" rIns="90000" bIns="46800" anchor="ct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a:latin typeface="Courier New" panose="02070309020205020404" pitchFamily="49" charset="0"/>
                <a:ea typeface="msgothic" charset="0"/>
                <a:cs typeface="msgothic" charset="0"/>
              </a:rPr>
              <a:t>main()</a:t>
            </a:r>
          </a:p>
        </p:txBody>
      </p:sp>
      <p:sp>
        <p:nvSpPr>
          <p:cNvPr id="12" name="Text Box 3"/>
          <p:cNvSpPr txBox="1">
            <a:spLocks noChangeArrowheads="1"/>
          </p:cNvSpPr>
          <p:nvPr/>
        </p:nvSpPr>
        <p:spPr bwMode="auto">
          <a:xfrm>
            <a:off x="769002" y="2463439"/>
            <a:ext cx="1892418" cy="441660"/>
          </a:xfrm>
          <a:prstGeom prst="rect">
            <a:avLst/>
          </a:prstGeom>
          <a:noFill/>
          <a:ln w="9525">
            <a:noFill/>
            <a:round/>
          </a:ln>
          <a:effectLst/>
        </p:spPr>
        <p:txBody>
          <a:bodyPr wrap="squar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a:latin typeface="Courier New" panose="02070309020205020404" pitchFamily="49" charset="0"/>
                <a:ea typeface="msgothic" charset="0"/>
                <a:cs typeface="msgothic" charset="0"/>
              </a:rPr>
              <a:t>main.o</a:t>
            </a:r>
            <a:endParaRPr lang="en-GB" sz="2400" b="1" dirty="0">
              <a:latin typeface="Courier New" panose="02070309020205020404" pitchFamily="49" charset="0"/>
              <a:ea typeface="msgothic" charset="0"/>
              <a:cs typeface="msgothic" charset="0"/>
            </a:endParaRPr>
          </a:p>
        </p:txBody>
      </p:sp>
      <p:sp>
        <p:nvSpPr>
          <p:cNvPr id="13" name="Rectangle 5"/>
          <p:cNvSpPr>
            <a:spLocks noChangeArrowheads="1"/>
          </p:cNvSpPr>
          <p:nvPr/>
        </p:nvSpPr>
        <p:spPr bwMode="auto">
          <a:xfrm>
            <a:off x="737157" y="4237818"/>
            <a:ext cx="3347527" cy="533400"/>
          </a:xfrm>
          <a:prstGeom prst="rect">
            <a:avLst/>
          </a:prstGeom>
          <a:solidFill>
            <a:srgbClr val="F6F5BD"/>
          </a:solidFill>
          <a:ln w="25560">
            <a:solidFill>
              <a:schemeClr val="tx1"/>
            </a:solidFill>
            <a:miter lim="800000"/>
          </a:ln>
          <a:effectLst/>
        </p:spPr>
        <p:txBody>
          <a:bodyPr wrap="none" lIns="90000" tIns="46800" rIns="90000" bIns="46800" anchor="ct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smtClean="0">
                <a:latin typeface="Courier New" panose="02070309020205020404" pitchFamily="49" charset="0"/>
                <a:ea typeface="msgothic" charset="0"/>
                <a:cs typeface="msgothic" charset="0"/>
              </a:rPr>
              <a:t>sum(</a:t>
            </a:r>
            <a:r>
              <a:rPr lang="en-GB" sz="2400" b="1" dirty="0">
                <a:latin typeface="Courier New" panose="02070309020205020404" pitchFamily="49" charset="0"/>
                <a:ea typeface="msgothic" charset="0"/>
                <a:cs typeface="msgothic" charset="0"/>
              </a:rPr>
              <a:t>)</a:t>
            </a:r>
          </a:p>
        </p:txBody>
      </p:sp>
      <p:sp>
        <p:nvSpPr>
          <p:cNvPr id="14" name="Text Box 6"/>
          <p:cNvSpPr txBox="1">
            <a:spLocks noChangeArrowheads="1"/>
          </p:cNvSpPr>
          <p:nvPr/>
        </p:nvSpPr>
        <p:spPr bwMode="auto">
          <a:xfrm>
            <a:off x="703860" y="3811166"/>
            <a:ext cx="1621530" cy="441660"/>
          </a:xfrm>
          <a:prstGeom prst="rect">
            <a:avLst/>
          </a:prstGeom>
          <a:noFill/>
          <a:ln w="9525">
            <a:noFill/>
            <a:round/>
          </a:ln>
          <a:effectLst/>
        </p:spPr>
        <p:txBody>
          <a:bodyPr wrap="squar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smtClean="0">
                <a:latin typeface="Courier New" panose="02070309020205020404" pitchFamily="49" charset="0"/>
                <a:ea typeface="msgothic" charset="0"/>
                <a:cs typeface="msgothic" charset="0"/>
              </a:rPr>
              <a:t>sum.o</a:t>
            </a:r>
            <a:endParaRPr lang="en-GB" sz="2400" b="1" dirty="0">
              <a:latin typeface="Courier New" panose="02070309020205020404" pitchFamily="49" charset="0"/>
              <a:ea typeface="msgothic" charset="0"/>
              <a:cs typeface="msgothic" charset="0"/>
            </a:endParaRPr>
          </a:p>
        </p:txBody>
      </p:sp>
      <p:sp>
        <p:nvSpPr>
          <p:cNvPr id="15" name="Rectangle 12"/>
          <p:cNvSpPr>
            <a:spLocks noChangeArrowheads="1"/>
          </p:cNvSpPr>
          <p:nvPr/>
        </p:nvSpPr>
        <p:spPr bwMode="auto">
          <a:xfrm>
            <a:off x="737157" y="1546307"/>
            <a:ext cx="3347527" cy="533400"/>
          </a:xfrm>
          <a:prstGeom prst="rect">
            <a:avLst/>
          </a:prstGeom>
          <a:solidFill>
            <a:srgbClr val="F6F5BD"/>
          </a:solidFill>
          <a:ln w="25560">
            <a:solidFill>
              <a:schemeClr val="tx1"/>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anose="020F0502020204030204" pitchFamily="34" charset="0"/>
                <a:ea typeface="msgothic" charset="0"/>
                <a:cs typeface="msgothic" charset="0"/>
              </a:rPr>
              <a:t>System code</a:t>
            </a:r>
          </a:p>
        </p:txBody>
      </p:sp>
      <p:sp>
        <p:nvSpPr>
          <p:cNvPr id="16" name="Rectangle 14"/>
          <p:cNvSpPr>
            <a:spLocks noChangeArrowheads="1"/>
          </p:cNvSpPr>
          <p:nvPr/>
        </p:nvSpPr>
        <p:spPr bwMode="auto">
          <a:xfrm>
            <a:off x="737157" y="3440893"/>
            <a:ext cx="3347527" cy="322262"/>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a:latin typeface="Courier New" panose="02070309020205020404" pitchFamily="49" charset="0"/>
                <a:ea typeface="msgothic" charset="0"/>
                <a:cs typeface="msgothic" charset="0"/>
              </a:rPr>
              <a:t>int</a:t>
            </a:r>
            <a:r>
              <a:rPr lang="en-GB" sz="2400" b="1" dirty="0">
                <a:latin typeface="Courier New" panose="02070309020205020404" pitchFamily="49" charset="0"/>
                <a:ea typeface="msgothic" charset="0"/>
                <a:cs typeface="msgothic" charset="0"/>
              </a:rPr>
              <a:t> </a:t>
            </a:r>
            <a:r>
              <a:rPr lang="en-GB" sz="2400" b="1" dirty="0" smtClean="0">
                <a:latin typeface="Courier New" panose="02070309020205020404" pitchFamily="49" charset="0"/>
                <a:ea typeface="msgothic" charset="0"/>
                <a:cs typeface="msgothic" charset="0"/>
              </a:rPr>
              <a:t>array[</a:t>
            </a:r>
            <a:r>
              <a:rPr lang="en-GB" sz="2400" b="1" dirty="0">
                <a:latin typeface="Courier New" panose="02070309020205020404" pitchFamily="49" charset="0"/>
                <a:ea typeface="msgothic" charset="0"/>
                <a:cs typeface="msgothic" charset="0"/>
              </a:rPr>
              <a:t>2]={1,2}</a:t>
            </a:r>
          </a:p>
        </p:txBody>
      </p:sp>
      <p:sp>
        <p:nvSpPr>
          <p:cNvPr id="17" name="Rectangle 15"/>
          <p:cNvSpPr>
            <a:spLocks noChangeArrowheads="1"/>
          </p:cNvSpPr>
          <p:nvPr/>
        </p:nvSpPr>
        <p:spPr bwMode="auto">
          <a:xfrm>
            <a:off x="737157" y="2079707"/>
            <a:ext cx="3347527" cy="36195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anose="020F0502020204030204" pitchFamily="34" charset="0"/>
                <a:ea typeface="msgothic" charset="0"/>
                <a:cs typeface="msgothic" charset="0"/>
              </a:rPr>
              <a:t>System </a:t>
            </a:r>
            <a:r>
              <a:rPr lang="en-GB" sz="2400" b="1" dirty="0" smtClean="0">
                <a:latin typeface="Calibri" panose="020F0502020204030204" pitchFamily="34" charset="0"/>
                <a:ea typeface="msgothic" charset="0"/>
                <a:cs typeface="msgothic" charset="0"/>
              </a:rPr>
              <a:t>data</a:t>
            </a:r>
            <a:endParaRPr lang="en-GB" sz="2400" b="1" dirty="0">
              <a:latin typeface="Calibri" panose="020F0502020204030204" pitchFamily="34" charset="0"/>
              <a:ea typeface="msgothic" charset="0"/>
              <a:cs typeface="msgothic" charset="0"/>
            </a:endParaRPr>
          </a:p>
        </p:txBody>
      </p:sp>
      <p:sp>
        <p:nvSpPr>
          <p:cNvPr id="18" name="Text Box 19"/>
          <p:cNvSpPr txBox="1">
            <a:spLocks noChangeArrowheads="1"/>
          </p:cNvSpPr>
          <p:nvPr/>
        </p:nvSpPr>
        <p:spPr bwMode="auto">
          <a:xfrm>
            <a:off x="209812" y="1759149"/>
            <a:ext cx="564148" cy="2990179"/>
          </a:xfrm>
          <a:prstGeom prst="rect">
            <a:avLst/>
          </a:prstGeom>
          <a:noFill/>
          <a:ln w="9525">
            <a:noFill/>
            <a:round/>
          </a:ln>
          <a:effectLst/>
        </p:spPr>
        <p:txBody>
          <a:bodyPr wrap="squar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dirty="0">
                <a:latin typeface="Calibri" panose="020F0502020204030204" pitchFamily="34" charset="0"/>
                <a:ea typeface="宋体" panose="02010600030101010101" pitchFamily="2" charset="-122"/>
                <a:cs typeface="msgothic" charset="0"/>
              </a:rPr>
              <a:t>可重定位目标文件</a:t>
            </a:r>
          </a:p>
        </p:txBody>
      </p:sp>
      <p:sp>
        <p:nvSpPr>
          <p:cNvPr id="19" name="Text Box 23"/>
          <p:cNvSpPr txBox="1">
            <a:spLocks noChangeArrowheads="1"/>
          </p:cNvSpPr>
          <p:nvPr/>
        </p:nvSpPr>
        <p:spPr bwMode="auto">
          <a:xfrm>
            <a:off x="4038602" y="1593185"/>
            <a:ext cx="1621530" cy="441660"/>
          </a:xfrm>
          <a:prstGeom prst="rect">
            <a:avLst/>
          </a:prstGeom>
          <a:noFill/>
          <a:ln w="9525">
            <a:noFill/>
            <a:round/>
          </a:ln>
          <a:effectLst/>
        </p:spPr>
        <p:txBody>
          <a:bodyPr wrap="squar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ourier New" panose="02070309020205020404" pitchFamily="49" charset="0"/>
                <a:ea typeface="msgothic" charset="0"/>
                <a:cs typeface="msgothic" charset="0"/>
              </a:rPr>
              <a:t>.text</a:t>
            </a:r>
          </a:p>
        </p:txBody>
      </p:sp>
      <p:sp>
        <p:nvSpPr>
          <p:cNvPr id="20" name="Text Box 24"/>
          <p:cNvSpPr txBox="1">
            <a:spLocks noChangeArrowheads="1"/>
          </p:cNvSpPr>
          <p:nvPr/>
        </p:nvSpPr>
        <p:spPr bwMode="auto">
          <a:xfrm>
            <a:off x="4048726" y="2049353"/>
            <a:ext cx="1621530" cy="441660"/>
          </a:xfrm>
          <a:prstGeom prst="rect">
            <a:avLst/>
          </a:prstGeom>
          <a:noFill/>
          <a:ln w="9525">
            <a:noFill/>
            <a:round/>
          </a:ln>
          <a:effectLst/>
        </p:spPr>
        <p:txBody>
          <a:bodyPr wrap="squar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ourier New" panose="02070309020205020404" pitchFamily="49" charset="0"/>
                <a:ea typeface="msgothic" charset="0"/>
                <a:cs typeface="msgothic" charset="0"/>
              </a:rPr>
              <a:t>.data</a:t>
            </a:r>
          </a:p>
        </p:txBody>
      </p:sp>
      <p:sp>
        <p:nvSpPr>
          <p:cNvPr id="21" name="Text Box 25"/>
          <p:cNvSpPr txBox="1">
            <a:spLocks noChangeArrowheads="1"/>
          </p:cNvSpPr>
          <p:nvPr/>
        </p:nvSpPr>
        <p:spPr bwMode="auto">
          <a:xfrm>
            <a:off x="4026315" y="2939397"/>
            <a:ext cx="1621530" cy="441660"/>
          </a:xfrm>
          <a:prstGeom prst="rect">
            <a:avLst/>
          </a:prstGeom>
          <a:noFill/>
          <a:ln w="9525">
            <a:noFill/>
            <a:round/>
          </a:ln>
          <a:effectLst/>
        </p:spPr>
        <p:txBody>
          <a:bodyPr wrap="squar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ourier New" panose="02070309020205020404" pitchFamily="49" charset="0"/>
                <a:ea typeface="msgothic" charset="0"/>
                <a:cs typeface="msgothic" charset="0"/>
              </a:rPr>
              <a:t>.text</a:t>
            </a:r>
          </a:p>
        </p:txBody>
      </p:sp>
      <p:sp>
        <p:nvSpPr>
          <p:cNvPr id="22" name="Text Box 26"/>
          <p:cNvSpPr txBox="1">
            <a:spLocks noChangeArrowheads="1"/>
          </p:cNvSpPr>
          <p:nvPr/>
        </p:nvSpPr>
        <p:spPr bwMode="auto">
          <a:xfrm>
            <a:off x="4059643" y="3390550"/>
            <a:ext cx="1621530" cy="441660"/>
          </a:xfrm>
          <a:prstGeom prst="rect">
            <a:avLst/>
          </a:prstGeom>
          <a:noFill/>
          <a:ln w="9525">
            <a:noFill/>
            <a:round/>
          </a:ln>
          <a:effectLst/>
        </p:spPr>
        <p:txBody>
          <a:bodyPr wrap="squar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ourier New" panose="02070309020205020404" pitchFamily="49" charset="0"/>
                <a:ea typeface="msgothic" charset="0"/>
                <a:cs typeface="msgothic" charset="0"/>
              </a:rPr>
              <a:t>.data</a:t>
            </a:r>
          </a:p>
        </p:txBody>
      </p:sp>
      <p:sp>
        <p:nvSpPr>
          <p:cNvPr id="23" name="Text Box 27"/>
          <p:cNvSpPr txBox="1">
            <a:spLocks noChangeArrowheads="1"/>
          </p:cNvSpPr>
          <p:nvPr/>
        </p:nvSpPr>
        <p:spPr bwMode="auto">
          <a:xfrm>
            <a:off x="4059643" y="4307668"/>
            <a:ext cx="1621530" cy="441660"/>
          </a:xfrm>
          <a:prstGeom prst="rect">
            <a:avLst/>
          </a:prstGeom>
          <a:noFill/>
          <a:ln w="9525">
            <a:noFill/>
            <a:round/>
          </a:ln>
          <a:effectLst/>
        </p:spPr>
        <p:txBody>
          <a:bodyPr wrap="squar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ourier New" panose="02070309020205020404" pitchFamily="49" charset="0"/>
                <a:ea typeface="msgothic" charset="0"/>
                <a:cs typeface="msgothic" charset="0"/>
              </a:rPr>
              <a:t>.text</a:t>
            </a:r>
          </a:p>
        </p:txBody>
      </p:sp>
      <p:sp>
        <p:nvSpPr>
          <p:cNvPr id="25" name="Rectangle 8"/>
          <p:cNvSpPr>
            <a:spLocks noChangeArrowheads="1"/>
          </p:cNvSpPr>
          <p:nvPr/>
        </p:nvSpPr>
        <p:spPr bwMode="auto">
          <a:xfrm>
            <a:off x="6530039" y="1378096"/>
            <a:ext cx="3351111" cy="319087"/>
          </a:xfrm>
          <a:prstGeom prst="rect">
            <a:avLst/>
          </a:prstGeom>
          <a:solidFill>
            <a:srgbClr val="FFFFFF"/>
          </a:solidFill>
          <a:ln w="25560">
            <a:solidFill>
              <a:schemeClr val="tx1"/>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anose="020F0502020204030204" pitchFamily="34" charset="0"/>
                <a:ea typeface="msgothic" charset="0"/>
                <a:cs typeface="msgothic" charset="0"/>
              </a:rPr>
              <a:t>Headers</a:t>
            </a:r>
          </a:p>
        </p:txBody>
      </p:sp>
      <p:sp>
        <p:nvSpPr>
          <p:cNvPr id="26" name="Rectangle 9"/>
          <p:cNvSpPr>
            <a:spLocks noChangeArrowheads="1"/>
          </p:cNvSpPr>
          <p:nvPr/>
        </p:nvSpPr>
        <p:spPr bwMode="auto">
          <a:xfrm>
            <a:off x="6530039" y="2025796"/>
            <a:ext cx="3351111" cy="533400"/>
          </a:xfrm>
          <a:prstGeom prst="rect">
            <a:avLst/>
          </a:prstGeom>
          <a:solidFill>
            <a:srgbClr val="F6F5BD"/>
          </a:solidFill>
          <a:ln w="25560">
            <a:solidFill>
              <a:schemeClr val="tx1"/>
            </a:solidFill>
            <a:miter lim="800000"/>
          </a:ln>
          <a:effectLst/>
        </p:spPr>
        <p:txBody>
          <a:bodyPr wrap="none" lIns="90000" tIns="46800" rIns="90000" bIns="46800" anchor="ct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a:latin typeface="Courier New" panose="02070309020205020404" pitchFamily="49" charset="0"/>
                <a:ea typeface="msgothic" charset="0"/>
                <a:cs typeface="msgothic" charset="0"/>
              </a:rPr>
              <a:t>main()</a:t>
            </a:r>
          </a:p>
        </p:txBody>
      </p:sp>
      <p:sp>
        <p:nvSpPr>
          <p:cNvPr id="27" name="Rectangle 10"/>
          <p:cNvSpPr>
            <a:spLocks noChangeArrowheads="1"/>
          </p:cNvSpPr>
          <p:nvPr/>
        </p:nvSpPr>
        <p:spPr bwMode="auto">
          <a:xfrm>
            <a:off x="6530039" y="2559196"/>
            <a:ext cx="3351111" cy="533400"/>
          </a:xfrm>
          <a:prstGeom prst="rect">
            <a:avLst/>
          </a:prstGeom>
          <a:solidFill>
            <a:srgbClr val="F6F5BD"/>
          </a:solidFill>
          <a:ln w="25560">
            <a:solidFill>
              <a:schemeClr val="tx1"/>
            </a:solidFill>
            <a:miter lim="800000"/>
          </a:ln>
          <a:effectLst/>
        </p:spPr>
        <p:txBody>
          <a:bodyPr wrap="none" lIns="90000" tIns="46800" rIns="90000" bIns="46800" anchor="ct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a:latin typeface="Courier New" panose="02070309020205020404" pitchFamily="49" charset="0"/>
                <a:ea typeface="msgothic" charset="0"/>
                <a:cs typeface="msgothic" charset="0"/>
              </a:rPr>
              <a:t>swap()</a:t>
            </a:r>
          </a:p>
        </p:txBody>
      </p:sp>
      <p:sp>
        <p:nvSpPr>
          <p:cNvPr id="28" name="Text Box 11"/>
          <p:cNvSpPr txBox="1">
            <a:spLocks noChangeArrowheads="1"/>
          </p:cNvSpPr>
          <p:nvPr/>
        </p:nvSpPr>
        <p:spPr bwMode="auto">
          <a:xfrm>
            <a:off x="6089067" y="1223429"/>
            <a:ext cx="466522" cy="456473"/>
          </a:xfrm>
          <a:prstGeom prst="rect">
            <a:avLst/>
          </a:prstGeom>
          <a:noFill/>
          <a:ln w="9525">
            <a:noFill/>
            <a:round/>
          </a:ln>
          <a:effectLst/>
        </p:spPr>
        <p:txBody>
          <a:bodyPr wrap="squar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dirty="0">
                <a:latin typeface="Calibri" panose="020F0502020204030204" pitchFamily="34" charset="0"/>
                <a:ea typeface="msgothic" charset="0"/>
                <a:cs typeface="msgothic" charset="0"/>
              </a:rPr>
              <a:t>0</a:t>
            </a:r>
          </a:p>
        </p:txBody>
      </p:sp>
      <p:sp>
        <p:nvSpPr>
          <p:cNvPr id="29" name="Rectangle 16"/>
          <p:cNvSpPr>
            <a:spLocks noChangeArrowheads="1"/>
          </p:cNvSpPr>
          <p:nvPr/>
        </p:nvSpPr>
        <p:spPr bwMode="auto">
          <a:xfrm>
            <a:off x="6530039" y="3092596"/>
            <a:ext cx="3351111" cy="533400"/>
          </a:xfrm>
          <a:prstGeom prst="rect">
            <a:avLst/>
          </a:prstGeom>
          <a:solidFill>
            <a:srgbClr val="F6F5BD"/>
          </a:solidFill>
          <a:ln w="25560">
            <a:solidFill>
              <a:schemeClr val="tx1"/>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anose="020F0502020204030204" pitchFamily="34" charset="0"/>
                <a:ea typeface="msgothic" charset="0"/>
                <a:cs typeface="msgothic" charset="0"/>
              </a:rPr>
              <a:t>More system code</a:t>
            </a:r>
          </a:p>
        </p:txBody>
      </p:sp>
      <p:sp>
        <p:nvSpPr>
          <p:cNvPr id="30" name="Text Box 20"/>
          <p:cNvSpPr txBox="1">
            <a:spLocks noChangeArrowheads="1"/>
          </p:cNvSpPr>
          <p:nvPr/>
        </p:nvSpPr>
        <p:spPr bwMode="auto">
          <a:xfrm>
            <a:off x="8759992" y="5121150"/>
            <a:ext cx="2347415" cy="456473"/>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dirty="0">
                <a:latin typeface="Calibri" panose="020F0502020204030204" pitchFamily="34" charset="0"/>
                <a:ea typeface="宋体" panose="02010600030101010101" pitchFamily="2" charset="-122"/>
                <a:cs typeface="msgothic" charset="0"/>
              </a:rPr>
              <a:t>可执行目标文件</a:t>
            </a:r>
          </a:p>
        </p:txBody>
      </p:sp>
      <p:sp>
        <p:nvSpPr>
          <p:cNvPr id="31" name="AutoShape 21"/>
          <p:cNvSpPr/>
          <p:nvPr/>
        </p:nvSpPr>
        <p:spPr bwMode="auto">
          <a:xfrm>
            <a:off x="9934430" y="1744556"/>
            <a:ext cx="304800" cy="1928813"/>
          </a:xfrm>
          <a:prstGeom prst="rightBrace">
            <a:avLst>
              <a:gd name="adj1" fmla="val 59766"/>
              <a:gd name="adj2" fmla="val 50000"/>
            </a:avLst>
          </a:prstGeom>
          <a:noFill/>
          <a:ln w="25560">
            <a:solidFill>
              <a:schemeClr val="tx1"/>
            </a:solidFill>
            <a:miter lim="800000"/>
          </a:ln>
          <a:effectLst/>
        </p:spPr>
        <p:txBody>
          <a:bodyPr wrap="none" anchor="ctr"/>
          <a:lstStyle/>
          <a:p>
            <a:endParaRPr lang="en-US" sz="2400"/>
          </a:p>
        </p:txBody>
      </p:sp>
      <p:sp>
        <p:nvSpPr>
          <p:cNvPr id="32" name="Text Box 22"/>
          <p:cNvSpPr txBox="1">
            <a:spLocks noChangeArrowheads="1"/>
          </p:cNvSpPr>
          <p:nvPr/>
        </p:nvSpPr>
        <p:spPr bwMode="auto">
          <a:xfrm>
            <a:off x="10230443" y="2340399"/>
            <a:ext cx="1103485" cy="441660"/>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a:latin typeface="Courier New" panose="02070309020205020404" pitchFamily="49" charset="0"/>
                <a:ea typeface="msgothic" charset="0"/>
                <a:cs typeface="msgothic" charset="0"/>
              </a:rPr>
              <a:t>.text</a:t>
            </a:r>
          </a:p>
        </p:txBody>
      </p:sp>
      <p:sp>
        <p:nvSpPr>
          <p:cNvPr id="33" name="Rectangle 30"/>
          <p:cNvSpPr>
            <a:spLocks noChangeArrowheads="1"/>
          </p:cNvSpPr>
          <p:nvPr/>
        </p:nvSpPr>
        <p:spPr bwMode="auto">
          <a:xfrm>
            <a:off x="6530039" y="4326083"/>
            <a:ext cx="3351111" cy="684212"/>
          </a:xfrm>
          <a:prstGeom prst="rect">
            <a:avLst/>
          </a:prstGeom>
          <a:solidFill>
            <a:srgbClr val="FFFFFF"/>
          </a:solidFill>
          <a:ln w="25560">
            <a:solidFill>
              <a:schemeClr val="tx1"/>
            </a:solidFill>
            <a:miter lim="800000"/>
          </a:ln>
          <a:effectLst/>
        </p:spPr>
        <p:txBody>
          <a:bodyPr wrap="none" lIns="90000" tIns="46800" rIns="90000" bIns="46800" anchor="ct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a:latin typeface="Courier New" panose="02070309020205020404" pitchFamily="49" charset="0"/>
                <a:ea typeface="msgothic" charset="0"/>
                <a:cs typeface="msgothic" charset="0"/>
              </a:rPr>
              <a:t>.symtab</a:t>
            </a:r>
          </a:p>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a:latin typeface="Courier New" panose="02070309020205020404" pitchFamily="49" charset="0"/>
                <a:ea typeface="msgothic" charset="0"/>
                <a:cs typeface="msgothic" charset="0"/>
              </a:rPr>
              <a:t>.debug</a:t>
            </a:r>
          </a:p>
        </p:txBody>
      </p:sp>
      <p:sp>
        <p:nvSpPr>
          <p:cNvPr id="34" name="AutoShape 31"/>
          <p:cNvSpPr/>
          <p:nvPr/>
        </p:nvSpPr>
        <p:spPr bwMode="auto">
          <a:xfrm>
            <a:off x="9892346" y="3673370"/>
            <a:ext cx="304800" cy="676275"/>
          </a:xfrm>
          <a:prstGeom prst="rightBrace">
            <a:avLst>
              <a:gd name="adj1" fmla="val 18490"/>
              <a:gd name="adj2" fmla="val 50000"/>
            </a:avLst>
          </a:prstGeom>
          <a:noFill/>
          <a:ln w="25560">
            <a:solidFill>
              <a:schemeClr val="tx1"/>
            </a:solidFill>
            <a:miter lim="800000"/>
          </a:ln>
          <a:effectLst/>
        </p:spPr>
        <p:txBody>
          <a:bodyPr wrap="none" anchor="ctr"/>
          <a:lstStyle/>
          <a:p>
            <a:endParaRPr lang="en-US" sz="2400"/>
          </a:p>
        </p:txBody>
      </p:sp>
      <p:sp>
        <p:nvSpPr>
          <p:cNvPr id="35" name="Text Box 32"/>
          <p:cNvSpPr txBox="1">
            <a:spLocks noChangeArrowheads="1"/>
          </p:cNvSpPr>
          <p:nvPr/>
        </p:nvSpPr>
        <p:spPr bwMode="auto">
          <a:xfrm>
            <a:off x="10230443" y="3812011"/>
            <a:ext cx="1103485" cy="441660"/>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a:latin typeface="Courier New" panose="02070309020205020404" pitchFamily="49" charset="0"/>
                <a:ea typeface="msgothic" charset="0"/>
                <a:cs typeface="msgothic" charset="0"/>
              </a:rPr>
              <a:t>.data</a:t>
            </a:r>
          </a:p>
        </p:txBody>
      </p:sp>
      <p:sp>
        <p:nvSpPr>
          <p:cNvPr id="36" name="Line 35"/>
          <p:cNvSpPr>
            <a:spLocks noChangeShapeType="1"/>
          </p:cNvSpPr>
          <p:nvPr/>
        </p:nvSpPr>
        <p:spPr bwMode="auto">
          <a:xfrm>
            <a:off x="5337048" y="3174353"/>
            <a:ext cx="836613" cy="1587"/>
          </a:xfrm>
          <a:prstGeom prst="line">
            <a:avLst/>
          </a:prstGeom>
          <a:noFill/>
          <a:ln w="76320">
            <a:solidFill>
              <a:schemeClr val="tx1">
                <a:lumMod val="65000"/>
                <a:lumOff val="35000"/>
              </a:schemeClr>
            </a:solidFill>
            <a:miter lim="800000"/>
            <a:tailEnd type="triangle" w="med" len="med"/>
          </a:ln>
          <a:effectLst/>
        </p:spPr>
        <p:txBody>
          <a:bodyPr/>
          <a:lstStyle/>
          <a:p>
            <a:endParaRPr lang="en-US" sz="2400"/>
          </a:p>
        </p:txBody>
      </p:sp>
      <p:sp>
        <p:nvSpPr>
          <p:cNvPr id="37" name="Line 36"/>
          <p:cNvSpPr>
            <a:spLocks noChangeShapeType="1"/>
          </p:cNvSpPr>
          <p:nvPr/>
        </p:nvSpPr>
        <p:spPr bwMode="auto">
          <a:xfrm>
            <a:off x="5337048" y="2040083"/>
            <a:ext cx="836613" cy="392113"/>
          </a:xfrm>
          <a:prstGeom prst="line">
            <a:avLst/>
          </a:prstGeom>
          <a:noFill/>
          <a:ln w="76320">
            <a:solidFill>
              <a:schemeClr val="tx1">
                <a:lumMod val="65000"/>
                <a:lumOff val="35000"/>
              </a:schemeClr>
            </a:solidFill>
            <a:miter lim="800000"/>
            <a:tailEnd type="triangle" w="med" len="med"/>
          </a:ln>
          <a:effectLst/>
        </p:spPr>
        <p:txBody>
          <a:bodyPr/>
          <a:lstStyle/>
          <a:p>
            <a:endParaRPr lang="en-US" sz="2400"/>
          </a:p>
        </p:txBody>
      </p:sp>
      <p:sp>
        <p:nvSpPr>
          <p:cNvPr id="38" name="Line 37"/>
          <p:cNvSpPr>
            <a:spLocks noChangeShapeType="1"/>
          </p:cNvSpPr>
          <p:nvPr/>
        </p:nvSpPr>
        <p:spPr bwMode="auto">
          <a:xfrm flipV="1">
            <a:off x="5337048" y="3918096"/>
            <a:ext cx="836613" cy="409575"/>
          </a:xfrm>
          <a:prstGeom prst="line">
            <a:avLst/>
          </a:prstGeom>
          <a:noFill/>
          <a:ln w="76320">
            <a:solidFill>
              <a:schemeClr val="tx1">
                <a:lumMod val="65000"/>
                <a:lumOff val="35000"/>
              </a:schemeClr>
            </a:solidFill>
            <a:miter lim="800000"/>
            <a:tailEnd type="triangle" w="med" len="med"/>
          </a:ln>
          <a:effectLst/>
        </p:spPr>
        <p:txBody>
          <a:bodyPr/>
          <a:lstStyle/>
          <a:p>
            <a:endParaRPr lang="en-US" sz="2400"/>
          </a:p>
        </p:txBody>
      </p:sp>
      <p:sp>
        <p:nvSpPr>
          <p:cNvPr id="39" name="Rectangle 38"/>
          <p:cNvSpPr>
            <a:spLocks noChangeArrowheads="1"/>
          </p:cNvSpPr>
          <p:nvPr/>
        </p:nvSpPr>
        <p:spPr bwMode="auto">
          <a:xfrm>
            <a:off x="6530039" y="1701946"/>
            <a:ext cx="3351111" cy="319087"/>
          </a:xfrm>
          <a:prstGeom prst="rect">
            <a:avLst/>
          </a:prstGeom>
          <a:solidFill>
            <a:srgbClr val="F6F5BD"/>
          </a:solidFill>
          <a:ln w="25560">
            <a:solidFill>
              <a:schemeClr val="tx1"/>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anose="020F0502020204030204" pitchFamily="34" charset="0"/>
                <a:ea typeface="msgothic" charset="0"/>
                <a:cs typeface="msgothic" charset="0"/>
              </a:rPr>
              <a:t>System code</a:t>
            </a:r>
          </a:p>
        </p:txBody>
      </p:sp>
      <p:sp>
        <p:nvSpPr>
          <p:cNvPr id="40" name="Rectangle 15"/>
          <p:cNvSpPr>
            <a:spLocks noChangeArrowheads="1"/>
          </p:cNvSpPr>
          <p:nvPr/>
        </p:nvSpPr>
        <p:spPr bwMode="auto">
          <a:xfrm>
            <a:off x="6530038" y="3632346"/>
            <a:ext cx="3351111" cy="36195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a:latin typeface="Calibri" panose="020F0502020204030204" pitchFamily="34" charset="0"/>
                <a:ea typeface="msgothic" charset="0"/>
                <a:cs typeface="msgothic" charset="0"/>
              </a:rPr>
              <a:t>System </a:t>
            </a:r>
            <a:r>
              <a:rPr lang="en-GB" sz="2400" b="1" dirty="0" smtClean="0">
                <a:latin typeface="Calibri" panose="020F0502020204030204" pitchFamily="34" charset="0"/>
                <a:ea typeface="msgothic" charset="0"/>
                <a:cs typeface="msgothic" charset="0"/>
              </a:rPr>
              <a:t>data</a:t>
            </a:r>
            <a:endParaRPr lang="en-GB" sz="2400" b="1" dirty="0">
              <a:latin typeface="Calibri" panose="020F0502020204030204" pitchFamily="34" charset="0"/>
              <a:ea typeface="msgothic" charset="0"/>
              <a:cs typeface="msgothic" charset="0"/>
            </a:endParaRPr>
          </a:p>
        </p:txBody>
      </p:sp>
      <p:sp>
        <p:nvSpPr>
          <p:cNvPr id="41" name="Rectangle 14"/>
          <p:cNvSpPr>
            <a:spLocks noChangeArrowheads="1"/>
          </p:cNvSpPr>
          <p:nvPr/>
        </p:nvSpPr>
        <p:spPr bwMode="auto">
          <a:xfrm>
            <a:off x="6530039" y="4010965"/>
            <a:ext cx="3351110" cy="322262"/>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400" b="1" dirty="0" err="1">
                <a:latin typeface="Courier New" panose="02070309020205020404" pitchFamily="49" charset="0"/>
                <a:ea typeface="msgothic" charset="0"/>
                <a:cs typeface="msgothic" charset="0"/>
              </a:rPr>
              <a:t>int</a:t>
            </a:r>
            <a:r>
              <a:rPr lang="en-GB" sz="2400" b="1" dirty="0">
                <a:latin typeface="Courier New" panose="02070309020205020404" pitchFamily="49" charset="0"/>
                <a:ea typeface="msgothic" charset="0"/>
                <a:cs typeface="msgothic" charset="0"/>
              </a:rPr>
              <a:t> </a:t>
            </a:r>
            <a:r>
              <a:rPr lang="en-GB" sz="2400" b="1" dirty="0" smtClean="0">
                <a:latin typeface="Courier New" panose="02070309020205020404" pitchFamily="49" charset="0"/>
                <a:ea typeface="msgothic" charset="0"/>
                <a:cs typeface="msgothic" charset="0"/>
              </a:rPr>
              <a:t>array[</a:t>
            </a:r>
            <a:r>
              <a:rPr lang="en-GB" sz="2400" b="1" dirty="0">
                <a:latin typeface="Courier New" panose="02070309020205020404" pitchFamily="49" charset="0"/>
                <a:ea typeface="msgothic" charset="0"/>
                <a:cs typeface="msgothic" charset="0"/>
              </a:rPr>
              <a:t>2]={1,2}</a:t>
            </a:r>
          </a:p>
        </p:txBody>
      </p:sp>
      <p:sp>
        <p:nvSpPr>
          <p:cNvPr id="4" name="矩形 3"/>
          <p:cNvSpPr/>
          <p:nvPr/>
        </p:nvSpPr>
        <p:spPr>
          <a:xfrm>
            <a:off x="307848" y="4926660"/>
            <a:ext cx="11255968" cy="1828193"/>
          </a:xfrm>
          <a:prstGeom prst="rect">
            <a:avLst/>
          </a:prstGeom>
        </p:spPr>
        <p:txBody>
          <a:bodyPr wrap="square">
            <a:spAutoFit/>
          </a:bodyPr>
          <a:lstStyle/>
          <a:p>
            <a:pPr marL="742950" lvl="1" indent="-285750" eaLnBrk="0" fontAlgn="base" hangingPunct="0">
              <a:lnSpc>
                <a:spcPct val="105000"/>
              </a:lnSpc>
              <a:spcBef>
                <a:spcPct val="20000"/>
              </a:spcBef>
              <a:spcAft>
                <a:spcPct val="0"/>
              </a:spcAft>
              <a:buFont typeface="Arial" panose="020B0604020202020204" pitchFamily="34" charset="0"/>
              <a:buChar char="–"/>
            </a:pPr>
            <a:r>
              <a:rPr lang="zh-CN" altLang="en-US" sz="2400" dirty="0"/>
              <a:t>重定位节和符号定义</a:t>
            </a:r>
            <a:endParaRPr lang="en-US" altLang="zh-CN" sz="2400" dirty="0"/>
          </a:p>
          <a:p>
            <a:pPr lvl="1">
              <a:lnSpc>
                <a:spcPct val="105000"/>
              </a:lnSpc>
              <a:spcBef>
                <a:spcPct val="15000"/>
              </a:spcBef>
            </a:pPr>
            <a:r>
              <a:rPr lang="en-US" altLang="zh-CN" sz="2400" dirty="0" smtClean="0">
                <a:latin typeface="宋体" panose="02010600030101010101" pitchFamily="2" charset="-122"/>
              </a:rPr>
              <a:t>		</a:t>
            </a:r>
            <a:r>
              <a:rPr lang="zh-CN" altLang="en-US" sz="2400" dirty="0" smtClean="0">
                <a:latin typeface="宋体" panose="02010600030101010101" pitchFamily="2" charset="-122"/>
              </a:rPr>
              <a:t>赋予</a:t>
            </a:r>
            <a:r>
              <a:rPr lang="zh-CN" altLang="en-US" sz="2400" dirty="0">
                <a:latin typeface="宋体" panose="02010600030101010101" pitchFamily="2" charset="-122"/>
              </a:rPr>
              <a:t>指令和全局变量唯一的运行时内存地址</a:t>
            </a:r>
          </a:p>
          <a:p>
            <a:pPr marL="742950" lvl="1" indent="-285750" eaLnBrk="0" fontAlgn="base" hangingPunct="0">
              <a:lnSpc>
                <a:spcPct val="105000"/>
              </a:lnSpc>
              <a:spcBef>
                <a:spcPct val="20000"/>
              </a:spcBef>
              <a:spcAft>
                <a:spcPct val="0"/>
              </a:spcAft>
              <a:buFont typeface="Arial" panose="020B0604020202020204" pitchFamily="34" charset="0"/>
              <a:buChar char="–"/>
            </a:pPr>
            <a:r>
              <a:rPr lang="zh-CN" altLang="en-US" sz="2400" dirty="0"/>
              <a:t>重定位节中的符号引用</a:t>
            </a:r>
            <a:endParaRPr lang="en-US" altLang="zh-CN" sz="2400" dirty="0"/>
          </a:p>
          <a:p>
            <a:pPr lvl="1">
              <a:lnSpc>
                <a:spcPct val="105000"/>
              </a:lnSpc>
              <a:spcBef>
                <a:spcPct val="15000"/>
              </a:spcBef>
            </a:pPr>
            <a:r>
              <a:rPr lang="en-US" altLang="zh-CN" sz="2400" dirty="0" smtClean="0">
                <a:latin typeface="宋体" panose="02010600030101010101" pitchFamily="2" charset="-122"/>
              </a:rPr>
              <a:t>		</a:t>
            </a:r>
            <a:r>
              <a:rPr lang="zh-CN" altLang="en-US" sz="2400" dirty="0" smtClean="0">
                <a:latin typeface="宋体" panose="02010600030101010101" pitchFamily="2" charset="-122"/>
              </a:rPr>
              <a:t>修改</a:t>
            </a:r>
            <a:r>
              <a:rPr lang="zh-CN" altLang="en-US" sz="2400" dirty="0">
                <a:latin typeface="宋体" panose="02010600030101010101" pitchFamily="2" charset="-122"/>
              </a:rPr>
              <a:t>代码节和数据节中符号的引用，使其指向正确的运行地址</a:t>
            </a:r>
          </a:p>
        </p:txBody>
      </p:sp>
    </p:spTree>
    <p:extLst>
      <p:ext uri="{BB962C8B-B14F-4D97-AF65-F5344CB8AC3E}">
        <p14:creationId xmlns:p14="http://schemas.microsoft.com/office/powerpoint/2010/main" val="258470987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194" name="Rectangle 2"/>
          <p:cNvSpPr>
            <a:spLocks noGrp="1" noChangeArrowheads="1"/>
          </p:cNvSpPr>
          <p:nvPr>
            <p:ph type="title"/>
          </p:nvPr>
        </p:nvSpPr>
        <p:spPr>
          <a:xfrm>
            <a:off x="341313" y="323180"/>
            <a:ext cx="2660650" cy="613385"/>
          </a:xfrm>
        </p:spPr>
        <p:txBody>
          <a:bodyPr/>
          <a:lstStyle/>
          <a:p>
            <a:pPr algn="l"/>
            <a:r>
              <a:rPr lang="zh-CN" altLang="en-US" sz="3600" dirty="0" smtClean="0"/>
              <a:t>目标文件</a:t>
            </a:r>
          </a:p>
        </p:txBody>
      </p:sp>
      <p:sp>
        <p:nvSpPr>
          <p:cNvPr id="776195" name="Rectangle 3"/>
          <p:cNvSpPr>
            <a:spLocks noChangeArrowheads="1"/>
          </p:cNvSpPr>
          <p:nvPr/>
        </p:nvSpPr>
        <p:spPr bwMode="auto">
          <a:xfrm>
            <a:off x="4476750" y="179389"/>
            <a:ext cx="6070600" cy="3113087"/>
          </a:xfrm>
          <a:prstGeom prst="rect">
            <a:avLst/>
          </a:prstGeom>
          <a:solidFill>
            <a:schemeClr val="bg1"/>
          </a:solidFill>
          <a:ln w="9525">
            <a:noFill/>
            <a:miter lim="800000"/>
            <a:headEnd/>
            <a:tailEnd/>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00000000 &lt;add&gt;: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0:      55	             push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      89 e5        mov   %esp,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3:      83 ec 10   sub    $0x10, %esp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6:      8b 45 0c   mov    0xc(%ebp),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9:      8b 55 08   mov    0x8(%ebp), %edx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c:      8d 04 02   lea      (%edx,%eax,1),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f:      89 45 fc    mov    %eax, -0x4(%ebp)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12:    8b 45 fc    mov    -0x4(%ebp),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15:    c9              leave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16:    c3              ret </a:t>
            </a:r>
          </a:p>
        </p:txBody>
      </p:sp>
      <p:sp>
        <p:nvSpPr>
          <p:cNvPr id="776196" name="Rectangle 4"/>
          <p:cNvSpPr>
            <a:spLocks noChangeArrowheads="1"/>
          </p:cNvSpPr>
          <p:nvPr/>
        </p:nvSpPr>
        <p:spPr bwMode="auto">
          <a:xfrm>
            <a:off x="4398963" y="3509964"/>
            <a:ext cx="6172200" cy="3113087"/>
          </a:xfrm>
          <a:prstGeom prst="rect">
            <a:avLst/>
          </a:prstGeom>
          <a:noFill/>
          <a:ln w="9525">
            <a:noFill/>
            <a:miter lim="800000"/>
            <a:headEnd/>
            <a:tailEnd/>
          </a:ln>
          <a:effectLst/>
        </p:spPr>
        <p:txBody>
          <a:bodyPr wrap="none" anchor="ctr">
            <a:spAutoFit/>
          </a:bodyPr>
          <a:lstStyle/>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080483d4 &lt;add&gt;:</a:t>
            </a: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80483d4:    55             push  %</a:t>
            </a:r>
            <a:r>
              <a:rPr lang="en-US" altLang="zh-CN" b="1" dirty="0" err="1">
                <a:solidFill>
                  <a:srgbClr val="000000"/>
                </a:solidFill>
                <a:latin typeface="微软雅黑" pitchFamily="34" charset="-122"/>
                <a:ea typeface="微软雅黑" pitchFamily="34" charset="-122"/>
              </a:rPr>
              <a:t>ebp</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80483d5:    89 e5        </a:t>
            </a:r>
            <a:r>
              <a:rPr lang="en-US" altLang="zh-CN" b="1" dirty="0" err="1">
                <a:solidFill>
                  <a:srgbClr val="000000"/>
                </a:solidFill>
                <a:latin typeface="微软雅黑" pitchFamily="34" charset="-122"/>
                <a:ea typeface="微软雅黑" pitchFamily="34" charset="-122"/>
              </a:rPr>
              <a:t>mov</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esp</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ebp</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80483d7:    83 </a:t>
            </a:r>
            <a:r>
              <a:rPr lang="en-US" altLang="zh-CN" b="1" dirty="0" err="1">
                <a:solidFill>
                  <a:srgbClr val="000000"/>
                </a:solidFill>
                <a:latin typeface="微软雅黑" pitchFamily="34" charset="-122"/>
                <a:ea typeface="微软雅黑" pitchFamily="34" charset="-122"/>
              </a:rPr>
              <a:t>ec</a:t>
            </a:r>
            <a:r>
              <a:rPr lang="en-US" altLang="zh-CN" b="1" dirty="0">
                <a:solidFill>
                  <a:srgbClr val="000000"/>
                </a:solidFill>
                <a:latin typeface="微软雅黑" pitchFamily="34" charset="-122"/>
                <a:ea typeface="微软雅黑" pitchFamily="34" charset="-122"/>
              </a:rPr>
              <a:t> 10   sub    $0x10, %</a:t>
            </a:r>
            <a:r>
              <a:rPr lang="en-US" altLang="zh-CN" b="1" dirty="0" err="1">
                <a:solidFill>
                  <a:srgbClr val="000000"/>
                </a:solidFill>
                <a:latin typeface="微软雅黑" pitchFamily="34" charset="-122"/>
                <a:ea typeface="微软雅黑" pitchFamily="34" charset="-122"/>
              </a:rPr>
              <a:t>esp</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80483da:    8b 45 0c   </a:t>
            </a:r>
            <a:r>
              <a:rPr lang="en-US" altLang="zh-CN" b="1" dirty="0" err="1">
                <a:solidFill>
                  <a:srgbClr val="000000"/>
                </a:solidFill>
                <a:latin typeface="微软雅黑" pitchFamily="34" charset="-122"/>
                <a:ea typeface="微软雅黑" pitchFamily="34" charset="-122"/>
              </a:rPr>
              <a:t>mov</a:t>
            </a:r>
            <a:r>
              <a:rPr lang="en-US" altLang="zh-CN" b="1" dirty="0">
                <a:solidFill>
                  <a:srgbClr val="000000"/>
                </a:solidFill>
                <a:latin typeface="微软雅黑" pitchFamily="34" charset="-122"/>
                <a:ea typeface="微软雅黑" pitchFamily="34" charset="-122"/>
              </a:rPr>
              <a:t>    0xc(%</a:t>
            </a:r>
            <a:r>
              <a:rPr lang="en-US" altLang="zh-CN" b="1" dirty="0" err="1">
                <a:solidFill>
                  <a:srgbClr val="000000"/>
                </a:solidFill>
                <a:latin typeface="微软雅黑" pitchFamily="34" charset="-122"/>
                <a:ea typeface="微软雅黑" pitchFamily="34" charset="-122"/>
              </a:rPr>
              <a:t>ebp</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eax</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80483dd:    8b 55 08   </a:t>
            </a:r>
            <a:r>
              <a:rPr lang="en-US" altLang="zh-CN" b="1" dirty="0" err="1">
                <a:solidFill>
                  <a:srgbClr val="000000"/>
                </a:solidFill>
                <a:latin typeface="微软雅黑" pitchFamily="34" charset="-122"/>
                <a:ea typeface="微软雅黑" pitchFamily="34" charset="-122"/>
              </a:rPr>
              <a:t>mov</a:t>
            </a:r>
            <a:r>
              <a:rPr lang="en-US" altLang="zh-CN" b="1" dirty="0">
                <a:solidFill>
                  <a:srgbClr val="000000"/>
                </a:solidFill>
                <a:latin typeface="微软雅黑" pitchFamily="34" charset="-122"/>
                <a:ea typeface="微软雅黑" pitchFamily="34" charset="-122"/>
              </a:rPr>
              <a:t>    0x8(%</a:t>
            </a:r>
            <a:r>
              <a:rPr lang="en-US" altLang="zh-CN" b="1" dirty="0" err="1">
                <a:solidFill>
                  <a:srgbClr val="000000"/>
                </a:solidFill>
                <a:latin typeface="微软雅黑" pitchFamily="34" charset="-122"/>
                <a:ea typeface="微软雅黑" pitchFamily="34" charset="-122"/>
              </a:rPr>
              <a:t>ebp</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edx</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80483e0:    8d 04 02   lea     (%edx,%eax,1), %</a:t>
            </a:r>
            <a:r>
              <a:rPr lang="en-US" altLang="zh-CN" b="1" dirty="0" err="1">
                <a:solidFill>
                  <a:srgbClr val="000000"/>
                </a:solidFill>
                <a:latin typeface="微软雅黑" pitchFamily="34" charset="-122"/>
                <a:ea typeface="微软雅黑" pitchFamily="34" charset="-122"/>
              </a:rPr>
              <a:t>eax</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80483e3:    89 45 fc    </a:t>
            </a:r>
            <a:r>
              <a:rPr lang="en-US" altLang="zh-CN" b="1" dirty="0" err="1">
                <a:solidFill>
                  <a:srgbClr val="000000"/>
                </a:solidFill>
                <a:latin typeface="微软雅黑" pitchFamily="34" charset="-122"/>
                <a:ea typeface="微软雅黑" pitchFamily="34" charset="-122"/>
              </a:rPr>
              <a:t>mov</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eax</a:t>
            </a:r>
            <a:r>
              <a:rPr lang="en-US" altLang="zh-CN" b="1" dirty="0">
                <a:solidFill>
                  <a:srgbClr val="000000"/>
                </a:solidFill>
                <a:latin typeface="微软雅黑" pitchFamily="34" charset="-122"/>
                <a:ea typeface="微软雅黑" pitchFamily="34" charset="-122"/>
              </a:rPr>
              <a:t>, -0x4(%</a:t>
            </a:r>
            <a:r>
              <a:rPr lang="en-US" altLang="zh-CN" b="1" dirty="0" err="1">
                <a:solidFill>
                  <a:srgbClr val="000000"/>
                </a:solidFill>
                <a:latin typeface="微软雅黑" pitchFamily="34" charset="-122"/>
                <a:ea typeface="微软雅黑" pitchFamily="34" charset="-122"/>
              </a:rPr>
              <a:t>ebp</a:t>
            </a:r>
            <a:r>
              <a:rPr lang="en-US" altLang="zh-CN" b="1" dirty="0">
                <a:solidFill>
                  <a:srgbClr val="000000"/>
                </a:solidFill>
                <a:latin typeface="微软雅黑" pitchFamily="34" charset="-122"/>
                <a:ea typeface="微软雅黑" pitchFamily="34" charset="-122"/>
              </a:rPr>
              <a:t>)</a:t>
            </a: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80483e6:    8b 45 fc    </a:t>
            </a:r>
            <a:r>
              <a:rPr lang="en-US" altLang="zh-CN" b="1" dirty="0" err="1">
                <a:solidFill>
                  <a:srgbClr val="000000"/>
                </a:solidFill>
                <a:latin typeface="微软雅黑" pitchFamily="34" charset="-122"/>
                <a:ea typeface="微软雅黑" pitchFamily="34" charset="-122"/>
              </a:rPr>
              <a:t>mov</a:t>
            </a:r>
            <a:r>
              <a:rPr lang="en-US" altLang="zh-CN" b="1" dirty="0">
                <a:solidFill>
                  <a:srgbClr val="000000"/>
                </a:solidFill>
                <a:latin typeface="微软雅黑" pitchFamily="34" charset="-122"/>
                <a:ea typeface="微软雅黑" pitchFamily="34" charset="-122"/>
              </a:rPr>
              <a:t>    -0x4(%</a:t>
            </a:r>
            <a:r>
              <a:rPr lang="en-US" altLang="zh-CN" b="1" dirty="0" err="1">
                <a:solidFill>
                  <a:srgbClr val="000000"/>
                </a:solidFill>
                <a:latin typeface="微软雅黑" pitchFamily="34" charset="-122"/>
                <a:ea typeface="微软雅黑" pitchFamily="34" charset="-122"/>
              </a:rPr>
              <a:t>ebp</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eax</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80483e9:    c9              leave  </a:t>
            </a: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80483ea:    c3              ret   </a:t>
            </a:r>
          </a:p>
        </p:txBody>
      </p:sp>
      <p:sp>
        <p:nvSpPr>
          <p:cNvPr id="776197" name="Rectangle 5"/>
          <p:cNvSpPr>
            <a:spLocks noChangeArrowheads="1"/>
          </p:cNvSpPr>
          <p:nvPr/>
        </p:nvSpPr>
        <p:spPr bwMode="auto">
          <a:xfrm>
            <a:off x="4672013" y="231775"/>
            <a:ext cx="1320800" cy="3092450"/>
          </a:xfrm>
          <a:prstGeom prst="rect">
            <a:avLst/>
          </a:prstGeom>
          <a:solidFill>
            <a:schemeClr val="accent1">
              <a:alpha val="30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6198" name="Rectangle 6"/>
          <p:cNvSpPr>
            <a:spLocks noChangeArrowheads="1"/>
          </p:cNvSpPr>
          <p:nvPr/>
        </p:nvSpPr>
        <p:spPr bwMode="auto">
          <a:xfrm>
            <a:off x="4649788" y="3503613"/>
            <a:ext cx="1320800" cy="3092450"/>
          </a:xfrm>
          <a:prstGeom prst="rect">
            <a:avLst/>
          </a:prstGeom>
          <a:solidFill>
            <a:schemeClr val="accent1">
              <a:alpha val="30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6199" name="Text Box 7"/>
          <p:cNvSpPr txBox="1">
            <a:spLocks noChangeArrowheads="1"/>
          </p:cNvSpPr>
          <p:nvPr/>
        </p:nvSpPr>
        <p:spPr bwMode="auto">
          <a:xfrm>
            <a:off x="7199313" y="71439"/>
            <a:ext cx="2597150"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test.o</a:t>
            </a:r>
            <a:r>
              <a:rPr lang="en-US" altLang="zh-CN">
                <a:solidFill>
                  <a:srgbClr val="000000"/>
                </a:solidFill>
              </a:rPr>
              <a:t> </a:t>
            </a:r>
            <a:endParaRPr lang="zh-CN" altLang="en-US">
              <a:solidFill>
                <a:srgbClr val="000000"/>
              </a:solidFill>
            </a:endParaRPr>
          </a:p>
        </p:txBody>
      </p:sp>
      <p:sp>
        <p:nvSpPr>
          <p:cNvPr id="776200" name="Text Box 8"/>
          <p:cNvSpPr txBox="1">
            <a:spLocks noChangeArrowheads="1"/>
          </p:cNvSpPr>
          <p:nvPr/>
        </p:nvSpPr>
        <p:spPr bwMode="auto">
          <a:xfrm>
            <a:off x="7205663" y="3387726"/>
            <a:ext cx="2597150"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a:t>
            </a:r>
            <a:r>
              <a:rPr lang="en-US" altLang="zh-CN">
                <a:solidFill>
                  <a:srgbClr val="000000"/>
                </a:solidFill>
              </a:rPr>
              <a:t> </a:t>
            </a:r>
            <a:endParaRPr lang="zh-CN" altLang="en-US">
              <a:solidFill>
                <a:srgbClr val="000000"/>
              </a:solidFill>
            </a:endParaRPr>
          </a:p>
        </p:txBody>
      </p:sp>
      <p:sp>
        <p:nvSpPr>
          <p:cNvPr id="776201" name="Rectangle 9"/>
          <p:cNvSpPr>
            <a:spLocks noChangeArrowheads="1"/>
          </p:cNvSpPr>
          <p:nvPr/>
        </p:nvSpPr>
        <p:spPr bwMode="auto">
          <a:xfrm>
            <a:off x="468802" y="936565"/>
            <a:ext cx="3768236" cy="2751522"/>
          </a:xfrm>
          <a:prstGeom prst="rect">
            <a:avLst/>
          </a:prstGeom>
          <a:noFill/>
          <a:ln w="9525">
            <a:noFill/>
            <a:miter lim="800000"/>
            <a:headEnd/>
            <a:tailEnd/>
          </a:ln>
          <a:effectLst/>
        </p:spPr>
        <p:txBody>
          <a:bodyPr wrap="square">
            <a:spAutoFit/>
          </a:bodyPr>
          <a:lstStyle/>
          <a:p>
            <a:pPr fontAlgn="base">
              <a:lnSpc>
                <a:spcPct val="120000"/>
              </a:lnSpc>
              <a:spcBef>
                <a:spcPct val="0"/>
              </a:spcBef>
              <a:spcAft>
                <a:spcPct val="0"/>
              </a:spcAft>
            </a:pPr>
            <a:r>
              <a:rPr lang="en-US" altLang="zh-CN" sz="2400" b="1" dirty="0">
                <a:solidFill>
                  <a:srgbClr val="000000"/>
                </a:solidFill>
                <a:latin typeface="微软雅黑" pitchFamily="34" charset="-122"/>
                <a:ea typeface="微软雅黑" pitchFamily="34" charset="-122"/>
              </a:rPr>
              <a:t>/* </a:t>
            </a:r>
            <a:r>
              <a:rPr lang="en-US" altLang="zh-CN" sz="2400" b="1" dirty="0" err="1">
                <a:solidFill>
                  <a:srgbClr val="000000"/>
                </a:solidFill>
                <a:latin typeface="微软雅黑" pitchFamily="34" charset="-122"/>
                <a:ea typeface="微软雅黑" pitchFamily="34" charset="-122"/>
              </a:rPr>
              <a:t>main.c</a:t>
            </a:r>
            <a:r>
              <a:rPr lang="en-US" altLang="zh-CN" sz="2400" b="1" dirty="0">
                <a:solidFill>
                  <a:srgbClr val="000000"/>
                </a:solidFill>
                <a:latin typeface="微软雅黑" pitchFamily="34" charset="-122"/>
                <a:ea typeface="微软雅黑" pitchFamily="34" charset="-122"/>
              </a:rPr>
              <a:t> */</a:t>
            </a:r>
            <a:endParaRPr lang="zh-CN" altLang="en-US" sz="2400" b="1" dirty="0">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400" b="1" dirty="0" err="1">
                <a:solidFill>
                  <a:srgbClr val="000000"/>
                </a:solidFill>
                <a:latin typeface="微软雅黑" pitchFamily="34" charset="-122"/>
                <a:ea typeface="微软雅黑" pitchFamily="34" charset="-122"/>
              </a:rPr>
              <a:t>int</a:t>
            </a:r>
            <a:r>
              <a:rPr lang="en-US" altLang="zh-CN" sz="2400" b="1" dirty="0">
                <a:solidFill>
                  <a:srgbClr val="000000"/>
                </a:solidFill>
                <a:latin typeface="微软雅黑" pitchFamily="34" charset="-122"/>
                <a:ea typeface="微软雅黑" pitchFamily="34" charset="-122"/>
              </a:rPr>
              <a:t> add(</a:t>
            </a:r>
            <a:r>
              <a:rPr lang="en-US" altLang="zh-CN" sz="2400" b="1" dirty="0" err="1">
                <a:solidFill>
                  <a:srgbClr val="000000"/>
                </a:solidFill>
                <a:latin typeface="微软雅黑" pitchFamily="34" charset="-122"/>
                <a:ea typeface="微软雅黑" pitchFamily="34" charset="-122"/>
              </a:rPr>
              <a:t>int</a:t>
            </a:r>
            <a:r>
              <a:rPr lang="en-US" altLang="zh-CN" sz="2400" b="1" dirty="0">
                <a:solidFill>
                  <a:srgbClr val="000000"/>
                </a:solidFill>
                <a:latin typeface="微软雅黑" pitchFamily="34" charset="-122"/>
                <a:ea typeface="微软雅黑" pitchFamily="34" charset="-122"/>
              </a:rPr>
              <a:t>, </a:t>
            </a:r>
            <a:r>
              <a:rPr lang="en-US" altLang="zh-CN" sz="2400" b="1" dirty="0" err="1">
                <a:solidFill>
                  <a:srgbClr val="000000"/>
                </a:solidFill>
                <a:latin typeface="微软雅黑" pitchFamily="34" charset="-122"/>
                <a:ea typeface="微软雅黑" pitchFamily="34" charset="-122"/>
              </a:rPr>
              <a:t>int</a:t>
            </a:r>
            <a:r>
              <a:rPr lang="en-US" altLang="zh-CN" sz="2400" b="1" dirty="0">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400" b="1" dirty="0" err="1">
                <a:solidFill>
                  <a:srgbClr val="000000"/>
                </a:solidFill>
                <a:latin typeface="微软雅黑" pitchFamily="34" charset="-122"/>
                <a:ea typeface="微软雅黑" pitchFamily="34" charset="-122"/>
              </a:rPr>
              <a:t>int</a:t>
            </a:r>
            <a:r>
              <a:rPr lang="en-US" altLang="zh-CN" sz="2400" b="1" dirty="0">
                <a:solidFill>
                  <a:srgbClr val="000000"/>
                </a:solidFill>
                <a:latin typeface="微软雅黑" pitchFamily="34" charset="-122"/>
                <a:ea typeface="微软雅黑" pitchFamily="34" charset="-122"/>
              </a:rPr>
              <a:t> main( )</a:t>
            </a:r>
          </a:p>
          <a:p>
            <a:pPr fontAlgn="base">
              <a:lnSpc>
                <a:spcPct val="120000"/>
              </a:lnSpc>
              <a:spcBef>
                <a:spcPct val="0"/>
              </a:spcBef>
              <a:spcAft>
                <a:spcPct val="0"/>
              </a:spcAft>
            </a:pPr>
            <a:r>
              <a:rPr lang="en-US" altLang="zh-CN" sz="2400" b="1" dirty="0">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400" b="1" dirty="0">
                <a:solidFill>
                  <a:srgbClr val="000000"/>
                </a:solidFill>
                <a:latin typeface="微软雅黑" pitchFamily="34" charset="-122"/>
                <a:ea typeface="微软雅黑" pitchFamily="34" charset="-122"/>
              </a:rPr>
              <a:t>   return add(20, 13);</a:t>
            </a:r>
          </a:p>
          <a:p>
            <a:pPr fontAlgn="base">
              <a:lnSpc>
                <a:spcPct val="120000"/>
              </a:lnSpc>
              <a:spcBef>
                <a:spcPct val="0"/>
              </a:spcBef>
              <a:spcAft>
                <a:spcPct val="0"/>
              </a:spcAft>
            </a:pPr>
            <a:r>
              <a:rPr lang="en-US" altLang="zh-CN" sz="2400" b="1" dirty="0">
                <a:solidFill>
                  <a:srgbClr val="000000"/>
                </a:solidFill>
                <a:latin typeface="微软雅黑" pitchFamily="34" charset="-122"/>
                <a:ea typeface="微软雅黑" pitchFamily="34" charset="-122"/>
              </a:rPr>
              <a:t>}</a:t>
            </a:r>
          </a:p>
        </p:txBody>
      </p:sp>
      <p:sp>
        <p:nvSpPr>
          <p:cNvPr id="776202" name="Rectangle 10"/>
          <p:cNvSpPr>
            <a:spLocks noChangeArrowheads="1"/>
          </p:cNvSpPr>
          <p:nvPr/>
        </p:nvSpPr>
        <p:spPr bwMode="auto">
          <a:xfrm>
            <a:off x="341313" y="3945671"/>
            <a:ext cx="3764695" cy="2751522"/>
          </a:xfrm>
          <a:prstGeom prst="rect">
            <a:avLst/>
          </a:prstGeom>
          <a:noFill/>
          <a:ln w="9525">
            <a:noFill/>
            <a:miter lim="800000"/>
            <a:headEnd/>
            <a:tailEnd/>
          </a:ln>
          <a:effectLst/>
        </p:spPr>
        <p:txBody>
          <a:bodyPr wrap="square">
            <a:spAutoFit/>
          </a:bodyPr>
          <a:lstStyle/>
          <a:p>
            <a:pPr fontAlgn="base">
              <a:lnSpc>
                <a:spcPct val="120000"/>
              </a:lnSpc>
              <a:spcBef>
                <a:spcPct val="0"/>
              </a:spcBef>
              <a:spcAft>
                <a:spcPct val="0"/>
              </a:spcAft>
            </a:pPr>
            <a:r>
              <a:rPr lang="en-US" altLang="zh-CN" sz="2400" b="1" dirty="0">
                <a:solidFill>
                  <a:srgbClr val="000000"/>
                </a:solidFill>
                <a:latin typeface="微软雅黑" pitchFamily="34" charset="-122"/>
                <a:ea typeface="微软雅黑" pitchFamily="34" charset="-122"/>
              </a:rPr>
              <a:t>/* </a:t>
            </a:r>
            <a:r>
              <a:rPr lang="en-US" altLang="zh-CN" sz="2400" b="1" dirty="0" err="1">
                <a:solidFill>
                  <a:srgbClr val="000000"/>
                </a:solidFill>
                <a:latin typeface="微软雅黑" pitchFamily="34" charset="-122"/>
                <a:ea typeface="微软雅黑" pitchFamily="34" charset="-122"/>
              </a:rPr>
              <a:t>test.c</a:t>
            </a:r>
            <a:r>
              <a:rPr lang="en-US" altLang="zh-CN" sz="2400" b="1" dirty="0">
                <a:solidFill>
                  <a:srgbClr val="000000"/>
                </a:solidFill>
                <a:latin typeface="微软雅黑" pitchFamily="34" charset="-122"/>
                <a:ea typeface="微软雅黑" pitchFamily="34" charset="-122"/>
              </a:rPr>
              <a:t> */</a:t>
            </a:r>
          </a:p>
          <a:p>
            <a:pPr fontAlgn="base">
              <a:lnSpc>
                <a:spcPct val="120000"/>
              </a:lnSpc>
              <a:spcBef>
                <a:spcPct val="0"/>
              </a:spcBef>
              <a:spcAft>
                <a:spcPct val="0"/>
              </a:spcAft>
            </a:pPr>
            <a:r>
              <a:rPr lang="en-US" altLang="zh-CN" sz="2400" b="1" dirty="0" err="1">
                <a:solidFill>
                  <a:srgbClr val="000000"/>
                </a:solidFill>
                <a:latin typeface="微软雅黑" pitchFamily="34" charset="-122"/>
                <a:ea typeface="微软雅黑" pitchFamily="34" charset="-122"/>
              </a:rPr>
              <a:t>int</a:t>
            </a:r>
            <a:r>
              <a:rPr lang="en-US" altLang="zh-CN" sz="2400" b="1" dirty="0">
                <a:solidFill>
                  <a:srgbClr val="000000"/>
                </a:solidFill>
                <a:latin typeface="微软雅黑" pitchFamily="34" charset="-122"/>
                <a:ea typeface="微软雅黑" pitchFamily="34" charset="-122"/>
              </a:rPr>
              <a:t> add(</a:t>
            </a:r>
            <a:r>
              <a:rPr lang="en-US" altLang="zh-CN" sz="2400" b="1" dirty="0" err="1">
                <a:solidFill>
                  <a:srgbClr val="000000"/>
                </a:solidFill>
                <a:latin typeface="微软雅黑" pitchFamily="34" charset="-122"/>
                <a:ea typeface="微软雅黑" pitchFamily="34" charset="-122"/>
              </a:rPr>
              <a:t>int</a:t>
            </a:r>
            <a:r>
              <a:rPr lang="en-US" altLang="zh-CN" sz="2400" b="1" dirty="0">
                <a:solidFill>
                  <a:srgbClr val="000000"/>
                </a:solidFill>
                <a:latin typeface="微软雅黑" pitchFamily="34" charset="-122"/>
                <a:ea typeface="微软雅黑" pitchFamily="34" charset="-122"/>
              </a:rPr>
              <a:t> </a:t>
            </a:r>
            <a:r>
              <a:rPr lang="en-US" altLang="zh-CN" sz="2400" b="1" dirty="0" err="1">
                <a:solidFill>
                  <a:srgbClr val="000000"/>
                </a:solidFill>
                <a:latin typeface="微软雅黑" pitchFamily="34" charset="-122"/>
                <a:ea typeface="微软雅黑" pitchFamily="34" charset="-122"/>
              </a:rPr>
              <a:t>i</a:t>
            </a:r>
            <a:r>
              <a:rPr lang="en-US" altLang="zh-CN" sz="2400" b="1" dirty="0">
                <a:solidFill>
                  <a:srgbClr val="000000"/>
                </a:solidFill>
                <a:latin typeface="微软雅黑" pitchFamily="34" charset="-122"/>
                <a:ea typeface="微软雅黑" pitchFamily="34" charset="-122"/>
              </a:rPr>
              <a:t>, </a:t>
            </a:r>
            <a:r>
              <a:rPr lang="en-US" altLang="zh-CN" sz="2400" b="1" dirty="0" err="1">
                <a:solidFill>
                  <a:srgbClr val="000000"/>
                </a:solidFill>
                <a:latin typeface="微软雅黑" pitchFamily="34" charset="-122"/>
                <a:ea typeface="微软雅黑" pitchFamily="34" charset="-122"/>
              </a:rPr>
              <a:t>int</a:t>
            </a:r>
            <a:r>
              <a:rPr lang="en-US" altLang="zh-CN" sz="2400" b="1" dirty="0">
                <a:solidFill>
                  <a:srgbClr val="000000"/>
                </a:solidFill>
                <a:latin typeface="微软雅黑" pitchFamily="34" charset="-122"/>
                <a:ea typeface="微软雅黑" pitchFamily="34" charset="-122"/>
              </a:rPr>
              <a:t> j)</a:t>
            </a:r>
          </a:p>
          <a:p>
            <a:pPr fontAlgn="base">
              <a:lnSpc>
                <a:spcPct val="120000"/>
              </a:lnSpc>
              <a:spcBef>
                <a:spcPct val="0"/>
              </a:spcBef>
              <a:spcAft>
                <a:spcPct val="0"/>
              </a:spcAft>
            </a:pPr>
            <a:r>
              <a:rPr lang="en-US" altLang="zh-CN" sz="2400" b="1" dirty="0">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400" b="1" dirty="0">
                <a:solidFill>
                  <a:srgbClr val="000000"/>
                </a:solidFill>
                <a:latin typeface="微软雅黑" pitchFamily="34" charset="-122"/>
                <a:ea typeface="微软雅黑" pitchFamily="34" charset="-122"/>
              </a:rPr>
              <a:t>     </a:t>
            </a:r>
            <a:r>
              <a:rPr lang="en-US" altLang="zh-CN" sz="2400" b="1" dirty="0" err="1">
                <a:solidFill>
                  <a:srgbClr val="000000"/>
                </a:solidFill>
                <a:latin typeface="微软雅黑" pitchFamily="34" charset="-122"/>
                <a:ea typeface="微软雅黑" pitchFamily="34" charset="-122"/>
              </a:rPr>
              <a:t>int</a:t>
            </a:r>
            <a:r>
              <a:rPr lang="en-US" altLang="zh-CN" sz="2400" b="1" dirty="0">
                <a:solidFill>
                  <a:srgbClr val="000000"/>
                </a:solidFill>
                <a:latin typeface="微软雅黑" pitchFamily="34" charset="-122"/>
                <a:ea typeface="微软雅黑" pitchFamily="34" charset="-122"/>
              </a:rPr>
              <a:t> x = </a:t>
            </a:r>
            <a:r>
              <a:rPr lang="en-US" altLang="zh-CN" sz="2400" b="1" dirty="0" err="1">
                <a:solidFill>
                  <a:srgbClr val="000000"/>
                </a:solidFill>
                <a:latin typeface="微软雅黑" pitchFamily="34" charset="-122"/>
                <a:ea typeface="微软雅黑" pitchFamily="34" charset="-122"/>
              </a:rPr>
              <a:t>i</a:t>
            </a:r>
            <a:r>
              <a:rPr lang="en-US" altLang="zh-CN" sz="2400" b="1" dirty="0">
                <a:solidFill>
                  <a:srgbClr val="000000"/>
                </a:solidFill>
                <a:latin typeface="微软雅黑" pitchFamily="34" charset="-122"/>
                <a:ea typeface="微软雅黑" pitchFamily="34" charset="-122"/>
              </a:rPr>
              <a:t> + j;</a:t>
            </a:r>
          </a:p>
          <a:p>
            <a:pPr fontAlgn="base">
              <a:lnSpc>
                <a:spcPct val="120000"/>
              </a:lnSpc>
              <a:spcBef>
                <a:spcPct val="0"/>
              </a:spcBef>
              <a:spcAft>
                <a:spcPct val="0"/>
              </a:spcAft>
            </a:pPr>
            <a:r>
              <a:rPr lang="en-US" altLang="zh-CN" sz="2400" b="1" dirty="0">
                <a:solidFill>
                  <a:srgbClr val="000000"/>
                </a:solidFill>
                <a:latin typeface="微软雅黑" pitchFamily="34" charset="-122"/>
                <a:ea typeface="微软雅黑" pitchFamily="34" charset="-122"/>
              </a:rPr>
              <a:t>     return x;</a:t>
            </a:r>
          </a:p>
          <a:p>
            <a:pPr fontAlgn="base">
              <a:lnSpc>
                <a:spcPct val="120000"/>
              </a:lnSpc>
              <a:spcBef>
                <a:spcPct val="0"/>
              </a:spcBef>
              <a:spcAft>
                <a:spcPct val="0"/>
              </a:spcAft>
            </a:pPr>
            <a:r>
              <a:rPr lang="en-US" altLang="zh-CN" sz="2400" b="1" dirty="0">
                <a:solidFill>
                  <a:srgbClr val="000000"/>
                </a:solidFill>
                <a:latin typeface="微软雅黑" pitchFamily="34" charset="-122"/>
                <a:ea typeface="微软雅黑" pitchFamily="34" charset="-122"/>
              </a:rPr>
              <a:t>}</a:t>
            </a:r>
          </a:p>
        </p:txBody>
      </p:sp>
    </p:spTree>
    <p:extLst>
      <p:ext uri="{BB962C8B-B14F-4D97-AF65-F5344CB8AC3E}">
        <p14:creationId xmlns:p14="http://schemas.microsoft.com/office/powerpoint/2010/main" val="394567319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45</a:t>
            </a:fld>
            <a:endParaRPr lang="zh-CN" altLang="en-US"/>
          </a:p>
        </p:txBody>
      </p:sp>
      <p:pic>
        <p:nvPicPr>
          <p:cNvPr id="3" name="图片 2"/>
          <p:cNvPicPr>
            <a:picLocks noChangeAspect="1"/>
          </p:cNvPicPr>
          <p:nvPr/>
        </p:nvPicPr>
        <p:blipFill>
          <a:blip r:embed="rId2"/>
          <a:stretch>
            <a:fillRect/>
          </a:stretch>
        </p:blipFill>
        <p:spPr>
          <a:xfrm>
            <a:off x="379557" y="231630"/>
            <a:ext cx="11346580" cy="3077116"/>
          </a:xfrm>
          <a:prstGeom prst="rect">
            <a:avLst/>
          </a:prstGeom>
        </p:spPr>
      </p:pic>
      <p:sp>
        <p:nvSpPr>
          <p:cNvPr id="5" name="文本框 4"/>
          <p:cNvSpPr txBox="1"/>
          <p:nvPr/>
        </p:nvSpPr>
        <p:spPr>
          <a:xfrm>
            <a:off x="456996" y="3356425"/>
            <a:ext cx="10808880" cy="3046988"/>
          </a:xfrm>
          <a:prstGeom prst="rect">
            <a:avLst/>
          </a:prstGeom>
          <a:noFill/>
        </p:spPr>
        <p:txBody>
          <a:bodyPr wrap="square" rtlCol="0">
            <a:spAutoFit/>
          </a:bodyPr>
          <a:lstStyle/>
          <a:p>
            <a:pPr marL="342900" indent="-342900">
              <a:buFont typeface="Wingdings" panose="05000000000000000000" pitchFamily="2" charset="2"/>
              <a:buChar char="n"/>
            </a:pPr>
            <a:r>
              <a:rPr lang="zh-CN" altLang="en-US" sz="2400" dirty="0"/>
              <a:t>两种重定位类型</a:t>
            </a:r>
            <a:endParaRPr lang="en-US" altLang="zh-CN" sz="2400" dirty="0"/>
          </a:p>
          <a:p>
            <a:pPr marL="800100" lvl="1" indent="-342900">
              <a:buFont typeface="Arial" panose="020B0604020202020204" pitchFamily="34" charset="0"/>
              <a:buChar char="•"/>
            </a:pPr>
            <a:r>
              <a:rPr lang="en-US" altLang="zh-CN" sz="2400" dirty="0" smtClean="0"/>
              <a:t>PC</a:t>
            </a:r>
            <a:r>
              <a:rPr lang="zh-CN" altLang="en-US" sz="2400" dirty="0" smtClean="0"/>
              <a:t>相对引用 </a:t>
            </a:r>
            <a:r>
              <a:rPr lang="en-US" altLang="zh-CN" sz="2400" dirty="0" smtClean="0"/>
              <a:t>R_x86_64_PC32</a:t>
            </a:r>
          </a:p>
          <a:p>
            <a:pPr marL="800100" lvl="1" indent="-342900">
              <a:buFont typeface="Arial" panose="020B0604020202020204" pitchFamily="34" charset="0"/>
              <a:buChar char="•"/>
            </a:pPr>
            <a:r>
              <a:rPr lang="zh-CN" altLang="en-US" sz="2400" dirty="0" smtClean="0"/>
              <a:t>绝对引用      </a:t>
            </a:r>
            <a:r>
              <a:rPr lang="en-US" altLang="zh-CN" sz="2400" dirty="0" smtClean="0"/>
              <a:t>R_x86_64_32</a:t>
            </a:r>
          </a:p>
          <a:p>
            <a:pPr lvl="1"/>
            <a:endParaRPr lang="en-US" altLang="zh-CN" sz="2400" dirty="0"/>
          </a:p>
          <a:p>
            <a:pPr marL="342900" indent="-342900">
              <a:buFont typeface="Wingdings" panose="05000000000000000000" pitchFamily="2" charset="2"/>
              <a:buChar char="n"/>
            </a:pPr>
            <a:r>
              <a:rPr lang="zh-CN" altLang="en-US" sz="2400" dirty="0" smtClean="0"/>
              <a:t>程序小于</a:t>
            </a:r>
            <a:r>
              <a:rPr lang="en-US" altLang="zh-CN" sz="2400" dirty="0" smtClean="0"/>
              <a:t>2GB</a:t>
            </a:r>
            <a:r>
              <a:rPr lang="zh-CN" altLang="en-US" sz="2400" dirty="0" smtClean="0"/>
              <a:t>： 小型代码模型（</a:t>
            </a:r>
            <a:r>
              <a:rPr lang="en-US" altLang="zh-CN" sz="2400" dirty="0" smtClean="0"/>
              <a:t>small code model</a:t>
            </a:r>
            <a:r>
              <a:rPr lang="zh-CN" altLang="en-US" sz="2400" dirty="0" smtClean="0"/>
              <a:t>）（缺省）</a:t>
            </a:r>
            <a:r>
              <a:rPr lang="en-US" altLang="zh-CN" sz="2400" dirty="0" smtClean="0"/>
              <a:t> </a:t>
            </a:r>
          </a:p>
          <a:p>
            <a:pPr marL="342900" indent="-342900">
              <a:buFont typeface="Wingdings" panose="05000000000000000000" pitchFamily="2" charset="2"/>
              <a:buChar char="n"/>
            </a:pPr>
            <a:r>
              <a:rPr lang="zh-CN" altLang="en-US" sz="2400" dirty="0" smtClean="0"/>
              <a:t>程序大于等于</a:t>
            </a:r>
            <a:r>
              <a:rPr lang="en-US" altLang="zh-CN" sz="2400" dirty="0"/>
              <a:t>2GB, </a:t>
            </a:r>
            <a:r>
              <a:rPr lang="en-US" altLang="zh-CN" sz="2400" dirty="0" err="1"/>
              <a:t>gcc</a:t>
            </a:r>
            <a:r>
              <a:rPr lang="en-US" altLang="zh-CN" sz="2400" dirty="0"/>
              <a:t> </a:t>
            </a:r>
            <a:r>
              <a:rPr lang="zh-CN" altLang="en-US" sz="2400" dirty="0"/>
              <a:t>编译</a:t>
            </a:r>
            <a:r>
              <a:rPr lang="zh-CN" altLang="en-US" sz="2400" dirty="0" smtClean="0"/>
              <a:t>用以下选项</a:t>
            </a:r>
            <a:endParaRPr lang="en-US" altLang="zh-CN" sz="2400" dirty="0"/>
          </a:p>
          <a:p>
            <a:pPr marL="800100" lvl="1" indent="-342900">
              <a:buFont typeface="Arial" panose="020B0604020202020204" pitchFamily="34" charset="0"/>
              <a:buChar char="•"/>
            </a:pPr>
            <a:r>
              <a:rPr lang="en-US" altLang="zh-CN" sz="2400" dirty="0"/>
              <a:t>-</a:t>
            </a:r>
            <a:r>
              <a:rPr lang="en-US" altLang="zh-CN" sz="2400" dirty="0" err="1"/>
              <a:t>mcmodel</a:t>
            </a:r>
            <a:r>
              <a:rPr lang="en-US" altLang="zh-CN" sz="2400" dirty="0"/>
              <a:t>=</a:t>
            </a:r>
            <a:r>
              <a:rPr lang="en-US" altLang="zh-CN" sz="2400" dirty="0" err="1"/>
              <a:t>mediu</a:t>
            </a:r>
            <a:r>
              <a:rPr lang="zh-CN" altLang="en-US" sz="2400" dirty="0"/>
              <a:t>：中型代码模型</a:t>
            </a:r>
            <a:endParaRPr lang="en-US" altLang="zh-CN" sz="2400" dirty="0"/>
          </a:p>
          <a:p>
            <a:pPr marL="800100" lvl="1" indent="-342900">
              <a:buFont typeface="Arial" panose="020B0604020202020204" pitchFamily="34" charset="0"/>
              <a:buChar char="•"/>
            </a:pPr>
            <a:r>
              <a:rPr lang="en-US" altLang="zh-CN" sz="2400" dirty="0"/>
              <a:t>-</a:t>
            </a:r>
            <a:r>
              <a:rPr lang="en-US" altLang="zh-CN" sz="2400" dirty="0" err="1"/>
              <a:t>mcmodel</a:t>
            </a:r>
            <a:r>
              <a:rPr lang="en-US" altLang="zh-CN" sz="2400" dirty="0"/>
              <a:t>=large</a:t>
            </a:r>
            <a:r>
              <a:rPr lang="zh-CN" altLang="en-US" sz="2400" dirty="0"/>
              <a:t>：大型代码模型</a:t>
            </a:r>
          </a:p>
        </p:txBody>
      </p:sp>
      <p:sp>
        <p:nvSpPr>
          <p:cNvPr id="6" name="任意多边形 5"/>
          <p:cNvSpPr/>
          <p:nvPr/>
        </p:nvSpPr>
        <p:spPr>
          <a:xfrm>
            <a:off x="1386504" y="1770188"/>
            <a:ext cx="1761981" cy="1720362"/>
          </a:xfrm>
          <a:custGeom>
            <a:avLst/>
            <a:gdLst>
              <a:gd name="connsiteX0" fmla="*/ 967324 w 1761981"/>
              <a:gd name="connsiteY0" fmla="*/ 2057400 h 2057400"/>
              <a:gd name="connsiteX1" fmla="*/ 20267 w 1761981"/>
              <a:gd name="connsiteY1" fmla="*/ 381000 h 2057400"/>
              <a:gd name="connsiteX2" fmla="*/ 1761981 w 1761981"/>
              <a:gd name="connsiteY2" fmla="*/ 0 h 2057400"/>
            </a:gdLst>
            <a:ahLst/>
            <a:cxnLst>
              <a:cxn ang="0">
                <a:pos x="connsiteX0" y="connsiteY0"/>
              </a:cxn>
              <a:cxn ang="0">
                <a:pos x="connsiteX1" y="connsiteY1"/>
              </a:cxn>
              <a:cxn ang="0">
                <a:pos x="connsiteX2" y="connsiteY2"/>
              </a:cxn>
            </a:cxnLst>
            <a:rect l="l" t="t" r="r" b="b"/>
            <a:pathLst>
              <a:path w="1761981" h="2057400">
                <a:moveTo>
                  <a:pt x="967324" y="2057400"/>
                </a:moveTo>
                <a:cubicBezTo>
                  <a:pt x="427574" y="1390650"/>
                  <a:pt x="-112176" y="723900"/>
                  <a:pt x="20267" y="381000"/>
                </a:cubicBezTo>
                <a:cubicBezTo>
                  <a:pt x="152710" y="38100"/>
                  <a:pt x="957345" y="19050"/>
                  <a:pt x="1761981" y="0"/>
                </a:cubicBezTo>
              </a:path>
            </a:pathLst>
          </a:custGeom>
          <a:noFill/>
          <a:ln>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207105" y="539244"/>
            <a:ext cx="1107996" cy="461665"/>
          </a:xfrm>
          <a:prstGeom prst="rect">
            <a:avLst/>
          </a:prstGeom>
          <a:noFill/>
        </p:spPr>
        <p:txBody>
          <a:bodyPr wrap="none" rtlCol="0">
            <a:spAutoFit/>
          </a:bodyPr>
          <a:lstStyle/>
          <a:p>
            <a:r>
              <a:rPr lang="zh-CN" altLang="en-US" sz="2400" dirty="0" smtClean="0">
                <a:solidFill>
                  <a:srgbClr val="FF0000"/>
                </a:solidFill>
              </a:rPr>
              <a:t>节偏移</a:t>
            </a:r>
            <a:endParaRPr lang="zh-CN" altLang="en-US" sz="2400" dirty="0">
              <a:solidFill>
                <a:srgbClr val="FF0000"/>
              </a:solidFill>
            </a:endParaRPr>
          </a:p>
        </p:txBody>
      </p:sp>
      <p:sp>
        <p:nvSpPr>
          <p:cNvPr id="10" name="文本框 9"/>
          <p:cNvSpPr txBox="1"/>
          <p:nvPr/>
        </p:nvSpPr>
        <p:spPr>
          <a:xfrm>
            <a:off x="8056685" y="1308523"/>
            <a:ext cx="1723549" cy="461665"/>
          </a:xfrm>
          <a:prstGeom prst="rect">
            <a:avLst/>
          </a:prstGeom>
          <a:noFill/>
        </p:spPr>
        <p:txBody>
          <a:bodyPr wrap="none" rtlCol="0">
            <a:spAutoFit/>
          </a:bodyPr>
          <a:lstStyle/>
          <a:p>
            <a:r>
              <a:rPr lang="zh-CN" altLang="en-US" sz="2400" dirty="0" smtClean="0">
                <a:solidFill>
                  <a:srgbClr val="FF0000"/>
                </a:solidFill>
              </a:rPr>
              <a:t>重定位类型</a:t>
            </a:r>
            <a:endParaRPr lang="zh-CN" altLang="en-US" sz="2400" dirty="0">
              <a:solidFill>
                <a:srgbClr val="FF0000"/>
              </a:solidFill>
            </a:endParaRPr>
          </a:p>
        </p:txBody>
      </p:sp>
      <p:sp>
        <p:nvSpPr>
          <p:cNvPr id="11" name="文本框 10"/>
          <p:cNvSpPr txBox="1"/>
          <p:nvPr/>
        </p:nvSpPr>
        <p:spPr>
          <a:xfrm>
            <a:off x="8244255" y="1698387"/>
            <a:ext cx="800219" cy="461665"/>
          </a:xfrm>
          <a:prstGeom prst="rect">
            <a:avLst/>
          </a:prstGeom>
          <a:noFill/>
        </p:spPr>
        <p:txBody>
          <a:bodyPr wrap="none" rtlCol="0">
            <a:spAutoFit/>
          </a:bodyPr>
          <a:lstStyle/>
          <a:p>
            <a:r>
              <a:rPr lang="zh-CN" altLang="en-US" sz="2400" dirty="0" smtClean="0">
                <a:solidFill>
                  <a:srgbClr val="FF0000"/>
                </a:solidFill>
              </a:rPr>
              <a:t>符号</a:t>
            </a:r>
            <a:endParaRPr lang="zh-CN" altLang="en-US" sz="2400" dirty="0">
              <a:solidFill>
                <a:srgbClr val="FF0000"/>
              </a:solidFill>
            </a:endParaRPr>
          </a:p>
        </p:txBody>
      </p:sp>
      <p:sp>
        <p:nvSpPr>
          <p:cNvPr id="12" name="文本框 11"/>
          <p:cNvSpPr txBox="1"/>
          <p:nvPr/>
        </p:nvSpPr>
        <p:spPr>
          <a:xfrm>
            <a:off x="4299439" y="2341578"/>
            <a:ext cx="2031325" cy="461665"/>
          </a:xfrm>
          <a:prstGeom prst="rect">
            <a:avLst/>
          </a:prstGeom>
          <a:noFill/>
        </p:spPr>
        <p:txBody>
          <a:bodyPr wrap="none" rtlCol="0">
            <a:spAutoFit/>
          </a:bodyPr>
          <a:lstStyle/>
          <a:p>
            <a:r>
              <a:rPr lang="zh-CN" altLang="en-US" sz="2400" dirty="0" smtClean="0">
                <a:solidFill>
                  <a:srgbClr val="FF0000"/>
                </a:solidFill>
              </a:rPr>
              <a:t>偏移调整常数</a:t>
            </a:r>
            <a:endParaRPr lang="zh-CN" altLang="en-US" sz="2400" dirty="0">
              <a:solidFill>
                <a:srgbClr val="FF0000"/>
              </a:solidFill>
            </a:endParaRPr>
          </a:p>
        </p:txBody>
      </p:sp>
      <p:sp>
        <p:nvSpPr>
          <p:cNvPr id="15" name="文本框 14"/>
          <p:cNvSpPr txBox="1"/>
          <p:nvPr/>
        </p:nvSpPr>
        <p:spPr>
          <a:xfrm>
            <a:off x="379557" y="308412"/>
            <a:ext cx="2954655" cy="461665"/>
          </a:xfrm>
          <a:prstGeom prst="rect">
            <a:avLst/>
          </a:prstGeom>
          <a:noFill/>
        </p:spPr>
        <p:txBody>
          <a:bodyPr wrap="none" rtlCol="0">
            <a:spAutoFit/>
          </a:bodyPr>
          <a:lstStyle/>
          <a:p>
            <a:r>
              <a:rPr lang="zh-CN" altLang="en-US" sz="2400" dirty="0" smtClean="0">
                <a:solidFill>
                  <a:srgbClr val="FF0000"/>
                </a:solidFill>
              </a:rPr>
              <a:t>重定位表项数据结构</a:t>
            </a:r>
            <a:endParaRPr lang="zh-CN" altLang="en-US" sz="2400" dirty="0">
              <a:solidFill>
                <a:srgbClr val="FF0000"/>
              </a:solidFill>
            </a:endParaRPr>
          </a:p>
        </p:txBody>
      </p:sp>
    </p:spTree>
    <p:extLst>
      <p:ext uri="{BB962C8B-B14F-4D97-AF65-F5344CB8AC3E}">
        <p14:creationId xmlns:p14="http://schemas.microsoft.com/office/powerpoint/2010/main" val="191620797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46</a:t>
            </a:fld>
            <a:endParaRPr lang="zh-CN" altLang="en-US"/>
          </a:p>
        </p:txBody>
      </p:sp>
      <p:pic>
        <p:nvPicPr>
          <p:cNvPr id="7" name="图片 6"/>
          <p:cNvPicPr>
            <a:picLocks noChangeAspect="1"/>
          </p:cNvPicPr>
          <p:nvPr/>
        </p:nvPicPr>
        <p:blipFill>
          <a:blip r:embed="rId2"/>
          <a:stretch>
            <a:fillRect/>
          </a:stretch>
        </p:blipFill>
        <p:spPr>
          <a:xfrm>
            <a:off x="1385241" y="2093518"/>
            <a:ext cx="9416143" cy="4627958"/>
          </a:xfrm>
          <a:prstGeom prst="rect">
            <a:avLst/>
          </a:prstGeom>
        </p:spPr>
      </p:pic>
      <p:sp>
        <p:nvSpPr>
          <p:cNvPr id="5" name="Rectangle 2"/>
          <p:cNvSpPr txBox="1">
            <a:spLocks noChangeArrowheads="1"/>
          </p:cNvSpPr>
          <p:nvPr/>
        </p:nvSpPr>
        <p:spPr>
          <a:xfrm>
            <a:off x="237189" y="590401"/>
            <a:ext cx="3725523" cy="1084214"/>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gn="l"/>
            <a:r>
              <a:rPr lang="en-US" altLang="zh-CN" sz="2800" b="1" dirty="0" smtClean="0"/>
              <a:t>7.7.2 </a:t>
            </a:r>
            <a:r>
              <a:rPr lang="zh-CN" altLang="en-US" sz="2800" b="1" dirty="0" smtClean="0"/>
              <a:t>重定位符号引用</a:t>
            </a:r>
          </a:p>
        </p:txBody>
      </p:sp>
      <p:sp>
        <p:nvSpPr>
          <p:cNvPr id="8" name="文本框 7"/>
          <p:cNvSpPr txBox="1"/>
          <p:nvPr/>
        </p:nvSpPr>
        <p:spPr>
          <a:xfrm>
            <a:off x="5048564" y="2155762"/>
            <a:ext cx="1723549" cy="461665"/>
          </a:xfrm>
          <a:prstGeom prst="rect">
            <a:avLst/>
          </a:prstGeom>
          <a:noFill/>
        </p:spPr>
        <p:txBody>
          <a:bodyPr wrap="none" rtlCol="0">
            <a:spAutoFit/>
          </a:bodyPr>
          <a:lstStyle/>
          <a:p>
            <a:r>
              <a:rPr lang="zh-CN" altLang="en-US" sz="2400" dirty="0" smtClean="0">
                <a:solidFill>
                  <a:srgbClr val="FF0000"/>
                </a:solidFill>
              </a:rPr>
              <a:t>重定位表项</a:t>
            </a:r>
            <a:endParaRPr lang="zh-CN" altLang="en-US" sz="2400" dirty="0">
              <a:solidFill>
                <a:srgbClr val="FF0000"/>
              </a:solidFill>
            </a:endParaRPr>
          </a:p>
        </p:txBody>
      </p:sp>
      <p:cxnSp>
        <p:nvCxnSpPr>
          <p:cNvPr id="13" name="直接箭头连接符 12"/>
          <p:cNvCxnSpPr/>
          <p:nvPr/>
        </p:nvCxnSpPr>
        <p:spPr>
          <a:xfrm flipV="1">
            <a:off x="5846541" y="2470219"/>
            <a:ext cx="127593" cy="14720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7179233" y="3549407"/>
            <a:ext cx="4185761" cy="461665"/>
          </a:xfrm>
          <a:prstGeom prst="rect">
            <a:avLst/>
          </a:prstGeom>
          <a:noFill/>
        </p:spPr>
        <p:txBody>
          <a:bodyPr wrap="none" rtlCol="0">
            <a:spAutoFit/>
          </a:bodyPr>
          <a:lstStyle/>
          <a:p>
            <a:r>
              <a:rPr lang="zh-CN" altLang="en-US" sz="2400" dirty="0" smtClean="0">
                <a:solidFill>
                  <a:srgbClr val="FF0000"/>
                </a:solidFill>
              </a:rPr>
              <a:t>节的运行地址：在内存的起点</a:t>
            </a:r>
            <a:endParaRPr lang="zh-CN" altLang="en-US" sz="2400" dirty="0">
              <a:solidFill>
                <a:srgbClr val="FF0000"/>
              </a:solidFill>
            </a:endParaRPr>
          </a:p>
        </p:txBody>
      </p:sp>
      <p:cxnSp>
        <p:nvCxnSpPr>
          <p:cNvPr id="14" name="直接箭头连接符 13"/>
          <p:cNvCxnSpPr/>
          <p:nvPr/>
        </p:nvCxnSpPr>
        <p:spPr>
          <a:xfrm flipV="1">
            <a:off x="5370669" y="3862487"/>
            <a:ext cx="1975983" cy="16092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4752277" y="4281763"/>
            <a:ext cx="83613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6093312" y="4491214"/>
            <a:ext cx="2339102" cy="633568"/>
            <a:chOff x="5007462" y="4491214"/>
            <a:chExt cx="2339102" cy="633568"/>
          </a:xfrm>
        </p:grpSpPr>
        <p:sp>
          <p:nvSpPr>
            <p:cNvPr id="10" name="文本框 9"/>
            <p:cNvSpPr txBox="1"/>
            <p:nvPr/>
          </p:nvSpPr>
          <p:spPr>
            <a:xfrm>
              <a:off x="5007462" y="4663117"/>
              <a:ext cx="2339102" cy="461665"/>
            </a:xfrm>
            <a:prstGeom prst="rect">
              <a:avLst/>
            </a:prstGeom>
            <a:noFill/>
          </p:spPr>
          <p:txBody>
            <a:bodyPr wrap="none" rtlCol="0">
              <a:spAutoFit/>
            </a:bodyPr>
            <a:lstStyle/>
            <a:p>
              <a:r>
                <a:rPr lang="zh-CN" altLang="en-US" sz="2400" dirty="0" smtClean="0">
                  <a:solidFill>
                    <a:srgbClr val="FF0000"/>
                  </a:solidFill>
                </a:rPr>
                <a:t>符号的运行地址</a:t>
              </a:r>
              <a:endParaRPr lang="zh-CN" altLang="en-US" sz="2400" dirty="0">
                <a:solidFill>
                  <a:srgbClr val="FF0000"/>
                </a:solidFill>
              </a:endParaRPr>
            </a:p>
          </p:txBody>
        </p:sp>
        <p:cxnSp>
          <p:nvCxnSpPr>
            <p:cNvPr id="18" name="直接连接符 17"/>
            <p:cNvCxnSpPr/>
            <p:nvPr/>
          </p:nvCxnSpPr>
          <p:spPr>
            <a:xfrm flipV="1">
              <a:off x="5164050" y="4491214"/>
              <a:ext cx="1597269" cy="284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nvCxnSpPr>
          <p:spPr>
            <a:xfrm flipH="1">
              <a:off x="5820542" y="4522773"/>
              <a:ext cx="67408" cy="21852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2" name="组合 31"/>
          <p:cNvGrpSpPr/>
          <p:nvPr/>
        </p:nvGrpSpPr>
        <p:grpSpPr>
          <a:xfrm>
            <a:off x="3637136" y="23311"/>
            <a:ext cx="6822796" cy="2188554"/>
            <a:chOff x="2461880" y="135796"/>
            <a:chExt cx="6822796" cy="2188554"/>
          </a:xfrm>
        </p:grpSpPr>
        <p:grpSp>
          <p:nvGrpSpPr>
            <p:cNvPr id="28" name="组合 27"/>
            <p:cNvGrpSpPr/>
            <p:nvPr/>
          </p:nvGrpSpPr>
          <p:grpSpPr>
            <a:xfrm>
              <a:off x="2461880" y="1862685"/>
              <a:ext cx="1415772" cy="461665"/>
              <a:chOff x="2461880" y="1862685"/>
              <a:chExt cx="1415772" cy="461665"/>
            </a:xfrm>
          </p:grpSpPr>
          <p:sp>
            <p:nvSpPr>
              <p:cNvPr id="4" name="文本框 3"/>
              <p:cNvSpPr txBox="1"/>
              <p:nvPr/>
            </p:nvSpPr>
            <p:spPr>
              <a:xfrm>
                <a:off x="2461880" y="1862685"/>
                <a:ext cx="1415772" cy="461665"/>
              </a:xfrm>
              <a:prstGeom prst="rect">
                <a:avLst/>
              </a:prstGeom>
              <a:noFill/>
            </p:spPr>
            <p:txBody>
              <a:bodyPr wrap="none" rtlCol="0">
                <a:spAutoFit/>
              </a:bodyPr>
              <a:lstStyle/>
              <a:p>
                <a:r>
                  <a:rPr lang="zh-CN" altLang="en-US" sz="2400" dirty="0" smtClean="0">
                    <a:solidFill>
                      <a:srgbClr val="FF0000"/>
                    </a:solidFill>
                  </a:rPr>
                  <a:t>重定位节</a:t>
                </a:r>
                <a:endParaRPr lang="zh-CN" altLang="en-US" sz="2400" dirty="0">
                  <a:solidFill>
                    <a:srgbClr val="FF0000"/>
                  </a:solidFill>
                </a:endParaRPr>
              </a:p>
            </p:txBody>
          </p:sp>
          <p:cxnSp>
            <p:nvCxnSpPr>
              <p:cNvPr id="12" name="直接箭头连接符 11"/>
              <p:cNvCxnSpPr/>
              <p:nvPr/>
            </p:nvCxnSpPr>
            <p:spPr>
              <a:xfrm flipV="1">
                <a:off x="3042173" y="2155762"/>
                <a:ext cx="127593" cy="14720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22" name="矩形 21"/>
            <p:cNvSpPr/>
            <p:nvPr/>
          </p:nvSpPr>
          <p:spPr>
            <a:xfrm>
              <a:off x="3962713" y="135796"/>
              <a:ext cx="5321963" cy="1938992"/>
            </a:xfrm>
            <a:prstGeom prst="rect">
              <a:avLst/>
            </a:prstGeom>
          </p:spPr>
          <p:txBody>
            <a:bodyPr wrap="square">
              <a:spAutoFit/>
            </a:bodyPr>
            <a:lstStyle/>
            <a:p>
              <a:r>
                <a:rPr lang="zh-CN" altLang="en-US" sz="2400" b="1" dirty="0"/>
                <a:t>重定位节：</a:t>
              </a:r>
              <a:endParaRPr lang="en-US" altLang="zh-CN" sz="2400" b="1" dirty="0"/>
            </a:p>
            <a:p>
              <a:pPr lvl="1"/>
              <a:r>
                <a:rPr lang="en-US" altLang="zh-CN" sz="2400" dirty="0">
                  <a:solidFill>
                    <a:srgbClr val="FF0000"/>
                  </a:solidFill>
                </a:rPr>
                <a:t>.</a:t>
              </a:r>
              <a:r>
                <a:rPr lang="en-US" altLang="zh-CN" sz="2400" dirty="0" err="1">
                  <a:solidFill>
                    <a:srgbClr val="FF0000"/>
                  </a:solidFill>
                </a:rPr>
                <a:t>rel.text</a:t>
              </a:r>
              <a:r>
                <a:rPr lang="en-US" altLang="zh-CN" sz="2400" dirty="0">
                  <a:solidFill>
                    <a:srgbClr val="FF0000"/>
                  </a:solidFill>
                </a:rPr>
                <a:t> </a:t>
              </a:r>
              <a:r>
                <a:rPr lang="zh-CN" altLang="en-US" sz="2400" dirty="0" smtClean="0"/>
                <a:t>代码</a:t>
              </a:r>
              <a:r>
                <a:rPr lang="zh-CN" altLang="en-US" sz="2400" dirty="0"/>
                <a:t>重定位</a:t>
              </a:r>
              <a:r>
                <a:rPr lang="zh-CN" altLang="en-US" sz="2400" dirty="0" smtClean="0"/>
                <a:t>节</a:t>
              </a:r>
              <a:endParaRPr lang="en-US" altLang="zh-CN" sz="2400" dirty="0" smtClean="0"/>
            </a:p>
            <a:p>
              <a:pPr lvl="1"/>
              <a:r>
                <a:rPr lang="en-US" altLang="zh-CN" sz="2400" dirty="0"/>
                <a:t>	</a:t>
              </a:r>
              <a:r>
                <a:rPr lang="zh-CN" altLang="en-US" sz="2400" dirty="0" smtClean="0"/>
                <a:t>重定位表项</a:t>
              </a:r>
              <a:endParaRPr lang="en-US" altLang="zh-CN" sz="2400" dirty="0"/>
            </a:p>
            <a:p>
              <a:pPr lvl="1"/>
              <a:r>
                <a:rPr lang="en-US" altLang="zh-CN" sz="2400" dirty="0">
                  <a:solidFill>
                    <a:srgbClr val="FF0000"/>
                  </a:solidFill>
                </a:rPr>
                <a:t>.</a:t>
              </a:r>
              <a:r>
                <a:rPr lang="en-US" altLang="zh-CN" sz="2400" dirty="0" err="1">
                  <a:solidFill>
                    <a:srgbClr val="FF0000"/>
                  </a:solidFill>
                </a:rPr>
                <a:t>rel.data</a:t>
              </a:r>
              <a:r>
                <a:rPr lang="en-US" altLang="zh-CN" sz="2400" dirty="0">
                  <a:solidFill>
                    <a:srgbClr val="FF0000"/>
                  </a:solidFill>
                </a:rPr>
                <a:t> </a:t>
              </a:r>
              <a:r>
                <a:rPr lang="zh-CN" altLang="en-US" sz="2400" dirty="0"/>
                <a:t>已初始化</a:t>
              </a:r>
              <a:r>
                <a:rPr lang="zh-CN" altLang="en-US" sz="2400" dirty="0" smtClean="0"/>
                <a:t>数据重定位节</a:t>
              </a:r>
              <a:endParaRPr lang="en-US" altLang="zh-CN" sz="2400" dirty="0" smtClean="0"/>
            </a:p>
            <a:p>
              <a:pPr lvl="1"/>
              <a:r>
                <a:rPr lang="en-US" altLang="zh-CN" sz="2400" dirty="0"/>
                <a:t>	</a:t>
              </a:r>
              <a:r>
                <a:rPr lang="zh-CN" altLang="en-US" sz="2400" dirty="0" smtClean="0"/>
                <a:t>重定位表项</a:t>
              </a:r>
              <a:endParaRPr lang="en-US" altLang="zh-CN" sz="2400" dirty="0"/>
            </a:p>
          </p:txBody>
        </p:sp>
      </p:grpSp>
      <p:sp>
        <p:nvSpPr>
          <p:cNvPr id="25" name="文本框 24"/>
          <p:cNvSpPr txBox="1"/>
          <p:nvPr/>
        </p:nvSpPr>
        <p:spPr>
          <a:xfrm>
            <a:off x="5846541" y="2991946"/>
            <a:ext cx="3262432" cy="461665"/>
          </a:xfrm>
          <a:prstGeom prst="rect">
            <a:avLst/>
          </a:prstGeom>
          <a:noFill/>
        </p:spPr>
        <p:txBody>
          <a:bodyPr wrap="none" rtlCol="0">
            <a:spAutoFit/>
          </a:bodyPr>
          <a:lstStyle/>
          <a:p>
            <a:r>
              <a:rPr lang="zh-CN" altLang="en-US" sz="2400" dirty="0" smtClean="0">
                <a:solidFill>
                  <a:srgbClr val="FF0000"/>
                </a:solidFill>
              </a:rPr>
              <a:t>重定位表项的偏移地址</a:t>
            </a:r>
            <a:endParaRPr lang="zh-CN" altLang="en-US" sz="2400" dirty="0">
              <a:solidFill>
                <a:srgbClr val="FF0000"/>
              </a:solidFill>
            </a:endParaRPr>
          </a:p>
        </p:txBody>
      </p:sp>
      <p:cxnSp>
        <p:nvCxnSpPr>
          <p:cNvPr id="26" name="直接箭头连接符 25"/>
          <p:cNvCxnSpPr/>
          <p:nvPr/>
        </p:nvCxnSpPr>
        <p:spPr>
          <a:xfrm>
            <a:off x="5779644" y="3099907"/>
            <a:ext cx="194490" cy="6644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879764" y="3036330"/>
            <a:ext cx="4493538" cy="461665"/>
          </a:xfrm>
          <a:prstGeom prst="rect">
            <a:avLst/>
          </a:prstGeom>
          <a:noFill/>
        </p:spPr>
        <p:txBody>
          <a:bodyPr wrap="none" rtlCol="0">
            <a:spAutoFit/>
          </a:bodyPr>
          <a:lstStyle/>
          <a:p>
            <a:r>
              <a:rPr lang="zh-CN" altLang="en-US" sz="2400" dirty="0" smtClean="0">
                <a:solidFill>
                  <a:srgbClr val="FF0000"/>
                </a:solidFill>
              </a:rPr>
              <a:t>节的文件地址：在文件中的起点</a:t>
            </a:r>
            <a:endParaRPr lang="zh-CN" altLang="en-US" sz="2400" dirty="0">
              <a:solidFill>
                <a:srgbClr val="FF0000"/>
              </a:solidFill>
            </a:endParaRPr>
          </a:p>
        </p:txBody>
      </p:sp>
      <p:cxnSp>
        <p:nvCxnSpPr>
          <p:cNvPr id="27" name="直接箭头连接符 26"/>
          <p:cNvCxnSpPr/>
          <p:nvPr/>
        </p:nvCxnSpPr>
        <p:spPr>
          <a:xfrm flipH="1">
            <a:off x="3810000" y="3033046"/>
            <a:ext cx="471225" cy="10008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10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5977" y="722147"/>
            <a:ext cx="1112805" cy="461665"/>
          </a:xfrm>
          <a:prstGeom prst="rect">
            <a:avLst/>
          </a:prstGeom>
        </p:spPr>
        <p:txBody>
          <a:bodyPr wrap="none">
            <a:spAutoFit/>
          </a:bodyPr>
          <a:lstStyle/>
          <a:p>
            <a:r>
              <a:rPr lang="zh-CN" altLang="en-US" sz="2400" b="1" dirty="0" smtClean="0"/>
              <a:t>源代码</a:t>
            </a:r>
            <a:endParaRPr lang="zh-CN" altLang="en-US" sz="2400" b="1" dirty="0"/>
          </a:p>
        </p:txBody>
      </p:sp>
      <p:pic>
        <p:nvPicPr>
          <p:cNvPr id="2" name="图片 1"/>
          <p:cNvPicPr>
            <a:picLocks noChangeAspect="1"/>
          </p:cNvPicPr>
          <p:nvPr/>
        </p:nvPicPr>
        <p:blipFill>
          <a:blip r:embed="rId3"/>
          <a:stretch>
            <a:fillRect/>
          </a:stretch>
        </p:blipFill>
        <p:spPr>
          <a:xfrm>
            <a:off x="173953" y="1355069"/>
            <a:ext cx="11599543" cy="4166499"/>
          </a:xfrm>
          <a:prstGeom prst="rect">
            <a:avLst/>
          </a:prstGeom>
        </p:spPr>
      </p:pic>
    </p:spTree>
    <p:extLst>
      <p:ext uri="{BB962C8B-B14F-4D97-AF65-F5344CB8AC3E}">
        <p14:creationId xmlns:p14="http://schemas.microsoft.com/office/powerpoint/2010/main" val="251146037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60456" y="318267"/>
            <a:ext cx="2981907" cy="461665"/>
          </a:xfrm>
          <a:prstGeom prst="rect">
            <a:avLst/>
          </a:prstGeom>
        </p:spPr>
        <p:txBody>
          <a:bodyPr wrap="none">
            <a:spAutoFit/>
          </a:bodyPr>
          <a:lstStyle/>
          <a:p>
            <a:r>
              <a:rPr lang="en-US" altLang="zh-CN" sz="2400" b="1" dirty="0" smtClean="0"/>
              <a:t>$</a:t>
            </a:r>
            <a:r>
              <a:rPr lang="en-US" altLang="zh-CN" sz="2400" b="1" dirty="0" err="1" smtClean="0"/>
              <a:t>objdump</a:t>
            </a:r>
            <a:r>
              <a:rPr lang="en-US" altLang="zh-CN" sz="2400" b="1" dirty="0" smtClean="0"/>
              <a:t> –dx </a:t>
            </a:r>
            <a:r>
              <a:rPr lang="en-US" altLang="zh-CN" sz="2400" b="1" dirty="0" err="1" smtClean="0"/>
              <a:t>main.o</a:t>
            </a:r>
            <a:endParaRPr lang="zh-CN" altLang="en-US" sz="2400" b="1" dirty="0"/>
          </a:p>
        </p:txBody>
      </p:sp>
      <p:pic>
        <p:nvPicPr>
          <p:cNvPr id="3" name="图片 2"/>
          <p:cNvPicPr>
            <a:picLocks noChangeAspect="1"/>
          </p:cNvPicPr>
          <p:nvPr/>
        </p:nvPicPr>
        <p:blipFill>
          <a:blip r:embed="rId3"/>
          <a:stretch>
            <a:fillRect/>
          </a:stretch>
        </p:blipFill>
        <p:spPr>
          <a:xfrm>
            <a:off x="508305" y="779932"/>
            <a:ext cx="10997670" cy="3853614"/>
          </a:xfrm>
          <a:prstGeom prst="rect">
            <a:avLst/>
          </a:prstGeom>
        </p:spPr>
      </p:pic>
      <p:cxnSp>
        <p:nvCxnSpPr>
          <p:cNvPr id="5" name="直接连接符 4"/>
          <p:cNvCxnSpPr/>
          <p:nvPr/>
        </p:nvCxnSpPr>
        <p:spPr>
          <a:xfrm>
            <a:off x="4387362" y="2769577"/>
            <a:ext cx="255856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7220571" y="3599803"/>
            <a:ext cx="3605474" cy="461665"/>
          </a:xfrm>
          <a:prstGeom prst="rect">
            <a:avLst/>
          </a:prstGeom>
          <a:noFill/>
        </p:spPr>
        <p:txBody>
          <a:bodyPr wrap="none" rtlCol="0">
            <a:spAutoFit/>
          </a:bodyPr>
          <a:lstStyle/>
          <a:p>
            <a:r>
              <a:rPr lang="zh-CN" altLang="en-US" sz="2400" b="1" dirty="0" smtClean="0">
                <a:solidFill>
                  <a:srgbClr val="FF0000"/>
                </a:solidFill>
              </a:rPr>
              <a:t>重定位类型：</a:t>
            </a:r>
            <a:r>
              <a:rPr lang="en-US" altLang="zh-CN" sz="2400" b="1" dirty="0" smtClean="0">
                <a:solidFill>
                  <a:srgbClr val="FF0000"/>
                </a:solidFill>
              </a:rPr>
              <a:t>PC</a:t>
            </a:r>
            <a:r>
              <a:rPr lang="zh-CN" altLang="en-US" sz="2400" b="1" dirty="0" smtClean="0">
                <a:solidFill>
                  <a:srgbClr val="FF0000"/>
                </a:solidFill>
              </a:rPr>
              <a:t>相对引用</a:t>
            </a:r>
            <a:endParaRPr lang="zh-CN" altLang="en-US" sz="2400" b="1" dirty="0">
              <a:solidFill>
                <a:srgbClr val="FF0000"/>
              </a:solidFill>
            </a:endParaRPr>
          </a:p>
        </p:txBody>
      </p:sp>
      <p:sp>
        <p:nvSpPr>
          <p:cNvPr id="13" name="文本框 12"/>
          <p:cNvSpPr txBox="1"/>
          <p:nvPr/>
        </p:nvSpPr>
        <p:spPr>
          <a:xfrm>
            <a:off x="6768820" y="2475906"/>
            <a:ext cx="3278462" cy="461665"/>
          </a:xfrm>
          <a:prstGeom prst="rect">
            <a:avLst/>
          </a:prstGeom>
          <a:noFill/>
        </p:spPr>
        <p:txBody>
          <a:bodyPr wrap="none" rtlCol="0">
            <a:spAutoFit/>
          </a:bodyPr>
          <a:lstStyle>
            <a:defPPr>
              <a:defRPr lang="zh-CN"/>
            </a:defPPr>
            <a:lvl1pPr>
              <a:defRPr sz="2400" b="1">
                <a:solidFill>
                  <a:srgbClr val="FF0000"/>
                </a:solidFill>
              </a:defRPr>
            </a:lvl1pPr>
          </a:lstStyle>
          <a:p>
            <a:r>
              <a:rPr lang="zh-CN" altLang="en-US" dirty="0"/>
              <a:t>重定位类型：绝对引用</a:t>
            </a:r>
          </a:p>
        </p:txBody>
      </p:sp>
      <p:cxnSp>
        <p:nvCxnSpPr>
          <p:cNvPr id="14" name="直接连接符 13"/>
          <p:cNvCxnSpPr/>
          <p:nvPr/>
        </p:nvCxnSpPr>
        <p:spPr>
          <a:xfrm flipV="1">
            <a:off x="4387362" y="3609228"/>
            <a:ext cx="3165230" cy="734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7335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399238" y="152637"/>
            <a:ext cx="10980591" cy="3847629"/>
          </a:xfrm>
          <a:prstGeom prst="rect">
            <a:avLst/>
          </a:prstGeom>
        </p:spPr>
      </p:pic>
      <p:sp>
        <p:nvSpPr>
          <p:cNvPr id="22" name="文本框 21"/>
          <p:cNvSpPr txBox="1"/>
          <p:nvPr/>
        </p:nvSpPr>
        <p:spPr>
          <a:xfrm>
            <a:off x="167454" y="5895346"/>
            <a:ext cx="5222231" cy="830997"/>
          </a:xfrm>
          <a:prstGeom prst="rect">
            <a:avLst/>
          </a:prstGeom>
          <a:noFill/>
        </p:spPr>
        <p:txBody>
          <a:bodyPr wrap="square" rtlCol="0">
            <a:spAutoFit/>
          </a:bodyPr>
          <a:lstStyle/>
          <a:p>
            <a:r>
              <a:rPr lang="zh-CN" altLang="en-US" sz="2400" dirty="0" smtClean="0">
                <a:solidFill>
                  <a:schemeClr val="accent2"/>
                </a:solidFill>
              </a:rPr>
              <a:t>假设： </a:t>
            </a:r>
            <a:r>
              <a:rPr lang="en-US" altLang="zh-CN" sz="2400" dirty="0" smtClean="0">
                <a:solidFill>
                  <a:srgbClr val="7030A0"/>
                </a:solidFill>
              </a:rPr>
              <a:t>ADDR(s)=ADDR(.text)=0x4004d0</a:t>
            </a:r>
            <a:r>
              <a:rPr lang="zh-CN" altLang="en-US" sz="2400" dirty="0" smtClean="0">
                <a:solidFill>
                  <a:srgbClr val="7030A0"/>
                </a:solidFill>
              </a:rPr>
              <a:t>，</a:t>
            </a:r>
            <a:endParaRPr lang="en-US" altLang="zh-CN" sz="2400" dirty="0" smtClean="0">
              <a:solidFill>
                <a:srgbClr val="7030A0"/>
              </a:solidFill>
            </a:endParaRPr>
          </a:p>
          <a:p>
            <a:r>
              <a:rPr lang="en-US" altLang="zh-CN" sz="2400" dirty="0" smtClean="0">
                <a:solidFill>
                  <a:srgbClr val="7030A0"/>
                </a:solidFill>
              </a:rPr>
              <a:t>ADDR(</a:t>
            </a:r>
            <a:r>
              <a:rPr lang="en-US" altLang="zh-CN" sz="2400" dirty="0" err="1" smtClean="0">
                <a:solidFill>
                  <a:srgbClr val="7030A0"/>
                </a:solidFill>
              </a:rPr>
              <a:t>r.symbol</a:t>
            </a:r>
            <a:r>
              <a:rPr lang="en-US" altLang="zh-CN" sz="2400" dirty="0" smtClean="0">
                <a:solidFill>
                  <a:srgbClr val="7030A0"/>
                </a:solidFill>
              </a:rPr>
              <a:t>)=ADDR(sum)=0x4004e8</a:t>
            </a:r>
          </a:p>
        </p:txBody>
      </p:sp>
      <p:cxnSp>
        <p:nvCxnSpPr>
          <p:cNvPr id="5" name="直接连接符 4"/>
          <p:cNvCxnSpPr/>
          <p:nvPr/>
        </p:nvCxnSpPr>
        <p:spPr>
          <a:xfrm>
            <a:off x="1295487" y="2709307"/>
            <a:ext cx="474784"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组合 22"/>
          <p:cNvGrpSpPr/>
          <p:nvPr/>
        </p:nvGrpSpPr>
        <p:grpSpPr>
          <a:xfrm>
            <a:off x="627190" y="1875168"/>
            <a:ext cx="1107996" cy="533948"/>
            <a:chOff x="627190" y="2543360"/>
            <a:chExt cx="1107996" cy="533948"/>
          </a:xfrm>
        </p:grpSpPr>
        <p:sp>
          <p:nvSpPr>
            <p:cNvPr id="6" name="文本框 5"/>
            <p:cNvSpPr txBox="1"/>
            <p:nvPr/>
          </p:nvSpPr>
          <p:spPr>
            <a:xfrm>
              <a:off x="627190" y="2543360"/>
              <a:ext cx="1107996" cy="461665"/>
            </a:xfrm>
            <a:prstGeom prst="rect">
              <a:avLst/>
            </a:prstGeom>
            <a:noFill/>
          </p:spPr>
          <p:txBody>
            <a:bodyPr wrap="none" rtlCol="0">
              <a:spAutoFit/>
            </a:bodyPr>
            <a:lstStyle/>
            <a:p>
              <a:r>
                <a:rPr lang="zh-CN" altLang="en-US" sz="2400" b="1" dirty="0" smtClean="0">
                  <a:solidFill>
                    <a:schemeClr val="accent2"/>
                  </a:solidFill>
                </a:rPr>
                <a:t>节偏移</a:t>
              </a:r>
              <a:endParaRPr lang="zh-CN" altLang="en-US" sz="2400" b="1" dirty="0">
                <a:solidFill>
                  <a:schemeClr val="accent2"/>
                </a:solidFill>
              </a:endParaRPr>
            </a:p>
          </p:txBody>
        </p:sp>
        <p:cxnSp>
          <p:nvCxnSpPr>
            <p:cNvPr id="8" name="直接箭头连接符 7"/>
            <p:cNvCxnSpPr/>
            <p:nvPr/>
          </p:nvCxnSpPr>
          <p:spPr>
            <a:xfrm flipH="1" flipV="1">
              <a:off x="1383410" y="2915985"/>
              <a:ext cx="128867" cy="161323"/>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组合 34"/>
          <p:cNvGrpSpPr/>
          <p:nvPr/>
        </p:nvGrpSpPr>
        <p:grpSpPr>
          <a:xfrm>
            <a:off x="2894403" y="1907430"/>
            <a:ext cx="2042547" cy="471372"/>
            <a:chOff x="2866691" y="2601728"/>
            <a:chExt cx="2042547" cy="471372"/>
          </a:xfrm>
        </p:grpSpPr>
        <p:cxnSp>
          <p:nvCxnSpPr>
            <p:cNvPr id="14" name="直接箭头连接符 13"/>
            <p:cNvCxnSpPr/>
            <p:nvPr/>
          </p:nvCxnSpPr>
          <p:spPr>
            <a:xfrm flipV="1">
              <a:off x="3216010" y="2996646"/>
              <a:ext cx="152311" cy="76454"/>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866691" y="2601728"/>
              <a:ext cx="2042547" cy="461665"/>
            </a:xfrm>
            <a:prstGeom prst="rect">
              <a:avLst/>
            </a:prstGeom>
            <a:noFill/>
          </p:spPr>
          <p:txBody>
            <a:bodyPr wrap="none" rtlCol="0">
              <a:spAutoFit/>
            </a:bodyPr>
            <a:lstStyle/>
            <a:p>
              <a:r>
                <a:rPr lang="zh-CN" altLang="en-US" sz="2400" b="1" dirty="0" smtClean="0">
                  <a:solidFill>
                    <a:srgbClr val="FF0000"/>
                  </a:solidFill>
                </a:rPr>
                <a:t>预留</a:t>
              </a:r>
              <a:r>
                <a:rPr lang="en-US" altLang="zh-CN" sz="2400" b="1" dirty="0" smtClean="0">
                  <a:solidFill>
                    <a:srgbClr val="FF0000"/>
                  </a:solidFill>
                </a:rPr>
                <a:t>32</a:t>
              </a:r>
              <a:r>
                <a:rPr lang="zh-CN" altLang="en-US" sz="2400" b="1" dirty="0" smtClean="0">
                  <a:solidFill>
                    <a:srgbClr val="FF0000"/>
                  </a:solidFill>
                </a:rPr>
                <a:t>位地址</a:t>
              </a:r>
              <a:endParaRPr lang="zh-CN" altLang="en-US" sz="2400" b="1" dirty="0">
                <a:solidFill>
                  <a:srgbClr val="FF0000"/>
                </a:solidFill>
              </a:endParaRPr>
            </a:p>
          </p:txBody>
        </p:sp>
      </p:grpSp>
      <p:grpSp>
        <p:nvGrpSpPr>
          <p:cNvPr id="30" name="组合 29"/>
          <p:cNvGrpSpPr/>
          <p:nvPr/>
        </p:nvGrpSpPr>
        <p:grpSpPr>
          <a:xfrm>
            <a:off x="1781598" y="1786128"/>
            <a:ext cx="1112805" cy="599728"/>
            <a:chOff x="1781598" y="2454320"/>
            <a:chExt cx="1112805" cy="599728"/>
          </a:xfrm>
        </p:grpSpPr>
        <p:sp>
          <p:nvSpPr>
            <p:cNvPr id="25" name="文本框 24"/>
            <p:cNvSpPr txBox="1"/>
            <p:nvPr/>
          </p:nvSpPr>
          <p:spPr>
            <a:xfrm>
              <a:off x="1781598" y="2454320"/>
              <a:ext cx="1112805" cy="461665"/>
            </a:xfrm>
            <a:prstGeom prst="rect">
              <a:avLst/>
            </a:prstGeom>
            <a:noFill/>
          </p:spPr>
          <p:txBody>
            <a:bodyPr wrap="none" rtlCol="0">
              <a:spAutoFit/>
            </a:bodyPr>
            <a:lstStyle/>
            <a:p>
              <a:r>
                <a:rPr lang="zh-CN" altLang="en-US" sz="2400" b="1" dirty="0" smtClean="0">
                  <a:solidFill>
                    <a:schemeClr val="accent2"/>
                  </a:solidFill>
                </a:rPr>
                <a:t>操作码</a:t>
              </a:r>
              <a:endParaRPr lang="zh-CN" altLang="en-US" sz="2400" b="1" dirty="0">
                <a:solidFill>
                  <a:schemeClr val="accent2"/>
                </a:solidFill>
              </a:endParaRPr>
            </a:p>
          </p:txBody>
        </p:sp>
        <p:cxnSp>
          <p:nvCxnSpPr>
            <p:cNvPr id="27" name="直接箭头连接符 26"/>
            <p:cNvCxnSpPr/>
            <p:nvPr/>
          </p:nvCxnSpPr>
          <p:spPr>
            <a:xfrm flipV="1">
              <a:off x="2338754" y="2846734"/>
              <a:ext cx="26377" cy="207314"/>
            </a:xfrm>
            <a:prstGeom prst="straightConnector1">
              <a:avLst/>
            </a:prstGeom>
            <a:ln w="254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28" name="直接连接符 27"/>
          <p:cNvCxnSpPr/>
          <p:nvPr/>
        </p:nvCxnSpPr>
        <p:spPr>
          <a:xfrm>
            <a:off x="2002056" y="2709307"/>
            <a:ext cx="474784"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2595805" y="2709307"/>
            <a:ext cx="135789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36" name="组合 35"/>
          <p:cNvGrpSpPr/>
          <p:nvPr/>
        </p:nvGrpSpPr>
        <p:grpSpPr>
          <a:xfrm>
            <a:off x="229000" y="4039971"/>
            <a:ext cx="4439715" cy="1762227"/>
            <a:chOff x="229000" y="4532323"/>
            <a:chExt cx="4708095" cy="2002683"/>
          </a:xfrm>
        </p:grpSpPr>
        <p:pic>
          <p:nvPicPr>
            <p:cNvPr id="18" name="图片 17"/>
            <p:cNvPicPr>
              <a:picLocks noChangeAspect="1"/>
            </p:cNvPicPr>
            <p:nvPr/>
          </p:nvPicPr>
          <p:blipFill>
            <a:blip r:embed="rId4"/>
            <a:stretch>
              <a:fillRect/>
            </a:stretch>
          </p:blipFill>
          <p:spPr>
            <a:xfrm>
              <a:off x="398463" y="4532323"/>
              <a:ext cx="4538632" cy="1584023"/>
            </a:xfrm>
            <a:prstGeom prst="rect">
              <a:avLst/>
            </a:prstGeom>
          </p:spPr>
        </p:pic>
        <p:sp>
          <p:nvSpPr>
            <p:cNvPr id="37" name="矩形 36"/>
            <p:cNvSpPr/>
            <p:nvPr/>
          </p:nvSpPr>
          <p:spPr>
            <a:xfrm>
              <a:off x="229000" y="6073341"/>
              <a:ext cx="3387466" cy="461665"/>
            </a:xfrm>
            <a:prstGeom prst="rect">
              <a:avLst/>
            </a:prstGeom>
          </p:spPr>
          <p:txBody>
            <a:bodyPr wrap="none">
              <a:spAutoFit/>
            </a:bodyPr>
            <a:lstStyle/>
            <a:p>
              <a:r>
                <a:rPr lang="zh-CN" altLang="en-US" sz="2400" b="1" dirty="0" smtClean="0">
                  <a:solidFill>
                    <a:schemeClr val="accent2"/>
                  </a:solidFill>
                </a:rPr>
                <a:t>重定位表项</a:t>
              </a:r>
              <a:r>
                <a:rPr lang="en-US" altLang="zh-CN" sz="2400" b="1" dirty="0" smtClean="0">
                  <a:solidFill>
                    <a:schemeClr val="accent2"/>
                  </a:solidFill>
                </a:rPr>
                <a:t>r</a:t>
              </a:r>
              <a:r>
                <a:rPr lang="zh-CN" altLang="en-US" sz="2400" b="1" dirty="0" smtClean="0">
                  <a:solidFill>
                    <a:schemeClr val="accent2"/>
                  </a:solidFill>
                </a:rPr>
                <a:t>各字段的值</a:t>
              </a:r>
              <a:endParaRPr lang="zh-CN" altLang="en-US" sz="2400" b="1" dirty="0">
                <a:solidFill>
                  <a:schemeClr val="accent2"/>
                </a:solidFill>
              </a:endParaRPr>
            </a:p>
          </p:txBody>
        </p:sp>
      </p:grpSp>
      <p:cxnSp>
        <p:nvCxnSpPr>
          <p:cNvPr id="39" name="直接连接符 38"/>
          <p:cNvCxnSpPr/>
          <p:nvPr/>
        </p:nvCxnSpPr>
        <p:spPr>
          <a:xfrm flipV="1">
            <a:off x="2266972" y="4349261"/>
            <a:ext cx="523574" cy="1412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2932247" y="3905747"/>
            <a:ext cx="2184076" cy="830997"/>
          </a:xfrm>
          <a:prstGeom prst="rect">
            <a:avLst/>
          </a:prstGeom>
          <a:noFill/>
        </p:spPr>
        <p:txBody>
          <a:bodyPr wrap="square" rtlCol="0">
            <a:spAutoFit/>
          </a:bodyPr>
          <a:lstStyle/>
          <a:p>
            <a:r>
              <a:rPr lang="zh-CN" altLang="en-US" sz="2400" b="1" dirty="0" smtClean="0">
                <a:solidFill>
                  <a:srgbClr val="FF0000"/>
                </a:solidFill>
              </a:rPr>
              <a:t>偏移地址</a:t>
            </a:r>
            <a:endParaRPr lang="en-US" altLang="zh-CN" sz="2400" b="1" dirty="0" smtClean="0">
              <a:solidFill>
                <a:srgbClr val="FF0000"/>
              </a:solidFill>
            </a:endParaRPr>
          </a:p>
          <a:p>
            <a:r>
              <a:rPr lang="zh-CN" altLang="en-US" sz="2400" b="1" dirty="0" smtClean="0">
                <a:solidFill>
                  <a:srgbClr val="FF0000"/>
                </a:solidFill>
              </a:rPr>
              <a:t>（等待重定位）</a:t>
            </a:r>
            <a:endParaRPr lang="zh-CN" altLang="en-US" sz="2400" b="1" dirty="0">
              <a:solidFill>
                <a:srgbClr val="FF0000"/>
              </a:solidFill>
            </a:endParaRPr>
          </a:p>
        </p:txBody>
      </p:sp>
      <p:sp>
        <p:nvSpPr>
          <p:cNvPr id="43" name="文本框 42"/>
          <p:cNvSpPr txBox="1"/>
          <p:nvPr/>
        </p:nvSpPr>
        <p:spPr>
          <a:xfrm>
            <a:off x="5563616" y="3969458"/>
            <a:ext cx="11631168" cy="830997"/>
          </a:xfrm>
          <a:prstGeom prst="rect">
            <a:avLst/>
          </a:prstGeom>
          <a:noFill/>
        </p:spPr>
        <p:txBody>
          <a:bodyPr wrap="square" rtlCol="0">
            <a:spAutoFit/>
          </a:bodyPr>
          <a:lstStyle/>
          <a:p>
            <a:r>
              <a:rPr lang="zh-CN" altLang="en-US" sz="2400" dirty="0" smtClean="0">
                <a:solidFill>
                  <a:srgbClr val="C00000"/>
                </a:solidFill>
              </a:rPr>
              <a:t>引用的运行时地址：</a:t>
            </a:r>
            <a:endParaRPr lang="en-US" altLang="zh-CN" sz="2400" dirty="0" smtClean="0">
              <a:solidFill>
                <a:srgbClr val="C00000"/>
              </a:solidFill>
            </a:endParaRPr>
          </a:p>
          <a:p>
            <a:r>
              <a:rPr lang="en-US" altLang="zh-CN" sz="2400" dirty="0" err="1" smtClean="0"/>
              <a:t>refaddr</a:t>
            </a:r>
            <a:r>
              <a:rPr lang="en-US" altLang="zh-CN" sz="2400" dirty="0" smtClean="0"/>
              <a:t>=ADDR(s)+</a:t>
            </a:r>
            <a:r>
              <a:rPr lang="en-US" altLang="zh-CN" sz="2400" dirty="0" err="1" smtClean="0"/>
              <a:t>r.offset</a:t>
            </a:r>
            <a:r>
              <a:rPr lang="en-US" altLang="zh-CN" sz="2400" dirty="0" smtClean="0"/>
              <a:t>=0x4004d0+0xf=0x4004df</a:t>
            </a:r>
          </a:p>
        </p:txBody>
      </p:sp>
      <p:sp>
        <p:nvSpPr>
          <p:cNvPr id="4" name="矩形 3"/>
          <p:cNvSpPr/>
          <p:nvPr/>
        </p:nvSpPr>
        <p:spPr>
          <a:xfrm>
            <a:off x="8481827" y="514118"/>
            <a:ext cx="2677336" cy="461665"/>
          </a:xfrm>
          <a:prstGeom prst="rect">
            <a:avLst/>
          </a:prstGeom>
        </p:spPr>
        <p:txBody>
          <a:bodyPr wrap="none">
            <a:spAutoFit/>
          </a:bodyPr>
          <a:lstStyle/>
          <a:p>
            <a:r>
              <a:rPr lang="zh-CN" altLang="en-US" sz="2400" b="1" dirty="0">
                <a:solidFill>
                  <a:srgbClr val="FF0000"/>
                </a:solidFill>
              </a:rPr>
              <a:t>重定位</a:t>
            </a:r>
            <a:r>
              <a:rPr lang="en-US" altLang="zh-CN" sz="2400" b="1" dirty="0" smtClean="0">
                <a:solidFill>
                  <a:srgbClr val="FF0000"/>
                </a:solidFill>
              </a:rPr>
              <a:t>PC</a:t>
            </a:r>
            <a:r>
              <a:rPr lang="zh-CN" altLang="en-US" sz="2400" b="1" dirty="0" smtClean="0">
                <a:solidFill>
                  <a:srgbClr val="FF0000"/>
                </a:solidFill>
              </a:rPr>
              <a:t>相对引用</a:t>
            </a:r>
            <a:endParaRPr lang="zh-CN" altLang="en-US" sz="2400" b="1" dirty="0">
              <a:solidFill>
                <a:srgbClr val="FF0000"/>
              </a:solidFill>
            </a:endParaRPr>
          </a:p>
        </p:txBody>
      </p:sp>
      <p:sp>
        <p:nvSpPr>
          <p:cNvPr id="44" name="文本框 43"/>
          <p:cNvSpPr txBox="1"/>
          <p:nvPr/>
        </p:nvSpPr>
        <p:spPr>
          <a:xfrm>
            <a:off x="5563616" y="4875004"/>
            <a:ext cx="11631168" cy="1200329"/>
          </a:xfrm>
          <a:prstGeom prst="rect">
            <a:avLst/>
          </a:prstGeom>
          <a:noFill/>
        </p:spPr>
        <p:txBody>
          <a:bodyPr wrap="square" rtlCol="0">
            <a:spAutoFit/>
          </a:bodyPr>
          <a:lstStyle/>
          <a:p>
            <a:r>
              <a:rPr lang="zh-CN" altLang="en-US" sz="2400" dirty="0" smtClean="0">
                <a:solidFill>
                  <a:srgbClr val="C00000"/>
                </a:solidFill>
              </a:rPr>
              <a:t>重定位该引用</a:t>
            </a:r>
            <a:endParaRPr lang="en-US" altLang="zh-CN" sz="2400" dirty="0">
              <a:solidFill>
                <a:srgbClr val="C00000"/>
              </a:solidFill>
            </a:endParaRPr>
          </a:p>
          <a:p>
            <a:r>
              <a:rPr lang="en-US" altLang="zh-CN" sz="2400" dirty="0" smtClean="0"/>
              <a:t>*</a:t>
            </a:r>
            <a:r>
              <a:rPr lang="en-US" altLang="zh-CN" sz="2400" dirty="0" err="1" smtClean="0"/>
              <a:t>refptr</a:t>
            </a:r>
            <a:r>
              <a:rPr lang="en-US" altLang="zh-CN" sz="2400" dirty="0" smtClean="0"/>
              <a:t>=(unsigned)(ADDR(</a:t>
            </a:r>
            <a:r>
              <a:rPr lang="en-US" altLang="zh-CN" sz="2400" dirty="0" err="1" smtClean="0"/>
              <a:t>r.symbol</a:t>
            </a:r>
            <a:r>
              <a:rPr lang="en-US" altLang="zh-CN" sz="2400" dirty="0" smtClean="0"/>
              <a:t>)-</a:t>
            </a:r>
            <a:r>
              <a:rPr lang="en-US" altLang="zh-CN" sz="2400" dirty="0" err="1" smtClean="0"/>
              <a:t>refaddr+addend</a:t>
            </a:r>
            <a:r>
              <a:rPr lang="en-US" altLang="zh-CN" sz="2400" dirty="0" smtClean="0"/>
              <a:t>)</a:t>
            </a:r>
          </a:p>
          <a:p>
            <a:r>
              <a:rPr lang="en-US" altLang="zh-CN" sz="2400" dirty="0" smtClean="0"/>
              <a:t>=(0x4004e8-0x4004df+(-4))=9-4=5</a:t>
            </a:r>
          </a:p>
        </p:txBody>
      </p:sp>
      <p:sp>
        <p:nvSpPr>
          <p:cNvPr id="46" name="文本框 45"/>
          <p:cNvSpPr txBox="1"/>
          <p:nvPr/>
        </p:nvSpPr>
        <p:spPr>
          <a:xfrm>
            <a:off x="5574035" y="6149882"/>
            <a:ext cx="5815584" cy="461665"/>
          </a:xfrm>
          <a:prstGeom prst="rect">
            <a:avLst/>
          </a:prstGeom>
          <a:noFill/>
        </p:spPr>
        <p:txBody>
          <a:bodyPr wrap="square" rtlCol="0">
            <a:spAutoFit/>
          </a:bodyPr>
          <a:lstStyle/>
          <a:p>
            <a:r>
              <a:rPr lang="zh-CN" altLang="en-US" sz="2400" dirty="0" smtClean="0">
                <a:solidFill>
                  <a:srgbClr val="FF0000"/>
                </a:solidFill>
              </a:rPr>
              <a:t>重定位后：</a:t>
            </a:r>
            <a:r>
              <a:rPr lang="en-US" altLang="zh-CN" sz="2400" dirty="0" smtClean="0">
                <a:solidFill>
                  <a:srgbClr val="FF0000"/>
                </a:solidFill>
              </a:rPr>
              <a:t>e8 05 00 00 00</a:t>
            </a:r>
            <a:endParaRPr lang="zh-CN" altLang="en-US" sz="2400" dirty="0">
              <a:solidFill>
                <a:srgbClr val="FF0000"/>
              </a:solidFill>
            </a:endParaRPr>
          </a:p>
        </p:txBody>
      </p:sp>
    </p:spTree>
    <p:extLst>
      <p:ext uri="{BB962C8B-B14F-4D97-AF65-F5344CB8AC3E}">
        <p14:creationId xmlns:p14="http://schemas.microsoft.com/office/powerpoint/2010/main" val="2780005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40" grpId="0"/>
      <p:bldP spid="43" grpId="0"/>
      <p:bldP spid="44" grpId="0"/>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defTabSz="36000">
              <a:defRPr/>
            </a:pPr>
            <a:fld id="{891184C0-916E-4CCA-8FFE-169A3289BBF6}" type="slidenum">
              <a:rPr lang="zh-CN" altLang="en-US" smtClean="0"/>
              <a:pPr defTabSz="36000">
                <a:defRPr/>
              </a:pPr>
              <a:t>5</a:t>
            </a:fld>
            <a:endParaRPr lang="zh-CN" altLang="en-US" dirty="0"/>
          </a:p>
        </p:txBody>
      </p:sp>
      <p:sp>
        <p:nvSpPr>
          <p:cNvPr id="159" name="矩形 158"/>
          <p:cNvSpPr/>
          <p:nvPr/>
        </p:nvSpPr>
        <p:spPr>
          <a:xfrm>
            <a:off x="467573" y="1397865"/>
            <a:ext cx="2027086" cy="3798402"/>
          </a:xfrm>
          <a:prstGeom prst="rect">
            <a:avLst/>
          </a:prstGeom>
        </p:spPr>
        <p:txBody>
          <a:bodyPr vert="horz" lIns="91440" tIns="45720" rIns="91440" bIns="45720" rtlCol="0" anchor="ctr">
            <a:noAutofit/>
          </a:bodyPr>
          <a:lstStyle/>
          <a:p>
            <a:pPr>
              <a:lnSpc>
                <a:spcPct val="90000"/>
              </a:lnSpc>
              <a:spcBef>
                <a:spcPct val="0"/>
              </a:spcBef>
            </a:pPr>
            <a:r>
              <a:rPr lang="zh-CN" altLang="en-US" sz="2800" u="dash" dirty="0">
                <a:solidFill>
                  <a:srgbClr val="D66A2B"/>
                </a:solidFill>
                <a:latin typeface="+mj-lt"/>
                <a:ea typeface="+mj-ea"/>
                <a:cs typeface="+mj-cs"/>
              </a:rPr>
              <a:t>目标文件</a:t>
            </a:r>
            <a:r>
              <a:rPr lang="en-US" altLang="zh-CN" sz="2800" u="dash" dirty="0">
                <a:solidFill>
                  <a:srgbClr val="D66A2B"/>
                </a:solidFill>
                <a:latin typeface="+mj-lt"/>
                <a:ea typeface="+mj-ea"/>
                <a:cs typeface="+mj-cs"/>
              </a:rPr>
              <a:t>-</a:t>
            </a:r>
            <a:r>
              <a:rPr lang="zh-CN" altLang="en-US" sz="2800" u="dash" dirty="0">
                <a:solidFill>
                  <a:srgbClr val="D66A2B"/>
                </a:solidFill>
                <a:latin typeface="+mj-lt"/>
                <a:ea typeface="+mj-ea"/>
                <a:cs typeface="+mj-cs"/>
              </a:rPr>
              <a:t>可执行文件</a:t>
            </a:r>
            <a:r>
              <a:rPr lang="en-US" altLang="zh-CN" sz="2800" u="dash" dirty="0">
                <a:solidFill>
                  <a:srgbClr val="D66A2B"/>
                </a:solidFill>
                <a:latin typeface="+mj-lt"/>
                <a:ea typeface="+mj-ea"/>
                <a:cs typeface="+mj-cs"/>
              </a:rPr>
              <a:t>-</a:t>
            </a:r>
            <a:r>
              <a:rPr lang="zh-CN" altLang="en-US" sz="2800" u="dash" dirty="0">
                <a:solidFill>
                  <a:srgbClr val="D66A2B"/>
                </a:solidFill>
                <a:latin typeface="+mj-lt"/>
                <a:ea typeface="+mj-ea"/>
                <a:cs typeface="+mj-cs"/>
              </a:rPr>
              <a:t>进程影像空间的关系</a:t>
            </a:r>
          </a:p>
        </p:txBody>
      </p:sp>
      <p:sp>
        <p:nvSpPr>
          <p:cNvPr id="160" name="矩形 159"/>
          <p:cNvSpPr/>
          <p:nvPr/>
        </p:nvSpPr>
        <p:spPr>
          <a:xfrm>
            <a:off x="1779735" y="1407768"/>
            <a:ext cx="8829358" cy="4831185"/>
          </a:xfrm>
          <a:prstGeom prst="rect">
            <a:avLst/>
          </a:prstGeom>
          <a:noFill/>
        </p:spPr>
      </p:sp>
      <p:sp>
        <p:nvSpPr>
          <p:cNvPr id="161" name="Rectangle 4595"/>
          <p:cNvSpPr>
            <a:spLocks noChangeArrowheads="1"/>
          </p:cNvSpPr>
          <p:nvPr/>
        </p:nvSpPr>
        <p:spPr bwMode="auto">
          <a:xfrm>
            <a:off x="4965532" y="1965814"/>
            <a:ext cx="1282166" cy="2955931"/>
          </a:xfrm>
          <a:prstGeom prst="rect">
            <a:avLst/>
          </a:prstGeom>
          <a:solidFill>
            <a:srgbClr val="FFFFFF"/>
          </a:solidFill>
          <a:ln w="9525">
            <a:solidFill>
              <a:srgbClr val="000000"/>
            </a:solidFill>
            <a:prstDash val="dash"/>
            <a:miter lim="800000"/>
            <a:headEnd/>
            <a:tailEnd/>
          </a:ln>
          <a:effectLst/>
          <a:extLs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grpSp>
        <p:nvGrpSpPr>
          <p:cNvPr id="162" name="Group 4479"/>
          <p:cNvGrpSpPr>
            <a:grpSpLocks/>
          </p:cNvGrpSpPr>
          <p:nvPr/>
        </p:nvGrpSpPr>
        <p:grpSpPr bwMode="auto">
          <a:xfrm>
            <a:off x="4470321" y="1709445"/>
            <a:ext cx="1776903" cy="256379"/>
            <a:chOff x="2659" y="1863"/>
            <a:chExt cx="1661" cy="311"/>
          </a:xfrm>
        </p:grpSpPr>
        <p:sp>
          <p:nvSpPr>
            <p:cNvPr id="165" name="Text Box 4460"/>
            <p:cNvSpPr txBox="1">
              <a:spLocks noChangeArrowheads="1"/>
            </p:cNvSpPr>
            <p:nvPr/>
          </p:nvSpPr>
          <p:spPr bwMode="auto">
            <a:xfrm>
              <a:off x="3109" y="1943"/>
              <a:ext cx="1211" cy="231"/>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66" name="Text Box 4459"/>
            <p:cNvSpPr txBox="1">
              <a:spLocks noChangeArrowheads="1"/>
            </p:cNvSpPr>
            <p:nvPr/>
          </p:nvSpPr>
          <p:spPr bwMode="auto">
            <a:xfrm>
              <a:off x="3109" y="1863"/>
              <a:ext cx="121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.symtab</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67" name="Text Box 4478"/>
            <p:cNvSpPr txBox="1">
              <a:spLocks noChangeArrowheads="1"/>
            </p:cNvSpPr>
            <p:nvPr/>
          </p:nvSpPr>
          <p:spPr bwMode="auto">
            <a:xfrm>
              <a:off x="2659" y="1887"/>
              <a:ext cx="578"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28</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168" name="Group 4480"/>
          <p:cNvGrpSpPr>
            <a:grpSpLocks/>
          </p:cNvGrpSpPr>
          <p:nvPr/>
        </p:nvGrpSpPr>
        <p:grpSpPr bwMode="auto">
          <a:xfrm>
            <a:off x="4470321" y="5235897"/>
            <a:ext cx="1769709" cy="256379"/>
            <a:chOff x="2659" y="1863"/>
            <a:chExt cx="1661" cy="311"/>
          </a:xfrm>
        </p:grpSpPr>
        <p:sp>
          <p:nvSpPr>
            <p:cNvPr id="173" name="Text Box 4481"/>
            <p:cNvSpPr txBox="1">
              <a:spLocks noChangeArrowheads="1"/>
            </p:cNvSpPr>
            <p:nvPr/>
          </p:nvSpPr>
          <p:spPr bwMode="auto">
            <a:xfrm>
              <a:off x="3109" y="1943"/>
              <a:ext cx="1211" cy="231"/>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74" name="Text Box 4482"/>
            <p:cNvSpPr txBox="1">
              <a:spLocks noChangeArrowheads="1"/>
            </p:cNvSpPr>
            <p:nvPr/>
          </p:nvSpPr>
          <p:spPr bwMode="auto">
            <a:xfrm>
              <a:off x="3109" y="1863"/>
              <a:ext cx="121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.strtab</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75" name="Text Box 4483"/>
            <p:cNvSpPr txBox="1">
              <a:spLocks noChangeArrowheads="1"/>
            </p:cNvSpPr>
            <p:nvPr/>
          </p:nvSpPr>
          <p:spPr bwMode="auto">
            <a:xfrm>
              <a:off x="2659" y="1887"/>
              <a:ext cx="578"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0</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176" name="Group 4484"/>
          <p:cNvGrpSpPr>
            <a:grpSpLocks/>
          </p:cNvGrpSpPr>
          <p:nvPr/>
        </p:nvGrpSpPr>
        <p:grpSpPr bwMode="auto">
          <a:xfrm>
            <a:off x="4470321" y="5046243"/>
            <a:ext cx="1769709" cy="256379"/>
            <a:chOff x="2659" y="1863"/>
            <a:chExt cx="1661" cy="311"/>
          </a:xfrm>
        </p:grpSpPr>
        <p:sp>
          <p:nvSpPr>
            <p:cNvPr id="177" name="Text Box 4485"/>
            <p:cNvSpPr txBox="1">
              <a:spLocks noChangeArrowheads="1"/>
            </p:cNvSpPr>
            <p:nvPr/>
          </p:nvSpPr>
          <p:spPr bwMode="auto">
            <a:xfrm>
              <a:off x="3109" y="1943"/>
              <a:ext cx="1211" cy="231"/>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78" name="Text Box 4486"/>
            <p:cNvSpPr txBox="1">
              <a:spLocks noChangeArrowheads="1"/>
            </p:cNvSpPr>
            <p:nvPr/>
          </p:nvSpPr>
          <p:spPr bwMode="auto">
            <a:xfrm>
              <a:off x="3109" y="1863"/>
              <a:ext cx="121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.interp</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79" name="Text Box 4487"/>
            <p:cNvSpPr txBox="1">
              <a:spLocks noChangeArrowheads="1"/>
            </p:cNvSpPr>
            <p:nvPr/>
          </p:nvSpPr>
          <p:spPr bwMode="auto">
            <a:xfrm>
              <a:off x="2659" y="1887"/>
              <a:ext cx="578"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1</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180" name="Group 4488"/>
          <p:cNvGrpSpPr>
            <a:grpSpLocks/>
          </p:cNvGrpSpPr>
          <p:nvPr/>
        </p:nvGrpSpPr>
        <p:grpSpPr bwMode="auto">
          <a:xfrm>
            <a:off x="4475518" y="4855809"/>
            <a:ext cx="1764512" cy="256379"/>
            <a:chOff x="2659" y="1863"/>
            <a:chExt cx="1661" cy="311"/>
          </a:xfrm>
        </p:grpSpPr>
        <p:sp>
          <p:nvSpPr>
            <p:cNvPr id="181" name="Text Box 4489"/>
            <p:cNvSpPr txBox="1">
              <a:spLocks noChangeArrowheads="1"/>
            </p:cNvSpPr>
            <p:nvPr/>
          </p:nvSpPr>
          <p:spPr bwMode="auto">
            <a:xfrm>
              <a:off x="3109" y="1943"/>
              <a:ext cx="1211" cy="231"/>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82" name="Text Box 4490"/>
            <p:cNvSpPr txBox="1">
              <a:spLocks noChangeArrowheads="1"/>
            </p:cNvSpPr>
            <p:nvPr/>
          </p:nvSpPr>
          <p:spPr bwMode="auto">
            <a:xfrm>
              <a:off x="3109" y="1863"/>
              <a:ext cx="121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.note.ABI-tag</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83" name="Text Box 4491"/>
            <p:cNvSpPr txBox="1">
              <a:spLocks noChangeArrowheads="1"/>
            </p:cNvSpPr>
            <p:nvPr/>
          </p:nvSpPr>
          <p:spPr bwMode="auto">
            <a:xfrm>
              <a:off x="2659" y="1887"/>
              <a:ext cx="578"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2</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184" name="Group 4492"/>
          <p:cNvGrpSpPr>
            <a:grpSpLocks/>
          </p:cNvGrpSpPr>
          <p:nvPr/>
        </p:nvGrpSpPr>
        <p:grpSpPr bwMode="auto">
          <a:xfrm>
            <a:off x="4483304" y="4000226"/>
            <a:ext cx="1756725" cy="471540"/>
            <a:chOff x="2608" y="1863"/>
            <a:chExt cx="1712" cy="572"/>
          </a:xfrm>
        </p:grpSpPr>
        <p:sp>
          <p:nvSpPr>
            <p:cNvPr id="185" name="Text Box 4493"/>
            <p:cNvSpPr txBox="1">
              <a:spLocks noChangeArrowheads="1"/>
            </p:cNvSpPr>
            <p:nvPr/>
          </p:nvSpPr>
          <p:spPr bwMode="auto">
            <a:xfrm>
              <a:off x="3109" y="1943"/>
              <a:ext cx="1211" cy="492"/>
            </a:xfrm>
            <a:prstGeom prst="rect">
              <a:avLst/>
            </a:prstGeom>
            <a:noFill/>
            <a:ln w="25400">
              <a:solidFill>
                <a:schemeClr val="accent6">
                  <a:lumMod val="75000"/>
                </a:schemeClr>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86" name="Text Box 4494"/>
            <p:cNvSpPr txBox="1">
              <a:spLocks noChangeArrowheads="1"/>
            </p:cNvSpPr>
            <p:nvPr/>
          </p:nvSpPr>
          <p:spPr bwMode="auto">
            <a:xfrm>
              <a:off x="3109" y="1863"/>
              <a:ext cx="121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.text</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87" name="Text Box 4495"/>
            <p:cNvSpPr txBox="1">
              <a:spLocks noChangeArrowheads="1"/>
            </p:cNvSpPr>
            <p:nvPr/>
          </p:nvSpPr>
          <p:spPr bwMode="auto">
            <a:xfrm>
              <a:off x="2608" y="1887"/>
              <a:ext cx="629"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13</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188" name="Group 4496"/>
          <p:cNvGrpSpPr>
            <a:grpSpLocks/>
          </p:cNvGrpSpPr>
          <p:nvPr/>
        </p:nvGrpSpPr>
        <p:grpSpPr bwMode="auto">
          <a:xfrm>
            <a:off x="4475428" y="3809791"/>
            <a:ext cx="1755272" cy="256379"/>
            <a:chOff x="2600" y="1863"/>
            <a:chExt cx="1720" cy="311"/>
          </a:xfrm>
        </p:grpSpPr>
        <p:sp>
          <p:nvSpPr>
            <p:cNvPr id="189" name="Text Box 4497"/>
            <p:cNvSpPr txBox="1">
              <a:spLocks noChangeArrowheads="1"/>
            </p:cNvSpPr>
            <p:nvPr/>
          </p:nvSpPr>
          <p:spPr bwMode="auto">
            <a:xfrm>
              <a:off x="3109" y="1943"/>
              <a:ext cx="1211" cy="231"/>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90" name="Text Box 4498"/>
            <p:cNvSpPr txBox="1">
              <a:spLocks noChangeArrowheads="1"/>
            </p:cNvSpPr>
            <p:nvPr/>
          </p:nvSpPr>
          <p:spPr bwMode="auto">
            <a:xfrm>
              <a:off x="3109" y="1863"/>
              <a:ext cx="121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.fini</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91" name="Text Box 4499"/>
            <p:cNvSpPr txBox="1">
              <a:spLocks noChangeArrowheads="1"/>
            </p:cNvSpPr>
            <p:nvPr/>
          </p:nvSpPr>
          <p:spPr bwMode="auto">
            <a:xfrm>
              <a:off x="2600" y="1887"/>
              <a:ext cx="637"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14</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192" name="Group 4500"/>
          <p:cNvGrpSpPr>
            <a:grpSpLocks/>
          </p:cNvGrpSpPr>
          <p:nvPr/>
        </p:nvGrpSpPr>
        <p:grpSpPr bwMode="auto">
          <a:xfrm>
            <a:off x="4470400" y="3588529"/>
            <a:ext cx="1760300" cy="256379"/>
            <a:chOff x="2608" y="1863"/>
            <a:chExt cx="1712" cy="311"/>
          </a:xfrm>
        </p:grpSpPr>
        <p:sp>
          <p:nvSpPr>
            <p:cNvPr id="193" name="Text Box 4501"/>
            <p:cNvSpPr txBox="1">
              <a:spLocks noChangeArrowheads="1"/>
            </p:cNvSpPr>
            <p:nvPr/>
          </p:nvSpPr>
          <p:spPr bwMode="auto">
            <a:xfrm>
              <a:off x="3109" y="1943"/>
              <a:ext cx="1211" cy="231"/>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94" name="Text Box 4502"/>
            <p:cNvSpPr txBox="1">
              <a:spLocks noChangeArrowheads="1"/>
            </p:cNvSpPr>
            <p:nvPr/>
          </p:nvSpPr>
          <p:spPr bwMode="auto">
            <a:xfrm>
              <a:off x="3109" y="1863"/>
              <a:ext cx="121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.rodata</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95" name="Text Box 4503"/>
            <p:cNvSpPr txBox="1">
              <a:spLocks noChangeArrowheads="1"/>
            </p:cNvSpPr>
            <p:nvPr/>
          </p:nvSpPr>
          <p:spPr bwMode="auto">
            <a:xfrm>
              <a:off x="2608" y="1887"/>
              <a:ext cx="629"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15</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196" name="Group 4504"/>
          <p:cNvGrpSpPr>
            <a:grpSpLocks/>
          </p:cNvGrpSpPr>
          <p:nvPr/>
        </p:nvGrpSpPr>
        <p:grpSpPr bwMode="auto">
          <a:xfrm>
            <a:off x="4468444" y="3382840"/>
            <a:ext cx="1910046" cy="256248"/>
            <a:chOff x="2659" y="1863"/>
            <a:chExt cx="1804" cy="311"/>
          </a:xfrm>
        </p:grpSpPr>
        <p:sp>
          <p:nvSpPr>
            <p:cNvPr id="197" name="Text Box 4505"/>
            <p:cNvSpPr txBox="1">
              <a:spLocks noChangeArrowheads="1"/>
            </p:cNvSpPr>
            <p:nvPr/>
          </p:nvSpPr>
          <p:spPr bwMode="auto">
            <a:xfrm>
              <a:off x="3109" y="1943"/>
              <a:ext cx="1211" cy="231"/>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98" name="Text Box 4506"/>
            <p:cNvSpPr txBox="1">
              <a:spLocks noChangeArrowheads="1"/>
            </p:cNvSpPr>
            <p:nvPr/>
          </p:nvSpPr>
          <p:spPr bwMode="auto">
            <a:xfrm>
              <a:off x="3109" y="1863"/>
              <a:ext cx="1354"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a:t>
              </a:r>
              <a:r>
                <a:rPr lang="en-US" sz="1600" dirty="0" err="1">
                  <a:effectLst/>
                  <a:latin typeface="Calibri" panose="020F0502020204030204" pitchFamily="34" charset="0"/>
                  <a:ea typeface="宋体" panose="02010600030101010101" pitchFamily="2" charset="-122"/>
                  <a:cs typeface="Times New Roman" panose="02020603050405020304" pitchFamily="18" charset="0"/>
                </a:rPr>
                <a:t>elf_frame_hdr</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99" name="Text Box 4507"/>
            <p:cNvSpPr txBox="1">
              <a:spLocks noChangeArrowheads="1"/>
            </p:cNvSpPr>
            <p:nvPr/>
          </p:nvSpPr>
          <p:spPr bwMode="auto">
            <a:xfrm>
              <a:off x="2659" y="1887"/>
              <a:ext cx="578"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16</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200" name="Group 4508"/>
          <p:cNvGrpSpPr>
            <a:grpSpLocks/>
          </p:cNvGrpSpPr>
          <p:nvPr/>
        </p:nvGrpSpPr>
        <p:grpSpPr bwMode="auto">
          <a:xfrm>
            <a:off x="4471710" y="3080513"/>
            <a:ext cx="1760380" cy="331268"/>
            <a:chOff x="2659" y="1863"/>
            <a:chExt cx="1661" cy="311"/>
          </a:xfrm>
        </p:grpSpPr>
        <p:sp>
          <p:nvSpPr>
            <p:cNvPr id="201" name="Text Box 4509"/>
            <p:cNvSpPr txBox="1">
              <a:spLocks noChangeArrowheads="1"/>
            </p:cNvSpPr>
            <p:nvPr/>
          </p:nvSpPr>
          <p:spPr bwMode="auto">
            <a:xfrm>
              <a:off x="3109" y="1943"/>
              <a:ext cx="1211" cy="231"/>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02" name="Text Box 4510"/>
            <p:cNvSpPr txBox="1">
              <a:spLocks noChangeArrowheads="1"/>
            </p:cNvSpPr>
            <p:nvPr/>
          </p:nvSpPr>
          <p:spPr bwMode="auto">
            <a:xfrm>
              <a:off x="3109" y="1863"/>
              <a:ext cx="121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a:t>
              </a:r>
              <a:r>
                <a:rPr lang="en-US" sz="1600" dirty="0" err="1">
                  <a:effectLst/>
                  <a:latin typeface="Calibri" panose="020F0502020204030204" pitchFamily="34" charset="0"/>
                  <a:ea typeface="宋体" panose="02010600030101010101" pitchFamily="2" charset="-122"/>
                  <a:cs typeface="Times New Roman" panose="02020603050405020304" pitchFamily="18" charset="0"/>
                </a:rPr>
                <a:t>elf_frame</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03" name="Text Box 4511"/>
            <p:cNvSpPr txBox="1">
              <a:spLocks noChangeArrowheads="1"/>
            </p:cNvSpPr>
            <p:nvPr/>
          </p:nvSpPr>
          <p:spPr bwMode="auto">
            <a:xfrm>
              <a:off x="2659" y="1887"/>
              <a:ext cx="578"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17</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204" name="Group 4512"/>
          <p:cNvGrpSpPr>
            <a:grpSpLocks/>
          </p:cNvGrpSpPr>
          <p:nvPr/>
        </p:nvGrpSpPr>
        <p:grpSpPr bwMode="auto">
          <a:xfrm>
            <a:off x="4475465" y="2441450"/>
            <a:ext cx="3879721" cy="2014759"/>
            <a:chOff x="2596" y="1863"/>
            <a:chExt cx="4062" cy="2444"/>
          </a:xfrm>
        </p:grpSpPr>
        <p:sp>
          <p:nvSpPr>
            <p:cNvPr id="205" name="Text Box 4513"/>
            <p:cNvSpPr txBox="1">
              <a:spLocks noChangeArrowheads="1"/>
            </p:cNvSpPr>
            <p:nvPr/>
          </p:nvSpPr>
          <p:spPr bwMode="auto">
            <a:xfrm>
              <a:off x="3109" y="1943"/>
              <a:ext cx="1342" cy="459"/>
            </a:xfrm>
            <a:prstGeom prst="rect">
              <a:avLst/>
            </a:prstGeom>
            <a:noFill/>
            <a:ln w="25400">
              <a:solidFill>
                <a:schemeClr val="accent6">
                  <a:lumMod val="75000"/>
                </a:schemeClr>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06" name="Text Box 4514"/>
            <p:cNvSpPr txBox="1">
              <a:spLocks noChangeArrowheads="1"/>
            </p:cNvSpPr>
            <p:nvPr/>
          </p:nvSpPr>
          <p:spPr bwMode="auto">
            <a:xfrm>
              <a:off x="3109" y="1863"/>
              <a:ext cx="1342"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.data</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07" name="Text Box 4515"/>
            <p:cNvSpPr txBox="1">
              <a:spLocks noChangeArrowheads="1"/>
            </p:cNvSpPr>
            <p:nvPr/>
          </p:nvSpPr>
          <p:spPr bwMode="auto">
            <a:xfrm>
              <a:off x="2596" y="1887"/>
              <a:ext cx="64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24</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08" name="Text Box 4513"/>
            <p:cNvSpPr txBox="1">
              <a:spLocks noChangeArrowheads="1"/>
            </p:cNvSpPr>
            <p:nvPr/>
          </p:nvSpPr>
          <p:spPr bwMode="auto">
            <a:xfrm>
              <a:off x="5592" y="2795"/>
              <a:ext cx="1066" cy="459"/>
            </a:xfrm>
            <a:prstGeom prst="rect">
              <a:avLst/>
            </a:prstGeom>
            <a:noFill/>
            <a:ln w="25400">
              <a:solidFill>
                <a:schemeClr val="accent6">
                  <a:lumMod val="75000"/>
                </a:schemeClr>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09" name="Text Box 4513"/>
            <p:cNvSpPr txBox="1">
              <a:spLocks noChangeArrowheads="1"/>
            </p:cNvSpPr>
            <p:nvPr/>
          </p:nvSpPr>
          <p:spPr bwMode="auto">
            <a:xfrm>
              <a:off x="5592" y="3848"/>
              <a:ext cx="1066" cy="459"/>
            </a:xfrm>
            <a:prstGeom prst="rect">
              <a:avLst/>
            </a:prstGeom>
            <a:noFill/>
            <a:ln w="25400">
              <a:solidFill>
                <a:schemeClr val="accent6">
                  <a:lumMod val="75000"/>
                </a:schemeClr>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grpSp>
      <p:sp>
        <p:nvSpPr>
          <p:cNvPr id="211" name="Text Box 4517"/>
          <p:cNvSpPr txBox="1">
            <a:spLocks noChangeArrowheads="1"/>
          </p:cNvSpPr>
          <p:nvPr/>
        </p:nvSpPr>
        <p:spPr bwMode="auto">
          <a:xfrm>
            <a:off x="4964853" y="2308956"/>
            <a:ext cx="1296078" cy="190429"/>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12" name="Text Box 4518"/>
          <p:cNvSpPr txBox="1">
            <a:spLocks noChangeArrowheads="1"/>
          </p:cNvSpPr>
          <p:nvPr/>
        </p:nvSpPr>
        <p:spPr bwMode="auto">
          <a:xfrm>
            <a:off x="4937028" y="2243006"/>
            <a:ext cx="1323904" cy="221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a:t>
            </a:r>
            <a:r>
              <a:rPr lang="en-US" sz="1600" dirty="0" err="1">
                <a:effectLst/>
                <a:latin typeface="Calibri" panose="020F0502020204030204" pitchFamily="34" charset="0"/>
                <a:ea typeface="宋体" panose="02010600030101010101" pitchFamily="2" charset="-122"/>
                <a:cs typeface="Times New Roman" panose="02020603050405020304" pitchFamily="18" charset="0"/>
              </a:rPr>
              <a:t>bss</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13" name="Text Box 4519"/>
          <p:cNvSpPr txBox="1">
            <a:spLocks noChangeArrowheads="1"/>
          </p:cNvSpPr>
          <p:nvPr/>
        </p:nvSpPr>
        <p:spPr bwMode="auto">
          <a:xfrm>
            <a:off x="4470322" y="2262791"/>
            <a:ext cx="679318" cy="221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25</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15" name="Text Box 4521"/>
          <p:cNvSpPr txBox="1">
            <a:spLocks noChangeArrowheads="1"/>
          </p:cNvSpPr>
          <p:nvPr/>
        </p:nvSpPr>
        <p:spPr bwMode="auto">
          <a:xfrm>
            <a:off x="4965445" y="1585049"/>
            <a:ext cx="1281779" cy="190332"/>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16" name="Text Box 4522"/>
          <p:cNvSpPr txBox="1">
            <a:spLocks noChangeArrowheads="1"/>
          </p:cNvSpPr>
          <p:nvPr/>
        </p:nvSpPr>
        <p:spPr bwMode="auto">
          <a:xfrm>
            <a:off x="4965445" y="1527335"/>
            <a:ext cx="1274584" cy="221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a:t>
            </a:r>
            <a:r>
              <a:rPr lang="en-US" sz="1600" dirty="0" err="1">
                <a:effectLst/>
                <a:latin typeface="Calibri" panose="020F0502020204030204" pitchFamily="34" charset="0"/>
                <a:ea typeface="宋体" panose="02010600030101010101" pitchFamily="2" charset="-122"/>
                <a:cs typeface="Times New Roman" panose="02020603050405020304" pitchFamily="18" charset="0"/>
              </a:rPr>
              <a:t>strtab</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17" name="Text Box 4523"/>
          <p:cNvSpPr txBox="1">
            <a:spLocks noChangeArrowheads="1"/>
          </p:cNvSpPr>
          <p:nvPr/>
        </p:nvSpPr>
        <p:spPr bwMode="auto">
          <a:xfrm>
            <a:off x="4470322" y="1538908"/>
            <a:ext cx="617380" cy="221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29</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18" name="Text Box 4526"/>
          <p:cNvSpPr txBox="1">
            <a:spLocks noChangeArrowheads="1"/>
          </p:cNvSpPr>
          <p:nvPr/>
        </p:nvSpPr>
        <p:spPr bwMode="auto">
          <a:xfrm>
            <a:off x="4908222" y="5595207"/>
            <a:ext cx="1156567"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ELF</a:t>
            </a:r>
            <a:r>
              <a:rPr lang="zh-CN" sz="1600" dirty="0">
                <a:effectLst/>
                <a:latin typeface="Calibri" panose="020F0502020204030204" pitchFamily="34" charset="0"/>
                <a:ea typeface="宋体" panose="02010600030101010101" pitchFamily="2" charset="-122"/>
                <a:cs typeface="Times New Roman" panose="02020603050405020304" pitchFamily="18" charset="0"/>
              </a:rPr>
              <a:t>节（</a:t>
            </a:r>
            <a:r>
              <a:rPr lang="en-US" sz="1600" dirty="0">
                <a:effectLst/>
                <a:latin typeface="Calibri" panose="020F0502020204030204" pitchFamily="34" charset="0"/>
                <a:ea typeface="宋体" panose="02010600030101010101" pitchFamily="2" charset="-122"/>
                <a:cs typeface="Times New Roman" panose="02020603050405020304" pitchFamily="18" charset="0"/>
              </a:rPr>
              <a:t>sections</a:t>
            </a:r>
            <a:r>
              <a:rPr lang="zh-CN" sz="1600" dirty="0">
                <a:effectLst/>
                <a:latin typeface="Calibri" panose="020F0502020204030204" pitchFamily="34" charset="0"/>
                <a:ea typeface="宋体" panose="02010600030101010101" pitchFamily="2" charset="-122"/>
                <a:cs typeface="Times New Roman" panose="02020603050405020304" pitchFamily="18" charset="0"/>
              </a:rPr>
              <a:t>）</a:t>
            </a: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19" name="Text Box 4528"/>
          <p:cNvSpPr txBox="1">
            <a:spLocks noChangeArrowheads="1"/>
          </p:cNvSpPr>
          <p:nvPr/>
        </p:nvSpPr>
        <p:spPr bwMode="auto">
          <a:xfrm>
            <a:off x="7297919" y="5595207"/>
            <a:ext cx="1156717"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ELF</a:t>
            </a:r>
            <a:r>
              <a:rPr lang="zh-CN" sz="1600" dirty="0">
                <a:effectLst/>
                <a:latin typeface="Calibri" panose="020F0502020204030204" pitchFamily="34" charset="0"/>
                <a:ea typeface="宋体" panose="02010600030101010101" pitchFamily="2" charset="-122"/>
                <a:cs typeface="Times New Roman" panose="02020603050405020304" pitchFamily="18" charset="0"/>
              </a:rPr>
              <a:t>段（</a:t>
            </a:r>
            <a:r>
              <a:rPr lang="en-US" sz="1600" dirty="0">
                <a:effectLst/>
                <a:latin typeface="Calibri" panose="020F0502020204030204" pitchFamily="34" charset="0"/>
                <a:ea typeface="宋体" panose="02010600030101010101" pitchFamily="2" charset="-122"/>
                <a:cs typeface="Times New Roman" panose="02020603050405020304" pitchFamily="18" charset="0"/>
              </a:rPr>
              <a:t>segments</a:t>
            </a:r>
            <a:r>
              <a:rPr lang="zh-CN" sz="1600" dirty="0">
                <a:effectLst/>
                <a:latin typeface="Calibri" panose="020F0502020204030204" pitchFamily="34" charset="0"/>
                <a:ea typeface="宋体" panose="02010600030101010101" pitchFamily="2" charset="-122"/>
                <a:cs typeface="Times New Roman" panose="02020603050405020304" pitchFamily="18" charset="0"/>
              </a:rPr>
              <a:t>）</a:t>
            </a: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0" name="Text Box 4529"/>
          <p:cNvSpPr txBox="1">
            <a:spLocks noChangeArrowheads="1"/>
          </p:cNvSpPr>
          <p:nvPr/>
        </p:nvSpPr>
        <p:spPr bwMode="auto">
          <a:xfrm>
            <a:off x="7334321" y="3779278"/>
            <a:ext cx="1026755" cy="683326"/>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1" name="Text Box 4530"/>
          <p:cNvSpPr txBox="1">
            <a:spLocks noChangeArrowheads="1"/>
          </p:cNvSpPr>
          <p:nvPr/>
        </p:nvSpPr>
        <p:spPr bwMode="auto">
          <a:xfrm>
            <a:off x="7608383" y="4015923"/>
            <a:ext cx="483294"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02</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2" name="Text Box 4531"/>
          <p:cNvSpPr txBox="1">
            <a:spLocks noChangeArrowheads="1"/>
          </p:cNvSpPr>
          <p:nvPr/>
        </p:nvSpPr>
        <p:spPr bwMode="auto">
          <a:xfrm>
            <a:off x="7334321" y="2923691"/>
            <a:ext cx="1026755" cy="683326"/>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3" name="Text Box 4532"/>
          <p:cNvSpPr txBox="1">
            <a:spLocks noChangeArrowheads="1"/>
          </p:cNvSpPr>
          <p:nvPr/>
        </p:nvSpPr>
        <p:spPr bwMode="auto">
          <a:xfrm>
            <a:off x="7615002" y="3137251"/>
            <a:ext cx="483446"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03</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4" name="Text Box 4533"/>
          <p:cNvSpPr txBox="1">
            <a:spLocks noChangeArrowheads="1"/>
          </p:cNvSpPr>
          <p:nvPr/>
        </p:nvSpPr>
        <p:spPr bwMode="auto">
          <a:xfrm>
            <a:off x="9378356" y="1538865"/>
            <a:ext cx="1026755" cy="668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5" name="Text Box 4534"/>
          <p:cNvSpPr txBox="1">
            <a:spLocks noChangeArrowheads="1"/>
          </p:cNvSpPr>
          <p:nvPr/>
        </p:nvSpPr>
        <p:spPr bwMode="auto">
          <a:xfrm>
            <a:off x="7337179" y="4869821"/>
            <a:ext cx="1026755" cy="227560"/>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6" name="Text Box 4536"/>
          <p:cNvSpPr txBox="1">
            <a:spLocks noChangeArrowheads="1"/>
          </p:cNvSpPr>
          <p:nvPr/>
        </p:nvSpPr>
        <p:spPr bwMode="auto">
          <a:xfrm>
            <a:off x="7337179" y="4610200"/>
            <a:ext cx="1026755" cy="227560"/>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7" name="Text Box 4537"/>
          <p:cNvSpPr txBox="1">
            <a:spLocks noChangeArrowheads="1"/>
          </p:cNvSpPr>
          <p:nvPr/>
        </p:nvSpPr>
        <p:spPr bwMode="auto">
          <a:xfrm>
            <a:off x="7618913" y="4620388"/>
            <a:ext cx="483294" cy="221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01</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8" name="Text Box 4538"/>
          <p:cNvSpPr txBox="1">
            <a:spLocks noChangeArrowheads="1"/>
          </p:cNvSpPr>
          <p:nvPr/>
        </p:nvSpPr>
        <p:spPr bwMode="auto">
          <a:xfrm>
            <a:off x="7337179" y="2632654"/>
            <a:ext cx="1026755" cy="227560"/>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9" name="Text Box 4539"/>
          <p:cNvSpPr txBox="1">
            <a:spLocks noChangeArrowheads="1"/>
          </p:cNvSpPr>
          <p:nvPr/>
        </p:nvSpPr>
        <p:spPr bwMode="auto">
          <a:xfrm>
            <a:off x="7337179" y="2373032"/>
            <a:ext cx="1026755" cy="227560"/>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0" name="Text Box 4540"/>
          <p:cNvSpPr txBox="1">
            <a:spLocks noChangeArrowheads="1"/>
          </p:cNvSpPr>
          <p:nvPr/>
        </p:nvSpPr>
        <p:spPr bwMode="auto">
          <a:xfrm>
            <a:off x="7618913" y="2366433"/>
            <a:ext cx="483294" cy="221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05</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1" name="Text Box 4541"/>
          <p:cNvSpPr txBox="1">
            <a:spLocks noChangeArrowheads="1"/>
          </p:cNvSpPr>
          <p:nvPr/>
        </p:nvSpPr>
        <p:spPr bwMode="auto">
          <a:xfrm>
            <a:off x="7618913" y="2616320"/>
            <a:ext cx="483294"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04</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2" name="Text Box 4542"/>
          <p:cNvSpPr txBox="1">
            <a:spLocks noChangeArrowheads="1"/>
          </p:cNvSpPr>
          <p:nvPr/>
        </p:nvSpPr>
        <p:spPr bwMode="auto">
          <a:xfrm>
            <a:off x="7333268" y="2094457"/>
            <a:ext cx="1026755" cy="227430"/>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3" name="Text Box 4543"/>
          <p:cNvSpPr txBox="1">
            <a:spLocks noChangeArrowheads="1"/>
          </p:cNvSpPr>
          <p:nvPr/>
        </p:nvSpPr>
        <p:spPr bwMode="auto">
          <a:xfrm>
            <a:off x="7333268" y="1834834"/>
            <a:ext cx="1026755" cy="227430"/>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4" name="Text Box 4544"/>
          <p:cNvSpPr txBox="1">
            <a:spLocks noChangeArrowheads="1"/>
          </p:cNvSpPr>
          <p:nvPr/>
        </p:nvSpPr>
        <p:spPr bwMode="auto">
          <a:xfrm>
            <a:off x="7615002" y="1828236"/>
            <a:ext cx="483446"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07</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5" name="Text Box 4545"/>
          <p:cNvSpPr txBox="1">
            <a:spLocks noChangeArrowheads="1"/>
          </p:cNvSpPr>
          <p:nvPr/>
        </p:nvSpPr>
        <p:spPr bwMode="auto">
          <a:xfrm>
            <a:off x="7615002" y="2077993"/>
            <a:ext cx="483446"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06</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6" name="Text Box 4546"/>
          <p:cNvSpPr txBox="1">
            <a:spLocks noChangeArrowheads="1"/>
          </p:cNvSpPr>
          <p:nvPr/>
        </p:nvSpPr>
        <p:spPr bwMode="auto">
          <a:xfrm>
            <a:off x="9318038" y="1400356"/>
            <a:ext cx="1204551" cy="1092232"/>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zh-CN" sz="1600">
                <a:effectLst/>
                <a:latin typeface="Calibri" panose="020F0502020204030204" pitchFamily="34" charset="0"/>
                <a:ea typeface="宋体" panose="02010600030101010101" pitchFamily="2" charset="-122"/>
                <a:cs typeface="Times New Roman" panose="02020603050405020304" pitchFamily="18" charset="0"/>
              </a:rPr>
              <a:t> </a:t>
            </a: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7" name="Text Box 4535"/>
          <p:cNvSpPr txBox="1">
            <a:spLocks noChangeArrowheads="1"/>
          </p:cNvSpPr>
          <p:nvPr/>
        </p:nvSpPr>
        <p:spPr bwMode="auto">
          <a:xfrm>
            <a:off x="7608383" y="4872742"/>
            <a:ext cx="483294"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00</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8" name="Text Box 4563"/>
          <p:cNvSpPr txBox="1">
            <a:spLocks noChangeArrowheads="1"/>
          </p:cNvSpPr>
          <p:nvPr/>
        </p:nvSpPr>
        <p:spPr bwMode="auto">
          <a:xfrm>
            <a:off x="9318038" y="2492588"/>
            <a:ext cx="1204551" cy="2965018"/>
          </a:xfrm>
          <a:prstGeom prst="rect">
            <a:avLst/>
          </a:prstGeom>
          <a:noFill/>
          <a:ln w="9525">
            <a:solidFill>
              <a:srgbClr val="000000"/>
            </a:solidFill>
            <a:prstDash val="sysDot"/>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9" name="Text Box 4564"/>
          <p:cNvSpPr txBox="1">
            <a:spLocks noChangeArrowheads="1"/>
          </p:cNvSpPr>
          <p:nvPr/>
        </p:nvSpPr>
        <p:spPr bwMode="auto">
          <a:xfrm>
            <a:off x="9318038" y="4780901"/>
            <a:ext cx="1204551" cy="374116"/>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0" name="Text Box 4565"/>
          <p:cNvSpPr txBox="1">
            <a:spLocks noChangeArrowheads="1"/>
          </p:cNvSpPr>
          <p:nvPr/>
        </p:nvSpPr>
        <p:spPr bwMode="auto">
          <a:xfrm>
            <a:off x="9452813" y="4875664"/>
            <a:ext cx="978020"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CODE  VMA</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1" name="Text Box 4566"/>
          <p:cNvSpPr txBox="1">
            <a:spLocks noChangeArrowheads="1"/>
          </p:cNvSpPr>
          <p:nvPr/>
        </p:nvSpPr>
        <p:spPr bwMode="auto">
          <a:xfrm>
            <a:off x="9318038" y="4237641"/>
            <a:ext cx="1204551" cy="227430"/>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2" name="Text Box 4567"/>
          <p:cNvSpPr txBox="1">
            <a:spLocks noChangeArrowheads="1"/>
          </p:cNvSpPr>
          <p:nvPr/>
        </p:nvSpPr>
        <p:spPr bwMode="auto">
          <a:xfrm>
            <a:off x="9459432" y="4202982"/>
            <a:ext cx="978171"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DATA  VMA</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3" name="Text Box 4568"/>
          <p:cNvSpPr txBox="1">
            <a:spLocks noChangeArrowheads="1"/>
          </p:cNvSpPr>
          <p:nvPr/>
        </p:nvSpPr>
        <p:spPr bwMode="auto">
          <a:xfrm>
            <a:off x="9318038" y="2571773"/>
            <a:ext cx="1204551" cy="490427"/>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4" name="Text Box 4569"/>
          <p:cNvSpPr txBox="1">
            <a:spLocks noChangeArrowheads="1"/>
          </p:cNvSpPr>
          <p:nvPr/>
        </p:nvSpPr>
        <p:spPr bwMode="auto">
          <a:xfrm>
            <a:off x="9425137" y="2663161"/>
            <a:ext cx="978020" cy="221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STACK  VMA</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5" name="Text Box 4570"/>
          <p:cNvSpPr txBox="1">
            <a:spLocks noChangeArrowheads="1"/>
          </p:cNvSpPr>
          <p:nvPr/>
        </p:nvSpPr>
        <p:spPr bwMode="auto">
          <a:xfrm>
            <a:off x="10522590" y="5002618"/>
            <a:ext cx="945530" cy="233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0x400000</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6" name="Text Box 4571"/>
          <p:cNvSpPr txBox="1">
            <a:spLocks noChangeArrowheads="1"/>
          </p:cNvSpPr>
          <p:nvPr/>
        </p:nvSpPr>
        <p:spPr bwMode="auto">
          <a:xfrm>
            <a:off x="10522590" y="4634085"/>
            <a:ext cx="1412608" cy="24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0x400000+0x68c</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7" name="Text Box 4572"/>
          <p:cNvSpPr txBox="1">
            <a:spLocks noChangeArrowheads="1"/>
          </p:cNvSpPr>
          <p:nvPr/>
        </p:nvSpPr>
        <p:spPr bwMode="auto">
          <a:xfrm>
            <a:off x="10522590" y="4292810"/>
            <a:ext cx="945530" cy="233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0x600690</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8" name="Text Box 4573"/>
          <p:cNvSpPr txBox="1">
            <a:spLocks noChangeArrowheads="1"/>
          </p:cNvSpPr>
          <p:nvPr/>
        </p:nvSpPr>
        <p:spPr bwMode="auto">
          <a:xfrm>
            <a:off x="10522589" y="4024226"/>
            <a:ext cx="1560553" cy="309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0x600690+0x200</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9" name="Text Box 4574"/>
          <p:cNvSpPr txBox="1">
            <a:spLocks noChangeArrowheads="1"/>
          </p:cNvSpPr>
          <p:nvPr/>
        </p:nvSpPr>
        <p:spPr bwMode="auto">
          <a:xfrm>
            <a:off x="8960225" y="5548994"/>
            <a:ext cx="1908175" cy="267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sz="1600" dirty="0">
                <a:effectLst/>
                <a:latin typeface="Calibri" panose="020F0502020204030204" pitchFamily="34" charset="0"/>
                <a:ea typeface="宋体" panose="02010600030101010101" pitchFamily="2" charset="-122"/>
                <a:cs typeface="Times New Roman" panose="02020603050405020304" pitchFamily="18" charset="0"/>
              </a:rPr>
              <a:t>进程的虚拟空间布局</a:t>
            </a: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50" name="Text Box 4575"/>
          <p:cNvSpPr txBox="1">
            <a:spLocks noChangeArrowheads="1"/>
          </p:cNvSpPr>
          <p:nvPr/>
        </p:nvSpPr>
        <p:spPr bwMode="auto">
          <a:xfrm>
            <a:off x="10522590" y="5301834"/>
            <a:ext cx="945530" cy="233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0x000000</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51" name="Freeform 4577"/>
          <p:cNvSpPr>
            <a:spLocks/>
          </p:cNvSpPr>
          <p:nvPr/>
        </p:nvSpPr>
        <p:spPr bwMode="auto">
          <a:xfrm>
            <a:off x="6251877" y="4334091"/>
            <a:ext cx="1081391" cy="901799"/>
          </a:xfrm>
          <a:custGeom>
            <a:avLst/>
            <a:gdLst>
              <a:gd name="T0" fmla="*/ 0 w 1231"/>
              <a:gd name="T1" fmla="*/ 694690 h 1094"/>
              <a:gd name="T2" fmla="*/ 113157 w 1231"/>
              <a:gd name="T3" fmla="*/ 588010 h 1094"/>
              <a:gd name="T4" fmla="*/ 398993 w 1231"/>
              <a:gd name="T5" fmla="*/ 100965 h 1094"/>
              <a:gd name="T6" fmla="*/ 805180 w 1231"/>
              <a:gd name="T7" fmla="*/ 0 h 109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31" h="1094">
                <a:moveTo>
                  <a:pt x="0" y="1094"/>
                </a:moveTo>
                <a:cubicBezTo>
                  <a:pt x="35" y="1088"/>
                  <a:pt x="71" y="1082"/>
                  <a:pt x="173" y="926"/>
                </a:cubicBezTo>
                <a:cubicBezTo>
                  <a:pt x="275" y="770"/>
                  <a:pt x="434" y="313"/>
                  <a:pt x="610" y="159"/>
                </a:cubicBezTo>
                <a:cubicBezTo>
                  <a:pt x="786" y="5"/>
                  <a:pt x="1008" y="2"/>
                  <a:pt x="1231" y="0"/>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52" name="Freeform 4578"/>
          <p:cNvSpPr>
            <a:spLocks/>
          </p:cNvSpPr>
          <p:nvPr/>
        </p:nvSpPr>
        <p:spPr bwMode="auto">
          <a:xfrm>
            <a:off x="6255788" y="4292810"/>
            <a:ext cx="1081391" cy="709808"/>
          </a:xfrm>
          <a:custGeom>
            <a:avLst/>
            <a:gdLst>
              <a:gd name="T0" fmla="*/ 0 w 1231"/>
              <a:gd name="T1" fmla="*/ 546735 h 1094"/>
              <a:gd name="T2" fmla="*/ 113157 w 1231"/>
              <a:gd name="T3" fmla="*/ 462776 h 1094"/>
              <a:gd name="T4" fmla="*/ 398993 w 1231"/>
              <a:gd name="T5" fmla="*/ 79461 h 1094"/>
              <a:gd name="T6" fmla="*/ 805180 w 1231"/>
              <a:gd name="T7" fmla="*/ 0 h 109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31" h="1094">
                <a:moveTo>
                  <a:pt x="0" y="1094"/>
                </a:moveTo>
                <a:cubicBezTo>
                  <a:pt x="35" y="1088"/>
                  <a:pt x="71" y="1082"/>
                  <a:pt x="173" y="926"/>
                </a:cubicBezTo>
                <a:cubicBezTo>
                  <a:pt x="275" y="770"/>
                  <a:pt x="434" y="313"/>
                  <a:pt x="610" y="159"/>
                </a:cubicBezTo>
                <a:cubicBezTo>
                  <a:pt x="786" y="5"/>
                  <a:pt x="1008" y="2"/>
                  <a:pt x="1231" y="0"/>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53" name="Freeform 4579"/>
          <p:cNvSpPr>
            <a:spLocks/>
          </p:cNvSpPr>
          <p:nvPr/>
        </p:nvSpPr>
        <p:spPr bwMode="auto">
          <a:xfrm>
            <a:off x="6251877" y="4221934"/>
            <a:ext cx="1081391" cy="588564"/>
          </a:xfrm>
          <a:custGeom>
            <a:avLst/>
            <a:gdLst>
              <a:gd name="T0" fmla="*/ 0 w 1231"/>
              <a:gd name="T1" fmla="*/ 453390 h 1094"/>
              <a:gd name="T2" fmla="*/ 113157 w 1231"/>
              <a:gd name="T3" fmla="*/ 383765 h 1094"/>
              <a:gd name="T4" fmla="*/ 398993 w 1231"/>
              <a:gd name="T5" fmla="*/ 65895 h 1094"/>
              <a:gd name="T6" fmla="*/ 805180 w 1231"/>
              <a:gd name="T7" fmla="*/ 0 h 109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31" h="1094">
                <a:moveTo>
                  <a:pt x="0" y="1094"/>
                </a:moveTo>
                <a:cubicBezTo>
                  <a:pt x="35" y="1088"/>
                  <a:pt x="71" y="1082"/>
                  <a:pt x="173" y="926"/>
                </a:cubicBezTo>
                <a:cubicBezTo>
                  <a:pt x="275" y="770"/>
                  <a:pt x="434" y="313"/>
                  <a:pt x="610" y="159"/>
                </a:cubicBezTo>
                <a:cubicBezTo>
                  <a:pt x="786" y="5"/>
                  <a:pt x="1008" y="2"/>
                  <a:pt x="1231" y="0"/>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54" name="Freeform 4580"/>
          <p:cNvSpPr>
            <a:spLocks/>
          </p:cNvSpPr>
          <p:nvPr/>
        </p:nvSpPr>
        <p:spPr bwMode="auto">
          <a:xfrm>
            <a:off x="6255369" y="4156898"/>
            <a:ext cx="1077900" cy="16486"/>
          </a:xfrm>
          <a:custGeom>
            <a:avLst/>
            <a:gdLst>
              <a:gd name="T0" fmla="*/ 0 w 1264"/>
              <a:gd name="T1" fmla="*/ 0 h 20"/>
              <a:gd name="T2" fmla="*/ 802640 w 1264"/>
              <a:gd name="T3" fmla="*/ 12700 h 20"/>
              <a:gd name="T4" fmla="*/ 0 60000 65536"/>
              <a:gd name="T5" fmla="*/ 0 60000 65536"/>
            </a:gdLst>
            <a:ahLst/>
            <a:cxnLst>
              <a:cxn ang="T4">
                <a:pos x="T0" y="T1"/>
              </a:cxn>
              <a:cxn ang="T5">
                <a:pos x="T2" y="T3"/>
              </a:cxn>
            </a:cxnLst>
            <a:rect l="0" t="0" r="r" b="b"/>
            <a:pathLst>
              <a:path w="1264" h="20">
                <a:moveTo>
                  <a:pt x="0" y="0"/>
                </a:moveTo>
                <a:cubicBezTo>
                  <a:pt x="0" y="0"/>
                  <a:pt x="632" y="10"/>
                  <a:pt x="1264" y="20"/>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55" name="Freeform 4581"/>
          <p:cNvSpPr>
            <a:spLocks/>
          </p:cNvSpPr>
          <p:nvPr/>
        </p:nvSpPr>
        <p:spPr bwMode="auto">
          <a:xfrm>
            <a:off x="6255369" y="3960624"/>
            <a:ext cx="1077900" cy="140196"/>
          </a:xfrm>
          <a:custGeom>
            <a:avLst/>
            <a:gdLst>
              <a:gd name="T0" fmla="*/ 0 w 1264"/>
              <a:gd name="T1" fmla="*/ 0 h 170"/>
              <a:gd name="T2" fmla="*/ 311785 w 1264"/>
              <a:gd name="T3" fmla="*/ 30480 h 170"/>
              <a:gd name="T4" fmla="*/ 541655 w 1264"/>
              <a:gd name="T5" fmla="*/ 81280 h 170"/>
              <a:gd name="T6" fmla="*/ 802640 w 1264"/>
              <a:gd name="T7" fmla="*/ 107950 h 17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64" h="170">
                <a:moveTo>
                  <a:pt x="0" y="0"/>
                </a:moveTo>
                <a:cubicBezTo>
                  <a:pt x="174" y="13"/>
                  <a:pt x="349" y="27"/>
                  <a:pt x="491" y="48"/>
                </a:cubicBezTo>
                <a:cubicBezTo>
                  <a:pt x="633" y="69"/>
                  <a:pt x="724" y="108"/>
                  <a:pt x="853" y="128"/>
                </a:cubicBezTo>
                <a:cubicBezTo>
                  <a:pt x="982" y="148"/>
                  <a:pt x="1123" y="159"/>
                  <a:pt x="1264" y="170"/>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56" name="Freeform 4582"/>
          <p:cNvSpPr>
            <a:spLocks/>
          </p:cNvSpPr>
          <p:nvPr/>
        </p:nvSpPr>
        <p:spPr bwMode="auto">
          <a:xfrm>
            <a:off x="6255369" y="3779278"/>
            <a:ext cx="1077900" cy="277796"/>
          </a:xfrm>
          <a:custGeom>
            <a:avLst/>
            <a:gdLst>
              <a:gd name="T0" fmla="*/ 0 w 1264"/>
              <a:gd name="T1" fmla="*/ 0 h 337"/>
              <a:gd name="T2" fmla="*/ 246380 w 1264"/>
              <a:gd name="T3" fmla="*/ 38735 h 337"/>
              <a:gd name="T4" fmla="*/ 567055 w 1264"/>
              <a:gd name="T5" fmla="*/ 185420 h 337"/>
              <a:gd name="T6" fmla="*/ 802640 w 1264"/>
              <a:gd name="T7" fmla="*/ 209550 h 3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64" h="337">
                <a:moveTo>
                  <a:pt x="0" y="0"/>
                </a:moveTo>
                <a:cubicBezTo>
                  <a:pt x="119" y="6"/>
                  <a:pt x="239" y="12"/>
                  <a:pt x="388" y="61"/>
                </a:cubicBezTo>
                <a:cubicBezTo>
                  <a:pt x="537" y="110"/>
                  <a:pt x="747" y="247"/>
                  <a:pt x="893" y="292"/>
                </a:cubicBezTo>
                <a:cubicBezTo>
                  <a:pt x="1039" y="337"/>
                  <a:pt x="1151" y="333"/>
                  <a:pt x="1264" y="330"/>
                </a:cubicBezTo>
              </a:path>
            </a:pathLst>
          </a:custGeom>
          <a:noFill/>
          <a:ln w="9525">
            <a:solidFill>
              <a:srgbClr val="00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57" name="Freeform 4583"/>
          <p:cNvSpPr>
            <a:spLocks/>
          </p:cNvSpPr>
          <p:nvPr/>
        </p:nvSpPr>
        <p:spPr bwMode="auto">
          <a:xfrm>
            <a:off x="6251877" y="3607017"/>
            <a:ext cx="1081391" cy="412930"/>
          </a:xfrm>
          <a:custGeom>
            <a:avLst/>
            <a:gdLst>
              <a:gd name="T0" fmla="*/ 0 w 1268"/>
              <a:gd name="T1" fmla="*/ 0 h 501"/>
              <a:gd name="T2" fmla="*/ 322580 w 1268"/>
              <a:gd name="T3" fmla="*/ 85725 h 501"/>
              <a:gd name="T4" fmla="*/ 643255 w 1268"/>
              <a:gd name="T5" fmla="*/ 272415 h 501"/>
              <a:gd name="T6" fmla="*/ 805180 w 1268"/>
              <a:gd name="T7" fmla="*/ 318135 h 5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68" h="501">
                <a:moveTo>
                  <a:pt x="0" y="0"/>
                </a:moveTo>
                <a:cubicBezTo>
                  <a:pt x="169" y="32"/>
                  <a:pt x="339" y="64"/>
                  <a:pt x="508" y="135"/>
                </a:cubicBezTo>
                <a:cubicBezTo>
                  <a:pt x="677" y="206"/>
                  <a:pt x="886" y="368"/>
                  <a:pt x="1013" y="429"/>
                </a:cubicBezTo>
                <a:cubicBezTo>
                  <a:pt x="1140" y="490"/>
                  <a:pt x="1204" y="495"/>
                  <a:pt x="1268" y="501"/>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58" name="Freeform 4584"/>
          <p:cNvSpPr>
            <a:spLocks/>
          </p:cNvSpPr>
          <p:nvPr/>
        </p:nvSpPr>
        <p:spPr bwMode="auto">
          <a:xfrm>
            <a:off x="6255788" y="3429046"/>
            <a:ext cx="1081391" cy="571169"/>
          </a:xfrm>
          <a:custGeom>
            <a:avLst/>
            <a:gdLst>
              <a:gd name="T0" fmla="*/ 0 w 1268"/>
              <a:gd name="T1" fmla="*/ 0 h 693"/>
              <a:gd name="T2" fmla="*/ 320040 w 1268"/>
              <a:gd name="T3" fmla="*/ 83820 h 693"/>
              <a:gd name="T4" fmla="*/ 662305 w 1268"/>
              <a:gd name="T5" fmla="*/ 344170 h 693"/>
              <a:gd name="T6" fmla="*/ 805180 w 1268"/>
              <a:gd name="T7" fmla="*/ 440055 h 69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68" h="693">
                <a:moveTo>
                  <a:pt x="0" y="0"/>
                </a:moveTo>
                <a:cubicBezTo>
                  <a:pt x="165" y="21"/>
                  <a:pt x="330" y="42"/>
                  <a:pt x="504" y="132"/>
                </a:cubicBezTo>
                <a:cubicBezTo>
                  <a:pt x="678" y="222"/>
                  <a:pt x="916" y="448"/>
                  <a:pt x="1043" y="542"/>
                </a:cubicBezTo>
                <a:cubicBezTo>
                  <a:pt x="1170" y="636"/>
                  <a:pt x="1219" y="664"/>
                  <a:pt x="1268" y="693"/>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59" name="Freeform 4585"/>
          <p:cNvSpPr>
            <a:spLocks/>
          </p:cNvSpPr>
          <p:nvPr/>
        </p:nvSpPr>
        <p:spPr bwMode="auto">
          <a:xfrm>
            <a:off x="6259145" y="2207393"/>
            <a:ext cx="1078034" cy="1221654"/>
          </a:xfrm>
          <a:custGeom>
            <a:avLst/>
            <a:gdLst>
              <a:gd name="T0" fmla="*/ 0 w 1264"/>
              <a:gd name="T1" fmla="*/ 941070 h 1482"/>
              <a:gd name="T2" fmla="*/ 224790 w 1264"/>
              <a:gd name="T3" fmla="*/ 730250 h 1482"/>
              <a:gd name="T4" fmla="*/ 458470 w 1264"/>
              <a:gd name="T5" fmla="*/ 180340 h 1482"/>
              <a:gd name="T6" fmla="*/ 802640 w 1264"/>
              <a:gd name="T7" fmla="*/ 0 h 148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64" h="1482">
                <a:moveTo>
                  <a:pt x="0" y="1482"/>
                </a:moveTo>
                <a:cubicBezTo>
                  <a:pt x="117" y="1416"/>
                  <a:pt x="234" y="1350"/>
                  <a:pt x="354" y="1150"/>
                </a:cubicBezTo>
                <a:cubicBezTo>
                  <a:pt x="474" y="950"/>
                  <a:pt x="570" y="476"/>
                  <a:pt x="722" y="284"/>
                </a:cubicBezTo>
                <a:cubicBezTo>
                  <a:pt x="874" y="92"/>
                  <a:pt x="1069" y="46"/>
                  <a:pt x="1264" y="0"/>
                </a:cubicBezTo>
              </a:path>
            </a:pathLst>
          </a:custGeom>
          <a:noFill/>
          <a:ln w="9525">
            <a:solidFill>
              <a:srgbClr val="000000"/>
            </a:solidFill>
            <a:prstDash val="dash"/>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60" name="Freeform 4586"/>
          <p:cNvSpPr>
            <a:spLocks/>
          </p:cNvSpPr>
          <p:nvPr/>
        </p:nvSpPr>
        <p:spPr bwMode="auto">
          <a:xfrm>
            <a:off x="6253413" y="2472857"/>
            <a:ext cx="1077900" cy="2529761"/>
          </a:xfrm>
          <a:custGeom>
            <a:avLst/>
            <a:gdLst>
              <a:gd name="T0" fmla="*/ 0 w 1264"/>
              <a:gd name="T1" fmla="*/ 1948815 h 1482"/>
              <a:gd name="T2" fmla="*/ 224790 w 1264"/>
              <a:gd name="T3" fmla="*/ 1512238 h 1482"/>
              <a:gd name="T4" fmla="*/ 458470 w 1264"/>
              <a:gd name="T5" fmla="*/ 373457 h 1482"/>
              <a:gd name="T6" fmla="*/ 802640 w 1264"/>
              <a:gd name="T7" fmla="*/ 0 h 148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64" h="1482">
                <a:moveTo>
                  <a:pt x="0" y="1482"/>
                </a:moveTo>
                <a:cubicBezTo>
                  <a:pt x="117" y="1416"/>
                  <a:pt x="234" y="1350"/>
                  <a:pt x="354" y="1150"/>
                </a:cubicBezTo>
                <a:cubicBezTo>
                  <a:pt x="474" y="950"/>
                  <a:pt x="570" y="476"/>
                  <a:pt x="722" y="284"/>
                </a:cubicBezTo>
                <a:cubicBezTo>
                  <a:pt x="874" y="92"/>
                  <a:pt x="1069" y="46"/>
                  <a:pt x="1264" y="0"/>
                </a:cubicBezTo>
              </a:path>
            </a:pathLst>
          </a:custGeom>
          <a:noFill/>
          <a:ln w="9525">
            <a:solidFill>
              <a:srgbClr val="000000"/>
            </a:solidFill>
            <a:prstDash val="dash"/>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61" name="Freeform 4588"/>
          <p:cNvSpPr>
            <a:spLocks/>
          </p:cNvSpPr>
          <p:nvPr/>
        </p:nvSpPr>
        <p:spPr bwMode="auto">
          <a:xfrm>
            <a:off x="6258517" y="2441443"/>
            <a:ext cx="1072796" cy="2369055"/>
          </a:xfrm>
          <a:custGeom>
            <a:avLst/>
            <a:gdLst>
              <a:gd name="T0" fmla="*/ 0 w 1258"/>
              <a:gd name="T1" fmla="*/ 1824990 h 2874"/>
              <a:gd name="T2" fmla="*/ 166370 w 1258"/>
              <a:gd name="T3" fmla="*/ 1457960 h 2874"/>
              <a:gd name="T4" fmla="*/ 370205 w 1258"/>
              <a:gd name="T5" fmla="*/ 407670 h 2874"/>
              <a:gd name="T6" fmla="*/ 798830 w 1258"/>
              <a:gd name="T7" fmla="*/ 0 h 287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58" h="2874">
                <a:moveTo>
                  <a:pt x="0" y="2874"/>
                </a:moveTo>
                <a:cubicBezTo>
                  <a:pt x="82" y="2771"/>
                  <a:pt x="165" y="2668"/>
                  <a:pt x="262" y="2296"/>
                </a:cubicBezTo>
                <a:cubicBezTo>
                  <a:pt x="359" y="1924"/>
                  <a:pt x="417" y="1025"/>
                  <a:pt x="583" y="642"/>
                </a:cubicBezTo>
                <a:cubicBezTo>
                  <a:pt x="749" y="259"/>
                  <a:pt x="1003" y="129"/>
                  <a:pt x="1258" y="0"/>
                </a:cubicBezTo>
              </a:path>
            </a:pathLst>
          </a:custGeom>
          <a:noFill/>
          <a:ln w="9525">
            <a:solidFill>
              <a:srgbClr val="000000"/>
            </a:solidFill>
            <a:prstDash val="dash"/>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62" name="Freeform 4589"/>
          <p:cNvSpPr>
            <a:spLocks/>
          </p:cNvSpPr>
          <p:nvPr/>
        </p:nvSpPr>
        <p:spPr bwMode="auto">
          <a:xfrm>
            <a:off x="6258517" y="2600591"/>
            <a:ext cx="1072796" cy="732005"/>
          </a:xfrm>
          <a:custGeom>
            <a:avLst/>
            <a:gdLst>
              <a:gd name="T0" fmla="*/ 0 w 1258"/>
              <a:gd name="T1" fmla="*/ 0 h 1005"/>
              <a:gd name="T2" fmla="*/ 274320 w 1258"/>
              <a:gd name="T3" fmla="*/ 163273 h 1005"/>
              <a:gd name="T4" fmla="*/ 547370 w 1258"/>
              <a:gd name="T5" fmla="*/ 479158 h 1005"/>
              <a:gd name="T6" fmla="*/ 798830 w 1258"/>
              <a:gd name="T7" fmla="*/ 563880 h 100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58" h="1005">
                <a:moveTo>
                  <a:pt x="0" y="0"/>
                </a:moveTo>
                <a:cubicBezTo>
                  <a:pt x="144" y="74"/>
                  <a:pt x="288" y="149"/>
                  <a:pt x="432" y="291"/>
                </a:cubicBezTo>
                <a:cubicBezTo>
                  <a:pt x="576" y="433"/>
                  <a:pt x="724" y="735"/>
                  <a:pt x="862" y="854"/>
                </a:cubicBezTo>
                <a:cubicBezTo>
                  <a:pt x="1000" y="973"/>
                  <a:pt x="1129" y="989"/>
                  <a:pt x="1258" y="1005"/>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63" name="Freeform 4590"/>
          <p:cNvSpPr>
            <a:spLocks/>
          </p:cNvSpPr>
          <p:nvPr/>
        </p:nvSpPr>
        <p:spPr bwMode="auto">
          <a:xfrm>
            <a:off x="6264249" y="2441443"/>
            <a:ext cx="1072930" cy="828455"/>
          </a:xfrm>
          <a:custGeom>
            <a:avLst/>
            <a:gdLst>
              <a:gd name="T0" fmla="*/ 0 w 1258"/>
              <a:gd name="T1" fmla="*/ 0 h 1005"/>
              <a:gd name="T2" fmla="*/ 274320 w 1258"/>
              <a:gd name="T3" fmla="*/ 184785 h 1005"/>
              <a:gd name="T4" fmla="*/ 547370 w 1258"/>
              <a:gd name="T5" fmla="*/ 542290 h 1005"/>
              <a:gd name="T6" fmla="*/ 798830 w 1258"/>
              <a:gd name="T7" fmla="*/ 638175 h 100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58" h="1005">
                <a:moveTo>
                  <a:pt x="0" y="0"/>
                </a:moveTo>
                <a:cubicBezTo>
                  <a:pt x="144" y="74"/>
                  <a:pt x="288" y="149"/>
                  <a:pt x="432" y="291"/>
                </a:cubicBezTo>
                <a:cubicBezTo>
                  <a:pt x="576" y="433"/>
                  <a:pt x="724" y="735"/>
                  <a:pt x="862" y="854"/>
                </a:cubicBezTo>
                <a:cubicBezTo>
                  <a:pt x="1000" y="973"/>
                  <a:pt x="1129" y="989"/>
                  <a:pt x="1258" y="1005"/>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64" name="Freeform 4591"/>
          <p:cNvSpPr>
            <a:spLocks/>
          </p:cNvSpPr>
          <p:nvPr/>
        </p:nvSpPr>
        <p:spPr bwMode="auto">
          <a:xfrm>
            <a:off x="6264249" y="2207393"/>
            <a:ext cx="1072930" cy="994094"/>
          </a:xfrm>
          <a:custGeom>
            <a:avLst/>
            <a:gdLst>
              <a:gd name="T0" fmla="*/ 0 w 1258"/>
              <a:gd name="T1" fmla="*/ 0 h 1005"/>
              <a:gd name="T2" fmla="*/ 274320 w 1258"/>
              <a:gd name="T3" fmla="*/ 221742 h 1005"/>
              <a:gd name="T4" fmla="*/ 547370 w 1258"/>
              <a:gd name="T5" fmla="*/ 650748 h 1005"/>
              <a:gd name="T6" fmla="*/ 798830 w 1258"/>
              <a:gd name="T7" fmla="*/ 765810 h 100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58" h="1005">
                <a:moveTo>
                  <a:pt x="0" y="0"/>
                </a:moveTo>
                <a:cubicBezTo>
                  <a:pt x="144" y="74"/>
                  <a:pt x="288" y="149"/>
                  <a:pt x="432" y="291"/>
                </a:cubicBezTo>
                <a:cubicBezTo>
                  <a:pt x="576" y="433"/>
                  <a:pt x="724" y="735"/>
                  <a:pt x="862" y="854"/>
                </a:cubicBezTo>
                <a:cubicBezTo>
                  <a:pt x="1000" y="973"/>
                  <a:pt x="1129" y="989"/>
                  <a:pt x="1258" y="1005"/>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65" name="Freeform 4592"/>
          <p:cNvSpPr>
            <a:spLocks/>
          </p:cNvSpPr>
          <p:nvPr/>
        </p:nvSpPr>
        <p:spPr bwMode="auto">
          <a:xfrm>
            <a:off x="6264249" y="2840483"/>
            <a:ext cx="1072930" cy="554683"/>
          </a:xfrm>
          <a:custGeom>
            <a:avLst/>
            <a:gdLst>
              <a:gd name="T0" fmla="*/ 0 w 1258"/>
              <a:gd name="T1" fmla="*/ 0 h 1005"/>
              <a:gd name="T2" fmla="*/ 274320 w 1258"/>
              <a:gd name="T3" fmla="*/ 123742 h 1005"/>
              <a:gd name="T4" fmla="*/ 547370 w 1258"/>
              <a:gd name="T5" fmla="*/ 363145 h 1005"/>
              <a:gd name="T6" fmla="*/ 798830 w 1258"/>
              <a:gd name="T7" fmla="*/ 427355 h 100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58" h="1005">
                <a:moveTo>
                  <a:pt x="0" y="0"/>
                </a:moveTo>
                <a:cubicBezTo>
                  <a:pt x="144" y="74"/>
                  <a:pt x="288" y="149"/>
                  <a:pt x="432" y="291"/>
                </a:cubicBezTo>
                <a:cubicBezTo>
                  <a:pt x="576" y="433"/>
                  <a:pt x="724" y="735"/>
                  <a:pt x="862" y="854"/>
                </a:cubicBezTo>
                <a:cubicBezTo>
                  <a:pt x="1000" y="973"/>
                  <a:pt x="1129" y="989"/>
                  <a:pt x="1258" y="1005"/>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66" name="Freeform 4593"/>
          <p:cNvSpPr>
            <a:spLocks/>
          </p:cNvSpPr>
          <p:nvPr/>
        </p:nvSpPr>
        <p:spPr bwMode="auto">
          <a:xfrm>
            <a:off x="6265264" y="3155275"/>
            <a:ext cx="1081391" cy="805349"/>
          </a:xfrm>
          <a:custGeom>
            <a:avLst/>
            <a:gdLst>
              <a:gd name="T0" fmla="*/ 0 w 1268"/>
              <a:gd name="T1" fmla="*/ 0 h 693"/>
              <a:gd name="T2" fmla="*/ 320040 w 1268"/>
              <a:gd name="T3" fmla="*/ 118170 h 693"/>
              <a:gd name="T4" fmla="*/ 662305 w 1268"/>
              <a:gd name="T5" fmla="*/ 485215 h 693"/>
              <a:gd name="T6" fmla="*/ 805180 w 1268"/>
              <a:gd name="T7" fmla="*/ 620395 h 69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68" h="693">
                <a:moveTo>
                  <a:pt x="0" y="0"/>
                </a:moveTo>
                <a:cubicBezTo>
                  <a:pt x="165" y="21"/>
                  <a:pt x="330" y="42"/>
                  <a:pt x="504" y="132"/>
                </a:cubicBezTo>
                <a:cubicBezTo>
                  <a:pt x="678" y="222"/>
                  <a:pt x="916" y="448"/>
                  <a:pt x="1043" y="542"/>
                </a:cubicBezTo>
                <a:cubicBezTo>
                  <a:pt x="1170" y="636"/>
                  <a:pt x="1219" y="664"/>
                  <a:pt x="1268" y="693"/>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grpSp>
        <p:nvGrpSpPr>
          <p:cNvPr id="267" name="Group 4596"/>
          <p:cNvGrpSpPr>
            <a:grpSpLocks/>
          </p:cNvGrpSpPr>
          <p:nvPr/>
        </p:nvGrpSpPr>
        <p:grpSpPr bwMode="auto">
          <a:xfrm>
            <a:off x="4483304" y="4596018"/>
            <a:ext cx="1756726" cy="329850"/>
            <a:chOff x="2659" y="1887"/>
            <a:chExt cx="1784" cy="292"/>
          </a:xfrm>
        </p:grpSpPr>
        <p:sp>
          <p:nvSpPr>
            <p:cNvPr id="268" name="Text Box 4597"/>
            <p:cNvSpPr txBox="1">
              <a:spLocks noChangeArrowheads="1"/>
            </p:cNvSpPr>
            <p:nvPr/>
          </p:nvSpPr>
          <p:spPr bwMode="auto">
            <a:xfrm>
              <a:off x="3109" y="1943"/>
              <a:ext cx="1334" cy="231"/>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400">
                  <a:effectLst/>
                  <a:latin typeface="Calibri" panose="020F0502020204030204" pitchFamily="34" charset="0"/>
                  <a:ea typeface="宋体" panose="02010600030101010101" pitchFamily="2" charset="-122"/>
                  <a:cs typeface="Times New Roman" panose="02020603050405020304" pitchFamily="18" charset="0"/>
                </a:rPr>
                <a:t> </a:t>
              </a:r>
              <a:endParaRPr lang="zh-CN" sz="1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69" name="Text Box 4598"/>
            <p:cNvSpPr txBox="1">
              <a:spLocks noChangeArrowheads="1"/>
            </p:cNvSpPr>
            <p:nvPr/>
          </p:nvSpPr>
          <p:spPr bwMode="auto">
            <a:xfrm>
              <a:off x="3114" y="1910"/>
              <a:ext cx="132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200" dirty="0">
                  <a:effectLst/>
                  <a:latin typeface="Calibri" panose="020F0502020204030204" pitchFamily="34" charset="0"/>
                  <a:ea typeface="宋体" panose="02010600030101010101" pitchFamily="2" charset="-122"/>
                  <a:cs typeface="Times New Roman" panose="02020603050405020304" pitchFamily="18" charset="0"/>
                </a:rPr>
                <a:t>.</a:t>
              </a:r>
              <a:r>
                <a:rPr lang="en-US" sz="1400" dirty="0" err="1">
                  <a:effectLst/>
                  <a:latin typeface="Calibri" panose="020F0502020204030204" pitchFamily="34" charset="0"/>
                  <a:ea typeface="宋体" panose="02010600030101010101" pitchFamily="2" charset="-122"/>
                  <a:cs typeface="Times New Roman" panose="02020603050405020304" pitchFamily="18" charset="0"/>
                </a:rPr>
                <a:t>note.gnu.build</a:t>
              </a:r>
              <a:r>
                <a:rPr lang="en-US" sz="1400" dirty="0">
                  <a:effectLst/>
                  <a:latin typeface="Calibri" panose="020F0502020204030204" pitchFamily="34" charset="0"/>
                  <a:ea typeface="宋体" panose="02010600030101010101" pitchFamily="2" charset="-122"/>
                  <a:cs typeface="Times New Roman" panose="02020603050405020304" pitchFamily="18" charset="0"/>
                </a:rPr>
                <a:t>-id</a:t>
              </a:r>
              <a:endParaRPr lang="zh-CN" sz="12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2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2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70" name="Text Box 4599"/>
            <p:cNvSpPr txBox="1">
              <a:spLocks noChangeArrowheads="1"/>
            </p:cNvSpPr>
            <p:nvPr/>
          </p:nvSpPr>
          <p:spPr bwMode="auto">
            <a:xfrm>
              <a:off x="2659" y="1887"/>
              <a:ext cx="578"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400" dirty="0">
                  <a:effectLst/>
                  <a:latin typeface="Calibri" panose="020F0502020204030204" pitchFamily="34" charset="0"/>
                  <a:ea typeface="宋体" panose="02010600030101010101" pitchFamily="2" charset="-122"/>
                  <a:cs typeface="Times New Roman" panose="02020603050405020304" pitchFamily="18" charset="0"/>
                </a:rPr>
                <a:t>3</a:t>
              </a:r>
              <a:endParaRPr lang="zh-CN" sz="1400" dirty="0">
                <a:effectLst/>
                <a:latin typeface="Calibri" panose="020F0502020204030204" pitchFamily="34" charset="0"/>
                <a:ea typeface="宋体" panose="02010600030101010101" pitchFamily="2" charset="-122"/>
                <a:cs typeface="Times New Roman" panose="02020603050405020304" pitchFamily="18" charset="0"/>
              </a:endParaRPr>
            </a:p>
          </p:txBody>
        </p:sp>
      </p:grpSp>
      <p:sp>
        <p:nvSpPr>
          <p:cNvPr id="271" name="Freeform 4602"/>
          <p:cNvSpPr>
            <a:spLocks/>
          </p:cNvSpPr>
          <p:nvPr/>
        </p:nvSpPr>
        <p:spPr bwMode="auto">
          <a:xfrm>
            <a:off x="8361076" y="3269898"/>
            <a:ext cx="956962" cy="1095477"/>
          </a:xfrm>
          <a:custGeom>
            <a:avLst/>
            <a:gdLst>
              <a:gd name="T0" fmla="*/ 0 w 1002"/>
              <a:gd name="T1" fmla="*/ 0 h 1329"/>
              <a:gd name="T2" fmla="*/ 212725 w 1002"/>
              <a:gd name="T3" fmla="*/ 259715 h 1329"/>
              <a:gd name="T4" fmla="*/ 442595 w 1002"/>
              <a:gd name="T5" fmla="*/ 733425 h 1329"/>
              <a:gd name="T6" fmla="*/ 636270 w 1002"/>
              <a:gd name="T7" fmla="*/ 843915 h 132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02" h="1329">
                <a:moveTo>
                  <a:pt x="0" y="0"/>
                </a:moveTo>
                <a:cubicBezTo>
                  <a:pt x="109" y="108"/>
                  <a:pt x="219" y="216"/>
                  <a:pt x="335" y="409"/>
                </a:cubicBezTo>
                <a:cubicBezTo>
                  <a:pt x="451" y="602"/>
                  <a:pt x="586" y="1002"/>
                  <a:pt x="697" y="1155"/>
                </a:cubicBezTo>
                <a:cubicBezTo>
                  <a:pt x="808" y="1308"/>
                  <a:pt x="905" y="1318"/>
                  <a:pt x="1002" y="1329"/>
                </a:cubicBezTo>
              </a:path>
            </a:pathLst>
          </a:custGeom>
          <a:noFill/>
          <a:ln w="25400">
            <a:solidFill>
              <a:srgbClr val="000000"/>
            </a:solidFill>
            <a:round/>
            <a:headEnd/>
            <a:tailEnd type="stealth" w="med" len="med"/>
          </a:ln>
          <a:effectLst>
            <a:outerShdw dist="28398" dir="3806097" algn="ctr" rotWithShape="0">
              <a:srgbClr val="4E6128">
                <a:alpha val="50000"/>
              </a:srgbClr>
            </a:outerShdw>
          </a:effectLst>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defTabSz="36000"/>
            <a:endParaRPr lang="zh-CN" altLang="en-US" sz="1600"/>
          </a:p>
        </p:txBody>
      </p:sp>
      <p:sp>
        <p:nvSpPr>
          <p:cNvPr id="272" name="Freeform 4603"/>
          <p:cNvSpPr>
            <a:spLocks/>
          </p:cNvSpPr>
          <p:nvPr/>
        </p:nvSpPr>
        <p:spPr bwMode="auto">
          <a:xfrm>
            <a:off x="8363934" y="4100820"/>
            <a:ext cx="954104" cy="901799"/>
          </a:xfrm>
          <a:custGeom>
            <a:avLst/>
            <a:gdLst>
              <a:gd name="T0" fmla="*/ 0 w 999"/>
              <a:gd name="T1" fmla="*/ 0 h 1094"/>
              <a:gd name="T2" fmla="*/ 153670 w 999"/>
              <a:gd name="T3" fmla="*/ 179705 h 1094"/>
              <a:gd name="T4" fmla="*/ 405130 w 999"/>
              <a:gd name="T5" fmla="*/ 596900 h 1094"/>
              <a:gd name="T6" fmla="*/ 634365 w 999"/>
              <a:gd name="T7" fmla="*/ 694690 h 109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99" h="1094">
                <a:moveTo>
                  <a:pt x="0" y="0"/>
                </a:moveTo>
                <a:cubicBezTo>
                  <a:pt x="68" y="63"/>
                  <a:pt x="136" y="126"/>
                  <a:pt x="242" y="283"/>
                </a:cubicBezTo>
                <a:cubicBezTo>
                  <a:pt x="348" y="440"/>
                  <a:pt x="512" y="805"/>
                  <a:pt x="638" y="940"/>
                </a:cubicBezTo>
                <a:cubicBezTo>
                  <a:pt x="764" y="1075"/>
                  <a:pt x="881" y="1084"/>
                  <a:pt x="999" y="1094"/>
                </a:cubicBezTo>
              </a:path>
            </a:pathLst>
          </a:custGeom>
          <a:noFill/>
          <a:ln w="25400">
            <a:solidFill>
              <a:srgbClr val="000000"/>
            </a:solidFill>
            <a:round/>
            <a:headEnd/>
            <a:tailEnd type="stealth" w="med" len="med"/>
          </a:ln>
          <a:effectLst>
            <a:outerShdw dist="28398" dir="3806097" algn="ctr" rotWithShape="0">
              <a:srgbClr val="4E6128">
                <a:alpha val="50000"/>
              </a:srgbClr>
            </a:outerShdw>
          </a:effectLst>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pPr defTabSz="36000"/>
            <a:endParaRPr lang="zh-CN" altLang="en-US" sz="1600"/>
          </a:p>
        </p:txBody>
      </p:sp>
      <p:sp>
        <p:nvSpPr>
          <p:cNvPr id="273" name="Text Box 4604"/>
          <p:cNvSpPr txBox="1">
            <a:spLocks noChangeArrowheads="1"/>
          </p:cNvSpPr>
          <p:nvPr/>
        </p:nvSpPr>
        <p:spPr bwMode="auto">
          <a:xfrm>
            <a:off x="10763261" y="2827252"/>
            <a:ext cx="900703" cy="555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sz="1600">
                <a:effectLst/>
                <a:latin typeface="Calibri" panose="020F0502020204030204" pitchFamily="34" charset="0"/>
                <a:ea typeface="宋体" panose="02010600030101010101" pitchFamily="2" charset="-122"/>
                <a:cs typeface="Times New Roman" panose="02020603050405020304" pitchFamily="18" charset="0"/>
              </a:rPr>
              <a:t> </a:t>
            </a:r>
          </a:p>
          <a:p>
            <a:pPr defTabSz="36000">
              <a:lnSpc>
                <a:spcPct val="115000"/>
              </a:lnSpc>
              <a:spcAft>
                <a:spcPts val="0"/>
              </a:spcAft>
            </a:pPr>
            <a:r>
              <a:rPr lang="zh-CN" sz="1600">
                <a:effectLst/>
                <a:latin typeface="Calibri" panose="020F0502020204030204" pitchFamily="34" charset="0"/>
                <a:ea typeface="宋体" panose="02010600030101010101" pitchFamily="2" charset="-122"/>
                <a:cs typeface="Times New Roman" panose="02020603050405020304" pitchFamily="18" charset="0"/>
              </a:rPr>
              <a:t>用户空间</a:t>
            </a:r>
          </a:p>
        </p:txBody>
      </p:sp>
      <p:cxnSp>
        <p:nvCxnSpPr>
          <p:cNvPr id="274" name="AutoShape 4605"/>
          <p:cNvCxnSpPr>
            <a:cxnSpLocks noChangeShapeType="1"/>
          </p:cNvCxnSpPr>
          <p:nvPr/>
        </p:nvCxnSpPr>
        <p:spPr bwMode="auto">
          <a:xfrm>
            <a:off x="9041118" y="2492588"/>
            <a:ext cx="2125261" cy="0"/>
          </a:xfrm>
          <a:prstGeom prst="straightConnector1">
            <a:avLst/>
          </a:prstGeom>
          <a:noFill/>
          <a:ln w="127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sp>
        <p:nvSpPr>
          <p:cNvPr id="275" name="Text Box 4607"/>
          <p:cNvSpPr txBox="1">
            <a:spLocks noChangeArrowheads="1"/>
          </p:cNvSpPr>
          <p:nvPr/>
        </p:nvSpPr>
        <p:spPr bwMode="auto">
          <a:xfrm>
            <a:off x="10896981" y="1522318"/>
            <a:ext cx="1024274" cy="555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sz="1600" dirty="0">
                <a:effectLst/>
                <a:latin typeface="Calibri" panose="020F0502020204030204" pitchFamily="34" charset="0"/>
                <a:ea typeface="宋体" panose="02010600030101010101" pitchFamily="2" charset="-122"/>
                <a:cs typeface="Times New Roman" panose="02020603050405020304" pitchFamily="18" charset="0"/>
              </a:rPr>
              <a:t>  </a:t>
            </a:r>
            <a:r>
              <a:rPr lang="en-US" sz="1600" dirty="0">
                <a:effectLst/>
                <a:latin typeface="Calibri" panose="020F0502020204030204" pitchFamily="34" charset="0"/>
                <a:ea typeface="宋体" panose="02010600030101010101" pitchFamily="2" charset="-122"/>
                <a:cs typeface="Times New Roman" panose="02020603050405020304" pitchFamily="18" charset="0"/>
              </a:rPr>
              <a:t>Linux</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zh-CN" sz="1600" dirty="0">
                <a:effectLst/>
                <a:latin typeface="Calibri" panose="020F0502020204030204" pitchFamily="34" charset="0"/>
                <a:ea typeface="宋体" panose="02010600030101010101" pitchFamily="2" charset="-122"/>
                <a:cs typeface="Times New Roman" panose="02020603050405020304" pitchFamily="18" charset="0"/>
              </a:rPr>
              <a:t>内核空间</a:t>
            </a:r>
          </a:p>
        </p:txBody>
      </p:sp>
      <p:sp>
        <p:nvSpPr>
          <p:cNvPr id="276" name="Text Box 11193"/>
          <p:cNvSpPr txBox="1">
            <a:spLocks noChangeArrowheads="1"/>
          </p:cNvSpPr>
          <p:nvPr/>
        </p:nvSpPr>
        <p:spPr bwMode="auto">
          <a:xfrm>
            <a:off x="6188733" y="5961274"/>
            <a:ext cx="1032773"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sz="1600" dirty="0">
                <a:effectLst/>
                <a:latin typeface="Calibri" panose="020F0502020204030204" pitchFamily="34" charset="0"/>
                <a:ea typeface="宋体" panose="02010600030101010101" pitchFamily="2" charset="-122"/>
                <a:cs typeface="Times New Roman" panose="02020603050405020304" pitchFamily="18" charset="0"/>
              </a:rPr>
              <a:t>可执行文件</a:t>
            </a: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77" name="Text Box 11194"/>
          <p:cNvSpPr txBox="1">
            <a:spLocks noChangeArrowheads="1"/>
          </p:cNvSpPr>
          <p:nvPr/>
        </p:nvSpPr>
        <p:spPr bwMode="auto">
          <a:xfrm>
            <a:off x="8612217" y="5877271"/>
            <a:ext cx="3322981" cy="3585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sz="1600" dirty="0">
                <a:effectLst/>
                <a:latin typeface="Calibri" panose="020F0502020204030204" pitchFamily="34" charset="0"/>
                <a:ea typeface="宋体" panose="02010600030101010101" pitchFamily="2" charset="-122"/>
                <a:cs typeface="Times New Roman" panose="02020603050405020304" pitchFamily="18" charset="0"/>
              </a:rPr>
              <a:t>运行过程中由页表、</a:t>
            </a:r>
            <a:r>
              <a:rPr lang="en-US" sz="1600" dirty="0">
                <a:effectLst/>
                <a:latin typeface="Calibri" panose="020F0502020204030204" pitchFamily="34" charset="0"/>
                <a:ea typeface="宋体" panose="02010600030101010101" pitchFamily="2" charset="-122"/>
                <a:cs typeface="Times New Roman" panose="02020603050405020304" pitchFamily="18" charset="0"/>
              </a:rPr>
              <a:t>VMA</a:t>
            </a:r>
            <a:r>
              <a:rPr lang="zh-CN" sz="1600" dirty="0">
                <a:effectLst/>
                <a:latin typeface="Calibri" panose="020F0502020204030204" pitchFamily="34" charset="0"/>
                <a:ea typeface="宋体" panose="02010600030101010101" pitchFamily="2" charset="-122"/>
                <a:cs typeface="Times New Roman" panose="02020603050405020304" pitchFamily="18" charset="0"/>
              </a:rPr>
              <a:t>共同</a:t>
            </a:r>
            <a:r>
              <a:rPr lang="zh-CN" sz="1600" dirty="0" smtClean="0">
                <a:effectLst/>
                <a:latin typeface="Calibri" panose="020F0502020204030204" pitchFamily="34" charset="0"/>
                <a:ea typeface="宋体" panose="02010600030101010101" pitchFamily="2" charset="-122"/>
                <a:cs typeface="Times New Roman" panose="02020603050405020304" pitchFamily="18" charset="0"/>
              </a:rPr>
              <a:t>描述</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78" name="Freeform 11266"/>
          <p:cNvSpPr>
            <a:spLocks/>
          </p:cNvSpPr>
          <p:nvPr/>
        </p:nvSpPr>
        <p:spPr bwMode="auto">
          <a:xfrm>
            <a:off x="3692165" y="2632654"/>
            <a:ext cx="1216058" cy="101281"/>
          </a:xfrm>
          <a:custGeom>
            <a:avLst/>
            <a:gdLst>
              <a:gd name="T0" fmla="*/ 0 w 530"/>
              <a:gd name="T1" fmla="*/ 175260 h 276"/>
              <a:gd name="T2" fmla="*/ 88900 w 530"/>
              <a:gd name="T3" fmla="*/ 123825 h 276"/>
              <a:gd name="T4" fmla="*/ 165100 w 530"/>
              <a:gd name="T5" fmla="*/ 38735 h 276"/>
              <a:gd name="T6" fmla="*/ 336550 w 530"/>
              <a:gd name="T7" fmla="*/ 0 h 27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30" h="276">
                <a:moveTo>
                  <a:pt x="0" y="276"/>
                </a:moveTo>
                <a:cubicBezTo>
                  <a:pt x="48" y="253"/>
                  <a:pt x="97" y="231"/>
                  <a:pt x="140" y="195"/>
                </a:cubicBezTo>
                <a:cubicBezTo>
                  <a:pt x="183" y="159"/>
                  <a:pt x="195" y="93"/>
                  <a:pt x="260" y="61"/>
                </a:cubicBezTo>
                <a:cubicBezTo>
                  <a:pt x="325" y="29"/>
                  <a:pt x="427" y="14"/>
                  <a:pt x="530" y="0"/>
                </a:cubicBezTo>
              </a:path>
            </a:pathLst>
          </a:custGeom>
          <a:noFill/>
          <a:ln w="9525">
            <a:solidFill>
              <a:srgbClr val="000000"/>
            </a:solidFill>
            <a:prstDash val="dash"/>
            <a:round/>
            <a:headEnd/>
            <a:tailEnd type="stealth" w="sm" len="lg"/>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79" name="Freeform 11269"/>
          <p:cNvSpPr>
            <a:spLocks/>
          </p:cNvSpPr>
          <p:nvPr/>
        </p:nvSpPr>
        <p:spPr bwMode="auto">
          <a:xfrm flipV="1">
            <a:off x="3679174" y="2552847"/>
            <a:ext cx="1229049" cy="1604049"/>
          </a:xfrm>
          <a:custGeom>
            <a:avLst/>
            <a:gdLst>
              <a:gd name="T0" fmla="*/ 0 w 530"/>
              <a:gd name="T1" fmla="*/ 633095 h 276"/>
              <a:gd name="T2" fmla="*/ 88900 w 530"/>
              <a:gd name="T3" fmla="*/ 447295 h 276"/>
              <a:gd name="T4" fmla="*/ 165100 w 530"/>
              <a:gd name="T5" fmla="*/ 139923 h 276"/>
              <a:gd name="T6" fmla="*/ 336550 w 530"/>
              <a:gd name="T7" fmla="*/ 0 h 27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30" h="276">
                <a:moveTo>
                  <a:pt x="0" y="276"/>
                </a:moveTo>
                <a:cubicBezTo>
                  <a:pt x="48" y="253"/>
                  <a:pt x="97" y="231"/>
                  <a:pt x="140" y="195"/>
                </a:cubicBezTo>
                <a:cubicBezTo>
                  <a:pt x="183" y="159"/>
                  <a:pt x="195" y="93"/>
                  <a:pt x="260" y="61"/>
                </a:cubicBezTo>
                <a:cubicBezTo>
                  <a:pt x="325" y="29"/>
                  <a:pt x="427" y="14"/>
                  <a:pt x="530" y="0"/>
                </a:cubicBezTo>
              </a:path>
            </a:pathLst>
          </a:custGeom>
          <a:noFill/>
          <a:ln w="9525">
            <a:solidFill>
              <a:srgbClr val="FF0000"/>
            </a:solidFill>
            <a:prstDash val="sysDot"/>
            <a:round/>
            <a:headEnd/>
            <a:tailEnd type="stealth" w="sm" len="lg"/>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cxnSp>
        <p:nvCxnSpPr>
          <p:cNvPr id="280" name="AutoShape 11270"/>
          <p:cNvCxnSpPr>
            <a:cxnSpLocks noChangeShapeType="1"/>
          </p:cNvCxnSpPr>
          <p:nvPr/>
        </p:nvCxnSpPr>
        <p:spPr bwMode="auto">
          <a:xfrm>
            <a:off x="4609190" y="2793490"/>
            <a:ext cx="903" cy="428637"/>
          </a:xfrm>
          <a:prstGeom prst="straightConnector1">
            <a:avLst/>
          </a:prstGeom>
          <a:noFill/>
          <a:ln w="19050">
            <a:solidFill>
              <a:srgbClr val="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sp>
        <p:nvSpPr>
          <p:cNvPr id="281" name="AutoShape 11271"/>
          <p:cNvSpPr>
            <a:spLocks/>
          </p:cNvSpPr>
          <p:nvPr/>
        </p:nvSpPr>
        <p:spPr bwMode="auto">
          <a:xfrm rot="5400000">
            <a:off x="6606040" y="4204362"/>
            <a:ext cx="116181" cy="3398554"/>
          </a:xfrm>
          <a:prstGeom prst="rightBrace">
            <a:avLst>
              <a:gd name="adj1" fmla="val 210372"/>
              <a:gd name="adj2" fmla="val 50000"/>
            </a:avLst>
          </a:prstGeom>
          <a:noFill/>
          <a:ln w="9525">
            <a:solidFill>
              <a:srgbClr val="00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282" name="Text Box 4573"/>
          <p:cNvSpPr txBox="1">
            <a:spLocks noChangeArrowheads="1"/>
          </p:cNvSpPr>
          <p:nvPr/>
        </p:nvSpPr>
        <p:spPr bwMode="auto">
          <a:xfrm>
            <a:off x="10551244" y="2373033"/>
            <a:ext cx="1187176" cy="259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TASKSIZE-1</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83" name="Text Box 11193"/>
          <p:cNvSpPr txBox="1">
            <a:spLocks noChangeArrowheads="1"/>
          </p:cNvSpPr>
          <p:nvPr/>
        </p:nvSpPr>
        <p:spPr bwMode="auto">
          <a:xfrm>
            <a:off x="2917345" y="5961274"/>
            <a:ext cx="1156717"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altLang="en-US" sz="1600" dirty="0">
                <a:latin typeface="Calibri" panose="020F0502020204030204" pitchFamily="34" charset="0"/>
                <a:ea typeface="宋体" panose="02010600030101010101" pitchFamily="2" charset="-122"/>
                <a:cs typeface="Times New Roman" panose="02020603050405020304" pitchFamily="18" charset="0"/>
              </a:rPr>
              <a:t>目标</a:t>
            </a:r>
            <a:r>
              <a:rPr lang="zh-CN" sz="1600" dirty="0" smtClean="0">
                <a:effectLst/>
                <a:latin typeface="Calibri" panose="020F0502020204030204" pitchFamily="34" charset="0"/>
                <a:ea typeface="宋体" panose="02010600030101010101" pitchFamily="2" charset="-122"/>
                <a:cs typeface="Times New Roman" panose="02020603050405020304" pitchFamily="18" charset="0"/>
              </a:rPr>
              <a:t>文件</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84" name="Text Box 4517"/>
          <p:cNvSpPr txBox="1">
            <a:spLocks noChangeArrowheads="1"/>
          </p:cNvSpPr>
          <p:nvPr/>
        </p:nvSpPr>
        <p:spPr bwMode="auto">
          <a:xfrm>
            <a:off x="2957221" y="2438981"/>
            <a:ext cx="706289" cy="190429"/>
          </a:xfrm>
          <a:prstGeom prst="rect">
            <a:avLst/>
          </a:prstGeom>
          <a:solidFill>
            <a:schemeClr val="accent5">
              <a:lumMod val="40000"/>
              <a:lumOff val="6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85" name="Text Box 4518"/>
          <p:cNvSpPr txBox="1">
            <a:spLocks noChangeArrowheads="1"/>
          </p:cNvSpPr>
          <p:nvPr/>
        </p:nvSpPr>
        <p:spPr bwMode="auto">
          <a:xfrm>
            <a:off x="2987527" y="2417556"/>
            <a:ext cx="455118" cy="221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smtClean="0">
                <a:effectLst/>
                <a:latin typeface="Calibri" panose="020F0502020204030204" pitchFamily="34" charset="0"/>
                <a:ea typeface="宋体" panose="02010600030101010101" pitchFamily="2" charset="-122"/>
                <a:cs typeface="Times New Roman" panose="02020603050405020304" pitchFamily="18" charset="0"/>
              </a:rPr>
              <a:t>.text</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86" name="Text Box 4519"/>
          <p:cNvSpPr txBox="1">
            <a:spLocks noChangeArrowheads="1"/>
          </p:cNvSpPr>
          <p:nvPr/>
        </p:nvSpPr>
        <p:spPr bwMode="auto">
          <a:xfrm>
            <a:off x="2803053" y="2180208"/>
            <a:ext cx="760625" cy="2373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err="1" smtClean="0">
                <a:effectLst/>
                <a:latin typeface="Calibri" panose="020F0502020204030204" pitchFamily="34" charset="0"/>
                <a:ea typeface="宋体" panose="02010600030101010101" pitchFamily="2" charset="-122"/>
                <a:cs typeface="Times New Roman" panose="02020603050405020304" pitchFamily="18" charset="0"/>
              </a:rPr>
              <a:t>main.o</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87" name="Text Box 4517"/>
          <p:cNvSpPr txBox="1">
            <a:spLocks noChangeArrowheads="1"/>
          </p:cNvSpPr>
          <p:nvPr/>
        </p:nvSpPr>
        <p:spPr bwMode="auto">
          <a:xfrm>
            <a:off x="2957221" y="2629410"/>
            <a:ext cx="706289" cy="190429"/>
          </a:xfrm>
          <a:prstGeom prst="rect">
            <a:avLst/>
          </a:prstGeom>
          <a:solidFill>
            <a:schemeClr val="accent5">
              <a:lumMod val="40000"/>
              <a:lumOff val="6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88" name="Text Box 4518"/>
          <p:cNvSpPr txBox="1">
            <a:spLocks noChangeArrowheads="1"/>
          </p:cNvSpPr>
          <p:nvPr/>
        </p:nvSpPr>
        <p:spPr bwMode="auto">
          <a:xfrm>
            <a:off x="2987527" y="2607985"/>
            <a:ext cx="455118" cy="221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smtClean="0">
                <a:effectLst/>
                <a:latin typeface="Calibri" panose="020F0502020204030204" pitchFamily="34" charset="0"/>
                <a:ea typeface="宋体" panose="02010600030101010101" pitchFamily="2" charset="-122"/>
                <a:cs typeface="Times New Roman" panose="02020603050405020304" pitchFamily="18" charset="0"/>
              </a:rPr>
              <a:t>.data</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89" name="Text Box 4517"/>
          <p:cNvSpPr txBox="1">
            <a:spLocks noChangeArrowheads="1"/>
          </p:cNvSpPr>
          <p:nvPr/>
        </p:nvSpPr>
        <p:spPr bwMode="auto">
          <a:xfrm>
            <a:off x="2957221" y="2819839"/>
            <a:ext cx="706289" cy="190429"/>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0" name="Text Box 4518"/>
          <p:cNvSpPr txBox="1">
            <a:spLocks noChangeArrowheads="1"/>
          </p:cNvSpPr>
          <p:nvPr/>
        </p:nvSpPr>
        <p:spPr bwMode="auto">
          <a:xfrm>
            <a:off x="2987527" y="2798414"/>
            <a:ext cx="455118" cy="221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smtClean="0">
                <a:effectLst/>
                <a:latin typeface="Calibri" panose="020F0502020204030204" pitchFamily="34" charset="0"/>
                <a:ea typeface="宋体" panose="02010600030101010101" pitchFamily="2" charset="-122"/>
                <a:cs typeface="Times New Roman" panose="02020603050405020304" pitchFamily="18" charset="0"/>
              </a:rPr>
              <a:t>.</a:t>
            </a:r>
            <a:r>
              <a:rPr lang="en-US" sz="1600" dirty="0" err="1" smtClean="0">
                <a:effectLst/>
                <a:latin typeface="Calibri" panose="020F0502020204030204" pitchFamily="34" charset="0"/>
                <a:ea typeface="宋体" panose="02010600030101010101" pitchFamily="2" charset="-122"/>
                <a:cs typeface="Times New Roman" panose="02020603050405020304" pitchFamily="18" charset="0"/>
              </a:rPr>
              <a:t>bss</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1" name="Text Box 4517"/>
          <p:cNvSpPr txBox="1">
            <a:spLocks noChangeArrowheads="1"/>
          </p:cNvSpPr>
          <p:nvPr/>
        </p:nvSpPr>
        <p:spPr bwMode="auto">
          <a:xfrm>
            <a:off x="2957221" y="3017680"/>
            <a:ext cx="706289" cy="190429"/>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2" name="Text Box 4517"/>
          <p:cNvSpPr txBox="1">
            <a:spLocks noChangeArrowheads="1"/>
          </p:cNvSpPr>
          <p:nvPr/>
        </p:nvSpPr>
        <p:spPr bwMode="auto">
          <a:xfrm>
            <a:off x="2957221" y="4116960"/>
            <a:ext cx="706289" cy="190429"/>
          </a:xfrm>
          <a:prstGeom prst="rect">
            <a:avLst/>
          </a:prstGeom>
          <a:solidFill>
            <a:schemeClr val="accent2">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3" name="Text Box 4518"/>
          <p:cNvSpPr txBox="1">
            <a:spLocks noChangeArrowheads="1"/>
          </p:cNvSpPr>
          <p:nvPr/>
        </p:nvSpPr>
        <p:spPr bwMode="auto">
          <a:xfrm>
            <a:off x="2987527" y="4095535"/>
            <a:ext cx="455118" cy="221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smtClean="0">
                <a:effectLst/>
                <a:latin typeface="Calibri" panose="020F0502020204030204" pitchFamily="34" charset="0"/>
                <a:ea typeface="宋体" panose="02010600030101010101" pitchFamily="2" charset="-122"/>
                <a:cs typeface="Times New Roman" panose="02020603050405020304" pitchFamily="18" charset="0"/>
              </a:rPr>
              <a:t>.text</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4" name="Text Box 4519"/>
          <p:cNvSpPr txBox="1">
            <a:spLocks noChangeArrowheads="1"/>
          </p:cNvSpPr>
          <p:nvPr/>
        </p:nvSpPr>
        <p:spPr bwMode="auto">
          <a:xfrm>
            <a:off x="2803053" y="3858187"/>
            <a:ext cx="801193" cy="219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err="1" smtClean="0">
                <a:effectLst/>
                <a:latin typeface="Calibri" panose="020F0502020204030204" pitchFamily="34" charset="0"/>
                <a:ea typeface="宋体" panose="02010600030101010101" pitchFamily="2" charset="-122"/>
                <a:cs typeface="Times New Roman" panose="02020603050405020304" pitchFamily="18" charset="0"/>
              </a:rPr>
              <a:t>swap.o</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5" name="Text Box 4517"/>
          <p:cNvSpPr txBox="1">
            <a:spLocks noChangeArrowheads="1"/>
          </p:cNvSpPr>
          <p:nvPr/>
        </p:nvSpPr>
        <p:spPr bwMode="auto">
          <a:xfrm>
            <a:off x="2957221" y="4307389"/>
            <a:ext cx="706289" cy="190429"/>
          </a:xfrm>
          <a:prstGeom prst="rect">
            <a:avLst/>
          </a:prstGeom>
          <a:solidFill>
            <a:schemeClr val="accent2">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6" name="Text Box 4518"/>
          <p:cNvSpPr txBox="1">
            <a:spLocks noChangeArrowheads="1"/>
          </p:cNvSpPr>
          <p:nvPr/>
        </p:nvSpPr>
        <p:spPr bwMode="auto">
          <a:xfrm>
            <a:off x="2987527" y="4285964"/>
            <a:ext cx="455118" cy="221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smtClean="0">
                <a:effectLst/>
                <a:latin typeface="Calibri" panose="020F0502020204030204" pitchFamily="34" charset="0"/>
                <a:ea typeface="宋体" panose="02010600030101010101" pitchFamily="2" charset="-122"/>
                <a:cs typeface="Times New Roman" panose="02020603050405020304" pitchFamily="18" charset="0"/>
              </a:rPr>
              <a:t>.data</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7" name="Text Box 4517"/>
          <p:cNvSpPr txBox="1">
            <a:spLocks noChangeArrowheads="1"/>
          </p:cNvSpPr>
          <p:nvPr/>
        </p:nvSpPr>
        <p:spPr bwMode="auto">
          <a:xfrm>
            <a:off x="2957221" y="4497818"/>
            <a:ext cx="706289" cy="190429"/>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8" name="Text Box 4518"/>
          <p:cNvSpPr txBox="1">
            <a:spLocks noChangeArrowheads="1"/>
          </p:cNvSpPr>
          <p:nvPr/>
        </p:nvSpPr>
        <p:spPr bwMode="auto">
          <a:xfrm>
            <a:off x="2987527" y="4476393"/>
            <a:ext cx="455118" cy="221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smtClean="0">
                <a:effectLst/>
                <a:latin typeface="Calibri" panose="020F0502020204030204" pitchFamily="34" charset="0"/>
                <a:ea typeface="宋体" panose="02010600030101010101" pitchFamily="2" charset="-122"/>
                <a:cs typeface="Times New Roman" panose="02020603050405020304" pitchFamily="18" charset="0"/>
              </a:rPr>
              <a:t>.</a:t>
            </a:r>
            <a:r>
              <a:rPr lang="en-US" sz="1600" dirty="0" err="1" smtClean="0">
                <a:effectLst/>
                <a:latin typeface="Calibri" panose="020F0502020204030204" pitchFamily="34" charset="0"/>
                <a:ea typeface="宋体" panose="02010600030101010101" pitchFamily="2" charset="-122"/>
                <a:cs typeface="Times New Roman" panose="02020603050405020304" pitchFamily="18" charset="0"/>
              </a:rPr>
              <a:t>bss</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99" name="Text Box 4517"/>
          <p:cNvSpPr txBox="1">
            <a:spLocks noChangeArrowheads="1"/>
          </p:cNvSpPr>
          <p:nvPr/>
        </p:nvSpPr>
        <p:spPr bwMode="auto">
          <a:xfrm>
            <a:off x="2957221" y="4695659"/>
            <a:ext cx="706289" cy="190429"/>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00" name="Freeform 11266"/>
          <p:cNvSpPr>
            <a:spLocks/>
          </p:cNvSpPr>
          <p:nvPr/>
        </p:nvSpPr>
        <p:spPr bwMode="auto">
          <a:xfrm>
            <a:off x="3663510" y="2670617"/>
            <a:ext cx="1242758" cy="1776757"/>
          </a:xfrm>
          <a:custGeom>
            <a:avLst/>
            <a:gdLst>
              <a:gd name="T0" fmla="*/ 0 w 530"/>
              <a:gd name="T1" fmla="*/ 175260 h 276"/>
              <a:gd name="T2" fmla="*/ 88900 w 530"/>
              <a:gd name="T3" fmla="*/ 123825 h 276"/>
              <a:gd name="T4" fmla="*/ 165100 w 530"/>
              <a:gd name="T5" fmla="*/ 38735 h 276"/>
              <a:gd name="T6" fmla="*/ 336550 w 530"/>
              <a:gd name="T7" fmla="*/ 0 h 27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30" h="276">
                <a:moveTo>
                  <a:pt x="0" y="276"/>
                </a:moveTo>
                <a:cubicBezTo>
                  <a:pt x="48" y="253"/>
                  <a:pt x="97" y="231"/>
                  <a:pt x="140" y="195"/>
                </a:cubicBezTo>
                <a:cubicBezTo>
                  <a:pt x="183" y="159"/>
                  <a:pt x="195" y="93"/>
                  <a:pt x="260" y="61"/>
                </a:cubicBezTo>
                <a:cubicBezTo>
                  <a:pt x="325" y="29"/>
                  <a:pt x="427" y="14"/>
                  <a:pt x="530" y="0"/>
                </a:cubicBezTo>
              </a:path>
            </a:pathLst>
          </a:custGeom>
          <a:noFill/>
          <a:ln w="9525">
            <a:solidFill>
              <a:srgbClr val="000000"/>
            </a:solidFill>
            <a:prstDash val="dash"/>
            <a:round/>
            <a:headEnd/>
            <a:tailEnd type="stealth" w="sm" len="lg"/>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301" name="Freeform 11269"/>
          <p:cNvSpPr>
            <a:spLocks/>
          </p:cNvSpPr>
          <p:nvPr/>
        </p:nvSpPr>
        <p:spPr bwMode="auto">
          <a:xfrm>
            <a:off x="3671178" y="4202115"/>
            <a:ext cx="1237045" cy="45719"/>
          </a:xfrm>
          <a:custGeom>
            <a:avLst/>
            <a:gdLst>
              <a:gd name="T0" fmla="*/ 0 w 530"/>
              <a:gd name="T1" fmla="*/ 633095 h 276"/>
              <a:gd name="T2" fmla="*/ 88900 w 530"/>
              <a:gd name="T3" fmla="*/ 447295 h 276"/>
              <a:gd name="T4" fmla="*/ 165100 w 530"/>
              <a:gd name="T5" fmla="*/ 139923 h 276"/>
              <a:gd name="T6" fmla="*/ 336550 w 530"/>
              <a:gd name="T7" fmla="*/ 0 h 27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30" h="276">
                <a:moveTo>
                  <a:pt x="0" y="276"/>
                </a:moveTo>
                <a:cubicBezTo>
                  <a:pt x="48" y="253"/>
                  <a:pt x="97" y="231"/>
                  <a:pt x="140" y="195"/>
                </a:cubicBezTo>
                <a:cubicBezTo>
                  <a:pt x="183" y="159"/>
                  <a:pt x="195" y="93"/>
                  <a:pt x="260" y="61"/>
                </a:cubicBezTo>
                <a:cubicBezTo>
                  <a:pt x="325" y="29"/>
                  <a:pt x="427" y="14"/>
                  <a:pt x="530" y="0"/>
                </a:cubicBezTo>
              </a:path>
            </a:pathLst>
          </a:custGeom>
          <a:noFill/>
          <a:ln w="9525">
            <a:solidFill>
              <a:srgbClr val="FF0000"/>
            </a:solidFill>
            <a:prstDash val="sysDot"/>
            <a:round/>
            <a:headEnd/>
            <a:tailEnd type="stealth" w="sm" len="lg"/>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302" name="AutoShape 11271"/>
          <p:cNvSpPr>
            <a:spLocks/>
          </p:cNvSpPr>
          <p:nvPr/>
        </p:nvSpPr>
        <p:spPr bwMode="auto">
          <a:xfrm rot="5400000">
            <a:off x="3260902" y="5403301"/>
            <a:ext cx="116765" cy="1000095"/>
          </a:xfrm>
          <a:prstGeom prst="rightBrace">
            <a:avLst>
              <a:gd name="adj1" fmla="val 210372"/>
              <a:gd name="adj2" fmla="val 50000"/>
            </a:avLst>
          </a:prstGeom>
          <a:noFill/>
          <a:ln w="9525">
            <a:solidFill>
              <a:srgbClr val="00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defTabSz="36000"/>
            <a:endParaRPr lang="zh-CN" altLang="en-US" sz="1600"/>
          </a:p>
        </p:txBody>
      </p:sp>
      <p:sp>
        <p:nvSpPr>
          <p:cNvPr id="303" name="Text Box 4526"/>
          <p:cNvSpPr txBox="1">
            <a:spLocks noChangeArrowheads="1"/>
          </p:cNvSpPr>
          <p:nvPr/>
        </p:nvSpPr>
        <p:spPr bwMode="auto">
          <a:xfrm>
            <a:off x="2686504" y="5479991"/>
            <a:ext cx="1481145" cy="262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ELF</a:t>
            </a:r>
            <a:r>
              <a:rPr lang="zh-CN" sz="1600" dirty="0">
                <a:effectLst/>
                <a:latin typeface="Calibri" panose="020F0502020204030204" pitchFamily="34" charset="0"/>
                <a:ea typeface="宋体" panose="02010600030101010101" pitchFamily="2" charset="-122"/>
                <a:cs typeface="Times New Roman" panose="02020603050405020304" pitchFamily="18" charset="0"/>
              </a:rPr>
              <a:t>节（</a:t>
            </a:r>
            <a:r>
              <a:rPr lang="en-US" sz="1600" dirty="0">
                <a:effectLst/>
                <a:latin typeface="Calibri" panose="020F0502020204030204" pitchFamily="34" charset="0"/>
                <a:ea typeface="宋体" panose="02010600030101010101" pitchFamily="2" charset="-122"/>
                <a:cs typeface="Times New Roman" panose="02020603050405020304" pitchFamily="18" charset="0"/>
              </a:rPr>
              <a:t>sections</a:t>
            </a:r>
            <a:r>
              <a:rPr lang="zh-CN" sz="1600" dirty="0">
                <a:effectLst/>
                <a:latin typeface="Calibri" panose="020F0502020204030204" pitchFamily="34" charset="0"/>
                <a:ea typeface="宋体" panose="02010600030101010101" pitchFamily="2" charset="-122"/>
                <a:cs typeface="Times New Roman" panose="02020603050405020304" pitchFamily="18" charset="0"/>
              </a:rPr>
              <a:t>）</a:t>
            </a:r>
          </a:p>
          <a:p>
            <a:pPr defTabSz="36000">
              <a:lnSpc>
                <a:spcPct val="115000"/>
              </a:lnSpc>
              <a:spcAft>
                <a:spcPts val="0"/>
              </a:spcAft>
            </a:pPr>
            <a:r>
              <a:rPr lang="en-US" sz="1600" dirty="0">
                <a:effectLst/>
                <a:latin typeface="Calibri" panose="020F0502020204030204" pitchFamily="34" charset="0"/>
                <a:ea typeface="宋体" panose="02010600030101010101" pitchFamily="2" charset="-122"/>
                <a:cs typeface="Times New Roman" panose="02020603050405020304" pitchFamily="18" charset="0"/>
              </a:rPr>
              <a:t> </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04" name="Text Box 4517"/>
          <p:cNvSpPr txBox="1">
            <a:spLocks noChangeArrowheads="1"/>
          </p:cNvSpPr>
          <p:nvPr/>
        </p:nvSpPr>
        <p:spPr bwMode="auto">
          <a:xfrm>
            <a:off x="4982637" y="2522980"/>
            <a:ext cx="1257392" cy="190429"/>
          </a:xfrm>
          <a:prstGeom prst="rect">
            <a:avLst/>
          </a:prstGeom>
          <a:solidFill>
            <a:schemeClr val="accent5">
              <a:lumMod val="40000"/>
              <a:lumOff val="6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05" name="Text Box 4517"/>
          <p:cNvSpPr txBox="1">
            <a:spLocks noChangeArrowheads="1"/>
          </p:cNvSpPr>
          <p:nvPr/>
        </p:nvSpPr>
        <p:spPr bwMode="auto">
          <a:xfrm>
            <a:off x="4982636" y="2699148"/>
            <a:ext cx="1257393" cy="190429"/>
          </a:xfrm>
          <a:prstGeom prst="rect">
            <a:avLst/>
          </a:prstGeom>
          <a:solidFill>
            <a:schemeClr val="accent2">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06" name="Text Box 4517"/>
          <p:cNvSpPr txBox="1">
            <a:spLocks noChangeArrowheads="1"/>
          </p:cNvSpPr>
          <p:nvPr/>
        </p:nvSpPr>
        <p:spPr bwMode="auto">
          <a:xfrm>
            <a:off x="4982636" y="4085151"/>
            <a:ext cx="1244527" cy="190429"/>
          </a:xfrm>
          <a:prstGeom prst="rect">
            <a:avLst/>
          </a:prstGeom>
          <a:solidFill>
            <a:schemeClr val="accent5">
              <a:lumMod val="40000"/>
              <a:lumOff val="6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07" name="Text Box 4517"/>
          <p:cNvSpPr txBox="1">
            <a:spLocks noChangeArrowheads="1"/>
          </p:cNvSpPr>
          <p:nvPr/>
        </p:nvSpPr>
        <p:spPr bwMode="auto">
          <a:xfrm>
            <a:off x="4982636" y="4250605"/>
            <a:ext cx="1248003" cy="201143"/>
          </a:xfrm>
          <a:prstGeom prst="rect">
            <a:avLst/>
          </a:prstGeom>
          <a:solidFill>
            <a:schemeClr val="accent2">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08" name="Text Box 4517"/>
          <p:cNvSpPr txBox="1">
            <a:spLocks noChangeArrowheads="1"/>
          </p:cNvSpPr>
          <p:nvPr/>
        </p:nvSpPr>
        <p:spPr bwMode="auto">
          <a:xfrm>
            <a:off x="7346655" y="3231069"/>
            <a:ext cx="1015474" cy="180911"/>
          </a:xfrm>
          <a:prstGeom prst="rect">
            <a:avLst/>
          </a:prstGeom>
          <a:solidFill>
            <a:schemeClr val="accent5">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09" name="Text Box 4517"/>
          <p:cNvSpPr txBox="1">
            <a:spLocks noChangeArrowheads="1"/>
          </p:cNvSpPr>
          <p:nvPr/>
        </p:nvSpPr>
        <p:spPr bwMode="auto">
          <a:xfrm>
            <a:off x="7346655" y="3407237"/>
            <a:ext cx="1015474" cy="180911"/>
          </a:xfrm>
          <a:prstGeom prst="rect">
            <a:avLst/>
          </a:prstGeom>
          <a:solidFill>
            <a:schemeClr val="accent2">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10" name="Text Box 4517"/>
          <p:cNvSpPr txBox="1">
            <a:spLocks noChangeArrowheads="1"/>
          </p:cNvSpPr>
          <p:nvPr/>
        </p:nvSpPr>
        <p:spPr bwMode="auto">
          <a:xfrm>
            <a:off x="7359967" y="4099804"/>
            <a:ext cx="1002161" cy="199737"/>
          </a:xfrm>
          <a:prstGeom prst="rect">
            <a:avLst/>
          </a:prstGeom>
          <a:solidFill>
            <a:schemeClr val="accent5">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11" name="Text Box 4517"/>
          <p:cNvSpPr txBox="1">
            <a:spLocks noChangeArrowheads="1"/>
          </p:cNvSpPr>
          <p:nvPr/>
        </p:nvSpPr>
        <p:spPr bwMode="auto">
          <a:xfrm>
            <a:off x="7359967" y="4275972"/>
            <a:ext cx="1002161" cy="199737"/>
          </a:xfrm>
          <a:prstGeom prst="rect">
            <a:avLst/>
          </a:prstGeom>
          <a:solidFill>
            <a:schemeClr val="accent2">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1600">
                <a:effectLst/>
                <a:latin typeface="Calibri" panose="020F0502020204030204" pitchFamily="34" charset="0"/>
                <a:ea typeface="宋体" panose="02010600030101010101" pitchFamily="2" charset="-122"/>
                <a:cs typeface="Times New Roman" panose="02020603050405020304" pitchFamily="18" charset="0"/>
              </a:rPr>
              <a:t> </a:t>
            </a:r>
            <a:endParaRPr lang="zh-CN" sz="160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312" name="直接连接符 311"/>
          <p:cNvCxnSpPr/>
          <p:nvPr/>
        </p:nvCxnSpPr>
        <p:spPr>
          <a:xfrm>
            <a:off x="8779249" y="796755"/>
            <a:ext cx="0" cy="1710642"/>
          </a:xfrm>
          <a:prstGeom prst="line">
            <a:avLst/>
          </a:prstGeom>
        </p:spPr>
        <p:style>
          <a:lnRef idx="1">
            <a:schemeClr val="accent1"/>
          </a:lnRef>
          <a:fillRef idx="0">
            <a:schemeClr val="accent1"/>
          </a:fillRef>
          <a:effectRef idx="0">
            <a:schemeClr val="accent1"/>
          </a:effectRef>
          <a:fontRef idx="minor">
            <a:schemeClr val="tx1"/>
          </a:fontRef>
        </p:style>
      </p:cxnSp>
      <p:sp>
        <p:nvSpPr>
          <p:cNvPr id="313" name="Text Box 4519"/>
          <p:cNvSpPr txBox="1">
            <a:spLocks noChangeArrowheads="1"/>
          </p:cNvSpPr>
          <p:nvPr/>
        </p:nvSpPr>
        <p:spPr bwMode="auto">
          <a:xfrm>
            <a:off x="9403683" y="820889"/>
            <a:ext cx="1493297" cy="28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altLang="en-US" sz="1600" dirty="0" smtClean="0">
                <a:latin typeface="Calibri" panose="020F0502020204030204" pitchFamily="34" charset="0"/>
                <a:ea typeface="宋体" panose="02010600030101010101" pitchFamily="2" charset="-122"/>
                <a:cs typeface="Times New Roman" panose="02020603050405020304" pitchFamily="18" charset="0"/>
              </a:rPr>
              <a:t>进程空间</a:t>
            </a:r>
            <a:r>
              <a:rPr lang="en-US" altLang="zh-CN" sz="1600" dirty="0" smtClean="0">
                <a:latin typeface="Calibri" panose="020F0502020204030204" pitchFamily="34" charset="0"/>
                <a:ea typeface="宋体" panose="02010600030101010101" pitchFamily="2" charset="-122"/>
                <a:cs typeface="Times New Roman" panose="02020603050405020304" pitchFamily="18" charset="0"/>
              </a:rPr>
              <a:t>/</a:t>
            </a:r>
            <a:r>
              <a:rPr lang="zh-CN" altLang="en-US" sz="1600" dirty="0">
                <a:latin typeface="Calibri" panose="020F0502020204030204" pitchFamily="34" charset="0"/>
                <a:ea typeface="宋体" panose="02010600030101010101" pitchFamily="2" charset="-122"/>
                <a:cs typeface="Times New Roman" panose="02020603050405020304" pitchFamily="18" charset="0"/>
              </a:rPr>
              <a:t>虚</a:t>
            </a:r>
            <a:r>
              <a:rPr lang="zh-CN" altLang="en-US" sz="1600" dirty="0" smtClean="0">
                <a:latin typeface="Calibri" panose="020F0502020204030204" pitchFamily="34" charset="0"/>
                <a:ea typeface="宋体" panose="02010600030101010101" pitchFamily="2" charset="-122"/>
                <a:cs typeface="Times New Roman" panose="02020603050405020304" pitchFamily="18" charset="0"/>
              </a:rPr>
              <a:t>存</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14" name="Text Box 4519"/>
          <p:cNvSpPr txBox="1">
            <a:spLocks noChangeArrowheads="1"/>
          </p:cNvSpPr>
          <p:nvPr/>
        </p:nvSpPr>
        <p:spPr bwMode="auto">
          <a:xfrm>
            <a:off x="5162778" y="824039"/>
            <a:ext cx="1466622" cy="28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altLang="en-US" sz="1600" dirty="0" smtClean="0">
                <a:latin typeface="Calibri" panose="020F0502020204030204" pitchFamily="34" charset="0"/>
                <a:ea typeface="宋体" panose="02010600030101010101" pitchFamily="2" charset="-122"/>
                <a:cs typeface="Times New Roman" panose="02020603050405020304" pitchFamily="18" charset="0"/>
              </a:rPr>
              <a:t>磁盘空间</a:t>
            </a:r>
            <a:r>
              <a:rPr lang="en-US" altLang="zh-CN" sz="1600" dirty="0" smtClean="0">
                <a:latin typeface="Calibri" panose="020F0502020204030204" pitchFamily="34" charset="0"/>
                <a:ea typeface="宋体" panose="02010600030101010101" pitchFamily="2" charset="-122"/>
                <a:cs typeface="Times New Roman" panose="02020603050405020304" pitchFamily="18" charset="0"/>
              </a:rPr>
              <a:t>/</a:t>
            </a:r>
            <a:r>
              <a:rPr lang="zh-CN" altLang="en-US" sz="1600" dirty="0" smtClean="0">
                <a:latin typeface="Calibri" panose="020F0502020204030204" pitchFamily="34" charset="0"/>
                <a:ea typeface="宋体" panose="02010600030101010101" pitchFamily="2" charset="-122"/>
                <a:cs typeface="Times New Roman" panose="02020603050405020304" pitchFamily="18" charset="0"/>
              </a:rPr>
              <a:t>文件</a:t>
            </a:r>
            <a:endParaRPr lang="zh-CN" sz="16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15" name="右大括号 314"/>
          <p:cNvSpPr/>
          <p:nvPr/>
        </p:nvSpPr>
        <p:spPr>
          <a:xfrm rot="16200000">
            <a:off x="5648585" y="-1551824"/>
            <a:ext cx="288631" cy="5610747"/>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600"/>
          </a:p>
        </p:txBody>
      </p:sp>
      <p:sp>
        <p:nvSpPr>
          <p:cNvPr id="316" name="右大括号 315"/>
          <p:cNvSpPr/>
          <p:nvPr/>
        </p:nvSpPr>
        <p:spPr>
          <a:xfrm rot="16200000">
            <a:off x="10127365" y="-61962"/>
            <a:ext cx="292687" cy="2626967"/>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600"/>
          </a:p>
        </p:txBody>
      </p:sp>
      <p:sp>
        <p:nvSpPr>
          <p:cNvPr id="317" name="矩形 316"/>
          <p:cNvSpPr/>
          <p:nvPr/>
        </p:nvSpPr>
        <p:spPr>
          <a:xfrm>
            <a:off x="2657815" y="6236502"/>
            <a:ext cx="1425390" cy="338554"/>
          </a:xfrm>
          <a:prstGeom prst="rect">
            <a:avLst/>
          </a:prstGeom>
        </p:spPr>
        <p:txBody>
          <a:bodyPr wrap="none">
            <a:spAutoFit/>
          </a:bodyPr>
          <a:lstStyle/>
          <a:p>
            <a:r>
              <a:rPr lang="zh-CN" altLang="en-US" sz="1600" dirty="0"/>
              <a:t>“节”的概念</a:t>
            </a:r>
          </a:p>
        </p:txBody>
      </p:sp>
    </p:spTree>
    <p:extLst>
      <p:ext uri="{BB962C8B-B14F-4D97-AF65-F5344CB8AC3E}">
        <p14:creationId xmlns:p14="http://schemas.microsoft.com/office/powerpoint/2010/main" val="389415349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518747" y="136543"/>
            <a:ext cx="9621367" cy="3371353"/>
          </a:xfrm>
          <a:prstGeom prst="rect">
            <a:avLst/>
          </a:prstGeom>
        </p:spPr>
      </p:pic>
      <p:sp>
        <p:nvSpPr>
          <p:cNvPr id="22" name="文本框 21"/>
          <p:cNvSpPr txBox="1"/>
          <p:nvPr/>
        </p:nvSpPr>
        <p:spPr>
          <a:xfrm>
            <a:off x="343300" y="3554201"/>
            <a:ext cx="5222231" cy="830997"/>
          </a:xfrm>
          <a:prstGeom prst="rect">
            <a:avLst/>
          </a:prstGeom>
          <a:noFill/>
        </p:spPr>
        <p:txBody>
          <a:bodyPr wrap="square" rtlCol="0">
            <a:spAutoFit/>
          </a:bodyPr>
          <a:lstStyle/>
          <a:p>
            <a:r>
              <a:rPr lang="zh-CN" altLang="en-US" sz="2400" dirty="0" smtClean="0">
                <a:solidFill>
                  <a:schemeClr val="accent2"/>
                </a:solidFill>
              </a:rPr>
              <a:t>假设： </a:t>
            </a:r>
            <a:r>
              <a:rPr lang="en-US" altLang="zh-CN" sz="2400" dirty="0" smtClean="0">
                <a:solidFill>
                  <a:srgbClr val="7030A0"/>
                </a:solidFill>
              </a:rPr>
              <a:t>ADDR(s)=ADDR(.text)=0x4004d0</a:t>
            </a:r>
            <a:r>
              <a:rPr lang="zh-CN" altLang="en-US" sz="2400" dirty="0" smtClean="0">
                <a:solidFill>
                  <a:srgbClr val="7030A0"/>
                </a:solidFill>
              </a:rPr>
              <a:t>，</a:t>
            </a:r>
            <a:endParaRPr lang="en-US" altLang="zh-CN" sz="2400" dirty="0" smtClean="0">
              <a:solidFill>
                <a:srgbClr val="7030A0"/>
              </a:solidFill>
            </a:endParaRPr>
          </a:p>
          <a:p>
            <a:r>
              <a:rPr lang="en-US" altLang="zh-CN" sz="2400" dirty="0" smtClean="0">
                <a:solidFill>
                  <a:srgbClr val="7030A0"/>
                </a:solidFill>
              </a:rPr>
              <a:t>ADDR(</a:t>
            </a:r>
            <a:r>
              <a:rPr lang="en-US" altLang="zh-CN" sz="2400" dirty="0" err="1" smtClean="0">
                <a:solidFill>
                  <a:srgbClr val="7030A0"/>
                </a:solidFill>
              </a:rPr>
              <a:t>r.symbol</a:t>
            </a:r>
            <a:r>
              <a:rPr lang="en-US" altLang="zh-CN" sz="2400" dirty="0" smtClean="0">
                <a:solidFill>
                  <a:srgbClr val="7030A0"/>
                </a:solidFill>
              </a:rPr>
              <a:t>)=ADDR(sum)=0x4004e8</a:t>
            </a:r>
          </a:p>
        </p:txBody>
      </p:sp>
      <p:sp>
        <p:nvSpPr>
          <p:cNvPr id="43" name="文本框 42"/>
          <p:cNvSpPr txBox="1"/>
          <p:nvPr/>
        </p:nvSpPr>
        <p:spPr>
          <a:xfrm>
            <a:off x="343300" y="4531940"/>
            <a:ext cx="6277308" cy="830997"/>
          </a:xfrm>
          <a:prstGeom prst="rect">
            <a:avLst/>
          </a:prstGeom>
          <a:noFill/>
        </p:spPr>
        <p:txBody>
          <a:bodyPr wrap="square" rtlCol="0">
            <a:spAutoFit/>
          </a:bodyPr>
          <a:lstStyle/>
          <a:p>
            <a:r>
              <a:rPr lang="en-US" altLang="zh-CN" sz="2400" dirty="0" err="1"/>
              <a:t>c</a:t>
            </a:r>
            <a:r>
              <a:rPr lang="en-US" altLang="zh-CN" sz="2400" dirty="0" err="1" smtClean="0"/>
              <a:t>allq</a:t>
            </a:r>
            <a:r>
              <a:rPr lang="en-US" altLang="zh-CN" sz="2400" dirty="0" smtClean="0"/>
              <a:t> </a:t>
            </a:r>
            <a:r>
              <a:rPr lang="zh-CN" altLang="en-US" sz="2400" dirty="0" smtClean="0"/>
              <a:t>指令地址：</a:t>
            </a:r>
            <a:endParaRPr lang="en-US" altLang="zh-CN" sz="2400" dirty="0" smtClean="0"/>
          </a:p>
          <a:p>
            <a:r>
              <a:rPr lang="en-US" altLang="zh-CN" sz="2400" dirty="0" smtClean="0">
                <a:solidFill>
                  <a:srgbClr val="7030A0"/>
                </a:solidFill>
              </a:rPr>
              <a:t>0x4004d0 + e = 0x4004de</a:t>
            </a:r>
            <a:r>
              <a:rPr lang="zh-CN" altLang="en-US" sz="2400" dirty="0" smtClean="0"/>
              <a:t> </a:t>
            </a:r>
            <a:endParaRPr lang="en-US" altLang="zh-CN" sz="2400" dirty="0" smtClean="0"/>
          </a:p>
        </p:txBody>
      </p:sp>
      <p:sp>
        <p:nvSpPr>
          <p:cNvPr id="4" name="矩形 3"/>
          <p:cNvSpPr/>
          <p:nvPr/>
        </p:nvSpPr>
        <p:spPr>
          <a:xfrm>
            <a:off x="8481827" y="514118"/>
            <a:ext cx="2677336" cy="461665"/>
          </a:xfrm>
          <a:prstGeom prst="rect">
            <a:avLst/>
          </a:prstGeom>
        </p:spPr>
        <p:txBody>
          <a:bodyPr wrap="none">
            <a:spAutoFit/>
          </a:bodyPr>
          <a:lstStyle/>
          <a:p>
            <a:r>
              <a:rPr lang="zh-CN" altLang="en-US" sz="2400" b="1" dirty="0">
                <a:solidFill>
                  <a:srgbClr val="FF0000"/>
                </a:solidFill>
              </a:rPr>
              <a:t>重定位</a:t>
            </a:r>
            <a:r>
              <a:rPr lang="en-US" altLang="zh-CN" sz="2400" b="1" dirty="0" smtClean="0">
                <a:solidFill>
                  <a:srgbClr val="FF0000"/>
                </a:solidFill>
              </a:rPr>
              <a:t>PC</a:t>
            </a:r>
            <a:r>
              <a:rPr lang="zh-CN" altLang="en-US" sz="2400" b="1" dirty="0" smtClean="0">
                <a:solidFill>
                  <a:srgbClr val="FF0000"/>
                </a:solidFill>
              </a:rPr>
              <a:t>相对引用</a:t>
            </a:r>
            <a:endParaRPr lang="zh-CN" altLang="en-US" sz="2400" b="1" dirty="0">
              <a:solidFill>
                <a:srgbClr val="FF0000"/>
              </a:solidFill>
            </a:endParaRPr>
          </a:p>
        </p:txBody>
      </p:sp>
      <p:sp>
        <p:nvSpPr>
          <p:cNvPr id="46" name="文本框 45"/>
          <p:cNvSpPr txBox="1"/>
          <p:nvPr/>
        </p:nvSpPr>
        <p:spPr>
          <a:xfrm>
            <a:off x="5670750" y="3654638"/>
            <a:ext cx="5815584" cy="461665"/>
          </a:xfrm>
          <a:prstGeom prst="rect">
            <a:avLst/>
          </a:prstGeom>
          <a:noFill/>
        </p:spPr>
        <p:txBody>
          <a:bodyPr wrap="square" rtlCol="0">
            <a:spAutoFit/>
          </a:bodyPr>
          <a:lstStyle/>
          <a:p>
            <a:r>
              <a:rPr lang="zh-CN" altLang="en-US" sz="2400" dirty="0" smtClean="0">
                <a:solidFill>
                  <a:srgbClr val="FF0000"/>
                </a:solidFill>
              </a:rPr>
              <a:t>重定位后：</a:t>
            </a:r>
            <a:r>
              <a:rPr lang="en-US" altLang="zh-CN" sz="2400" dirty="0" smtClean="0">
                <a:solidFill>
                  <a:srgbClr val="FF0000"/>
                </a:solidFill>
              </a:rPr>
              <a:t>e8 05 00 00 00</a:t>
            </a:r>
            <a:endParaRPr lang="zh-CN" altLang="en-US" sz="2400" dirty="0">
              <a:solidFill>
                <a:srgbClr val="FF0000"/>
              </a:solidFill>
            </a:endParaRPr>
          </a:p>
        </p:txBody>
      </p:sp>
      <p:cxnSp>
        <p:nvCxnSpPr>
          <p:cNvPr id="29" name="直接连接符 28"/>
          <p:cNvCxnSpPr/>
          <p:nvPr/>
        </p:nvCxnSpPr>
        <p:spPr>
          <a:xfrm flipV="1">
            <a:off x="1312128" y="2426677"/>
            <a:ext cx="525465" cy="127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343300" y="5409242"/>
            <a:ext cx="6585038" cy="1200329"/>
          </a:xfrm>
          <a:prstGeom prst="rect">
            <a:avLst/>
          </a:prstGeom>
          <a:noFill/>
        </p:spPr>
        <p:txBody>
          <a:bodyPr wrap="square" rtlCol="0">
            <a:spAutoFit/>
          </a:bodyPr>
          <a:lstStyle/>
          <a:p>
            <a:r>
              <a:rPr lang="en-US" altLang="zh-CN" sz="2400" dirty="0" smtClean="0"/>
              <a:t>PC</a:t>
            </a:r>
            <a:r>
              <a:rPr lang="zh-CN" altLang="en-US" sz="2400" dirty="0" smtClean="0"/>
              <a:t>相对引用</a:t>
            </a:r>
            <a:r>
              <a:rPr lang="en-US" altLang="zh-CN" sz="2400" dirty="0" smtClean="0"/>
              <a:t>- - sum</a:t>
            </a:r>
            <a:r>
              <a:rPr lang="zh-CN" altLang="en-US" sz="2400" dirty="0" smtClean="0"/>
              <a:t>：</a:t>
            </a:r>
            <a:endParaRPr lang="en-US" altLang="zh-CN" sz="2400" dirty="0" smtClean="0"/>
          </a:p>
          <a:p>
            <a:r>
              <a:rPr lang="zh-CN" altLang="en-US" sz="2400" dirty="0" smtClean="0">
                <a:solidFill>
                  <a:srgbClr val="7030A0"/>
                </a:solidFill>
              </a:rPr>
              <a:t>调用</a:t>
            </a:r>
            <a:r>
              <a:rPr lang="en-US" altLang="zh-CN" sz="2400" dirty="0" err="1" smtClean="0">
                <a:solidFill>
                  <a:srgbClr val="7030A0"/>
                </a:solidFill>
              </a:rPr>
              <a:t>callq</a:t>
            </a:r>
            <a:r>
              <a:rPr lang="zh-CN" altLang="en-US" sz="2400" dirty="0" smtClean="0">
                <a:solidFill>
                  <a:srgbClr val="7030A0"/>
                </a:solidFill>
              </a:rPr>
              <a:t>时候的</a:t>
            </a:r>
            <a:r>
              <a:rPr lang="en-US" altLang="zh-CN" sz="2400" dirty="0" smtClean="0">
                <a:solidFill>
                  <a:srgbClr val="7030A0"/>
                </a:solidFill>
              </a:rPr>
              <a:t>PC = 0x4004d0 + 0x13 = 0x4004e3</a:t>
            </a:r>
          </a:p>
          <a:p>
            <a:r>
              <a:rPr lang="en-US" altLang="zh-CN" sz="2400" dirty="0" smtClean="0">
                <a:solidFill>
                  <a:srgbClr val="7030A0"/>
                </a:solidFill>
              </a:rPr>
              <a:t>PC = 0x4004e3 + 0x05 = 0x4004e8  </a:t>
            </a:r>
          </a:p>
        </p:txBody>
      </p:sp>
      <p:cxnSp>
        <p:nvCxnSpPr>
          <p:cNvPr id="33" name="直接连接符 32"/>
          <p:cNvCxnSpPr/>
          <p:nvPr/>
        </p:nvCxnSpPr>
        <p:spPr>
          <a:xfrm>
            <a:off x="4093428" y="4323484"/>
            <a:ext cx="123600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3296259" y="6583793"/>
            <a:ext cx="123600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586102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51</a:t>
            </a:fld>
            <a:endParaRPr lang="zh-CN" altLang="en-US"/>
          </a:p>
        </p:txBody>
      </p:sp>
      <p:sp>
        <p:nvSpPr>
          <p:cNvPr id="3" name="矩形 2"/>
          <p:cNvSpPr/>
          <p:nvPr/>
        </p:nvSpPr>
        <p:spPr>
          <a:xfrm>
            <a:off x="287304" y="283224"/>
            <a:ext cx="3587842" cy="461665"/>
          </a:xfrm>
          <a:prstGeom prst="rect">
            <a:avLst/>
          </a:prstGeom>
        </p:spPr>
        <p:txBody>
          <a:bodyPr wrap="none">
            <a:spAutoFit/>
          </a:bodyPr>
          <a:lstStyle/>
          <a:p>
            <a:r>
              <a:rPr lang="zh-CN" altLang="en-US" sz="2400" b="1" dirty="0" smtClean="0"/>
              <a:t>绝对引用的重定位示例：</a:t>
            </a:r>
            <a:endParaRPr lang="zh-CN" altLang="en-US" sz="2400" b="1" dirty="0"/>
          </a:p>
        </p:txBody>
      </p:sp>
      <p:pic>
        <p:nvPicPr>
          <p:cNvPr id="11" name="图片 10"/>
          <p:cNvPicPr>
            <a:picLocks noChangeAspect="1"/>
          </p:cNvPicPr>
          <p:nvPr/>
        </p:nvPicPr>
        <p:blipFill>
          <a:blip r:embed="rId2"/>
          <a:stretch>
            <a:fillRect/>
          </a:stretch>
        </p:blipFill>
        <p:spPr>
          <a:xfrm>
            <a:off x="470154" y="805985"/>
            <a:ext cx="9026640" cy="3162960"/>
          </a:xfrm>
          <a:prstGeom prst="rect">
            <a:avLst/>
          </a:prstGeom>
        </p:spPr>
      </p:pic>
      <p:pic>
        <p:nvPicPr>
          <p:cNvPr id="8" name="图片 7"/>
          <p:cNvPicPr>
            <a:picLocks noChangeAspect="1"/>
          </p:cNvPicPr>
          <p:nvPr/>
        </p:nvPicPr>
        <p:blipFill>
          <a:blip r:embed="rId3"/>
          <a:stretch>
            <a:fillRect/>
          </a:stretch>
        </p:blipFill>
        <p:spPr>
          <a:xfrm>
            <a:off x="8737600" y="1460008"/>
            <a:ext cx="3308768" cy="1287376"/>
          </a:xfrm>
          <a:prstGeom prst="rect">
            <a:avLst/>
          </a:prstGeom>
        </p:spPr>
      </p:pic>
      <p:sp>
        <p:nvSpPr>
          <p:cNvPr id="12" name="文本框 11"/>
          <p:cNvSpPr txBox="1"/>
          <p:nvPr/>
        </p:nvSpPr>
        <p:spPr>
          <a:xfrm>
            <a:off x="470154" y="4228011"/>
            <a:ext cx="11490198" cy="2308324"/>
          </a:xfrm>
          <a:prstGeom prst="rect">
            <a:avLst/>
          </a:prstGeom>
          <a:noFill/>
        </p:spPr>
        <p:txBody>
          <a:bodyPr wrap="square" rtlCol="0">
            <a:spAutoFit/>
          </a:bodyPr>
          <a:lstStyle/>
          <a:p>
            <a:r>
              <a:rPr lang="zh-CN" altLang="en-US" sz="2400" dirty="0" smtClean="0"/>
              <a:t>假设</a:t>
            </a:r>
            <a:r>
              <a:rPr lang="en-US" altLang="zh-CN" sz="2400" dirty="0" smtClean="0"/>
              <a:t>ADDR(s)=ADDR(.text)=0x4004d0</a:t>
            </a:r>
            <a:r>
              <a:rPr lang="zh-CN" altLang="en-US" sz="2400" dirty="0" smtClean="0"/>
              <a:t>，</a:t>
            </a:r>
            <a:r>
              <a:rPr lang="en-US" altLang="zh-CN" sz="2400" dirty="0" smtClean="0"/>
              <a:t>ADDR(</a:t>
            </a:r>
            <a:r>
              <a:rPr lang="en-US" altLang="zh-CN" sz="2400" dirty="0" err="1" smtClean="0"/>
              <a:t>r.symbol</a:t>
            </a:r>
            <a:r>
              <a:rPr lang="en-US" altLang="zh-CN" sz="2400" dirty="0" smtClean="0"/>
              <a:t>)=ADDR(array)=0x601018</a:t>
            </a:r>
          </a:p>
          <a:p>
            <a:r>
              <a:rPr lang="zh-CN" altLang="en-US" sz="2400" dirty="0" smtClean="0"/>
              <a:t>则： </a:t>
            </a:r>
            <a:r>
              <a:rPr lang="en-US" altLang="zh-CN" sz="2400" dirty="0" err="1" smtClean="0"/>
              <a:t>refaddr</a:t>
            </a:r>
            <a:r>
              <a:rPr lang="en-US" altLang="zh-CN" sz="2400" dirty="0" smtClean="0"/>
              <a:t>=ADDR(s)+</a:t>
            </a:r>
            <a:r>
              <a:rPr lang="en-US" altLang="zh-CN" sz="2400" dirty="0" err="1" smtClean="0"/>
              <a:t>r.offset</a:t>
            </a:r>
            <a:r>
              <a:rPr lang="en-US" altLang="zh-CN" sz="2400" dirty="0" smtClean="0"/>
              <a:t>=0x4004d0+0xa=0x4004da</a:t>
            </a:r>
          </a:p>
          <a:p>
            <a:endParaRPr lang="en-US" altLang="zh-CN" sz="2400" dirty="0"/>
          </a:p>
          <a:p>
            <a:r>
              <a:rPr lang="en-US" altLang="zh-CN" sz="2400" dirty="0" smtClean="0"/>
              <a:t>*</a:t>
            </a:r>
            <a:r>
              <a:rPr lang="en-US" altLang="zh-CN" sz="2400" dirty="0" err="1" smtClean="0"/>
              <a:t>refptr</a:t>
            </a:r>
            <a:r>
              <a:rPr lang="en-US" altLang="zh-CN" sz="2400" dirty="0" smtClean="0"/>
              <a:t>=(unsigned)(ADDR(</a:t>
            </a:r>
            <a:r>
              <a:rPr lang="en-US" altLang="zh-CN" sz="2400" dirty="0" err="1" smtClean="0"/>
              <a:t>r.symbol+addend</a:t>
            </a:r>
            <a:r>
              <a:rPr lang="en-US" altLang="zh-CN" sz="2400" dirty="0" smtClean="0"/>
              <a:t>)=(0x601018+0)=0x601018</a:t>
            </a:r>
          </a:p>
          <a:p>
            <a:endParaRPr lang="en-US" altLang="zh-CN" sz="2400" dirty="0" smtClean="0"/>
          </a:p>
          <a:p>
            <a:r>
              <a:rPr lang="zh-CN" altLang="en-US" sz="2400" dirty="0" smtClean="0"/>
              <a:t>重定位后：</a:t>
            </a:r>
            <a:r>
              <a:rPr lang="en-US" altLang="zh-CN" sz="2400" dirty="0" smtClean="0"/>
              <a:t>bf 18 10 60 00</a:t>
            </a:r>
            <a:endParaRPr lang="zh-CN" altLang="en-US" sz="2400" dirty="0"/>
          </a:p>
        </p:txBody>
      </p:sp>
      <p:sp>
        <p:nvSpPr>
          <p:cNvPr id="13" name="任意多边形 12"/>
          <p:cNvSpPr/>
          <p:nvPr/>
        </p:nvSpPr>
        <p:spPr>
          <a:xfrm>
            <a:off x="2240280" y="1248485"/>
            <a:ext cx="7461505" cy="595843"/>
          </a:xfrm>
          <a:custGeom>
            <a:avLst/>
            <a:gdLst>
              <a:gd name="connsiteX0" fmla="*/ 6945086 w 6945086"/>
              <a:gd name="connsiteY0" fmla="*/ 398895 h 1367724"/>
              <a:gd name="connsiteX1" fmla="*/ 5029200 w 6945086"/>
              <a:gd name="connsiteY1" fmla="*/ 50552 h 1367724"/>
              <a:gd name="connsiteX2" fmla="*/ 0 w 6945086"/>
              <a:gd name="connsiteY2" fmla="*/ 1367724 h 1367724"/>
            </a:gdLst>
            <a:ahLst/>
            <a:cxnLst>
              <a:cxn ang="0">
                <a:pos x="connsiteX0" y="connsiteY0"/>
              </a:cxn>
              <a:cxn ang="0">
                <a:pos x="connsiteX1" y="connsiteY1"/>
              </a:cxn>
              <a:cxn ang="0">
                <a:pos x="connsiteX2" y="connsiteY2"/>
              </a:cxn>
            </a:cxnLst>
            <a:rect l="l" t="t" r="r" b="b"/>
            <a:pathLst>
              <a:path w="6945086" h="1367724">
                <a:moveTo>
                  <a:pt x="6945086" y="398895"/>
                </a:moveTo>
                <a:cubicBezTo>
                  <a:pt x="6565900" y="143988"/>
                  <a:pt x="6186714" y="-110919"/>
                  <a:pt x="5029200" y="50552"/>
                </a:cubicBezTo>
                <a:cubicBezTo>
                  <a:pt x="3871686" y="212023"/>
                  <a:pt x="1935843" y="789873"/>
                  <a:pt x="0" y="1367724"/>
                </a:cubicBezTo>
              </a:path>
            </a:pathLst>
          </a:custGeom>
          <a:noFill/>
          <a:ln>
            <a:solidFill>
              <a:srgbClr val="FF0000"/>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a:off x="2240280" y="2055852"/>
            <a:ext cx="8247888" cy="3686580"/>
          </a:xfrm>
          <a:custGeom>
            <a:avLst/>
            <a:gdLst>
              <a:gd name="connsiteX0" fmla="*/ 3287486 w 3805729"/>
              <a:gd name="connsiteY0" fmla="*/ 1524000 h 1645936"/>
              <a:gd name="connsiteX1" fmla="*/ 3537857 w 3805729"/>
              <a:gd name="connsiteY1" fmla="*/ 1491343 h 1645936"/>
              <a:gd name="connsiteX2" fmla="*/ 0 w 3805729"/>
              <a:gd name="connsiteY2" fmla="*/ 0 h 1645936"/>
            </a:gdLst>
            <a:ahLst/>
            <a:cxnLst>
              <a:cxn ang="0">
                <a:pos x="connsiteX0" y="connsiteY0"/>
              </a:cxn>
              <a:cxn ang="0">
                <a:pos x="connsiteX1" y="connsiteY1"/>
              </a:cxn>
              <a:cxn ang="0">
                <a:pos x="connsiteX2" y="connsiteY2"/>
              </a:cxn>
            </a:cxnLst>
            <a:rect l="l" t="t" r="r" b="b"/>
            <a:pathLst>
              <a:path w="3805729" h="1645936">
                <a:moveTo>
                  <a:pt x="3287486" y="1524000"/>
                </a:moveTo>
                <a:cubicBezTo>
                  <a:pt x="3686628" y="1634671"/>
                  <a:pt x="4085771" y="1745343"/>
                  <a:pt x="3537857" y="1491343"/>
                </a:cubicBezTo>
                <a:cubicBezTo>
                  <a:pt x="2989943" y="1237343"/>
                  <a:pt x="1494971" y="618671"/>
                  <a:pt x="0" y="0"/>
                </a:cubicBezTo>
              </a:path>
            </a:pathLst>
          </a:custGeom>
          <a:noFill/>
          <a:ln>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3356789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52</a:t>
            </a:fld>
            <a:endParaRPr lang="zh-CN" altLang="en-US"/>
          </a:p>
        </p:txBody>
      </p:sp>
      <p:sp>
        <p:nvSpPr>
          <p:cNvPr id="3" name="文本框 2"/>
          <p:cNvSpPr txBox="1"/>
          <p:nvPr/>
        </p:nvSpPr>
        <p:spPr>
          <a:xfrm>
            <a:off x="7431405" y="72950"/>
            <a:ext cx="881471" cy="461665"/>
          </a:xfrm>
          <a:prstGeom prst="rect">
            <a:avLst/>
          </a:prstGeom>
          <a:noFill/>
        </p:spPr>
        <p:txBody>
          <a:bodyPr wrap="square" rtlCol="0">
            <a:spAutoFit/>
          </a:bodyPr>
          <a:lstStyle/>
          <a:p>
            <a:r>
              <a:rPr lang="en-US" altLang="zh-CN" sz="2400" b="1" dirty="0" smtClean="0">
                <a:solidFill>
                  <a:srgbClr val="FF0000"/>
                </a:solidFill>
              </a:rPr>
              <a:t>64</a:t>
            </a:r>
            <a:r>
              <a:rPr lang="zh-CN" altLang="en-US" sz="2400" b="1" dirty="0" smtClean="0">
                <a:solidFill>
                  <a:srgbClr val="FF0000"/>
                </a:solidFill>
              </a:rPr>
              <a:t>位</a:t>
            </a:r>
            <a:endParaRPr lang="zh-CN" altLang="en-US" sz="2400" b="1" dirty="0">
              <a:solidFill>
                <a:srgbClr val="FF0000"/>
              </a:solidFill>
            </a:endParaRPr>
          </a:p>
        </p:txBody>
      </p:sp>
      <p:pic>
        <p:nvPicPr>
          <p:cNvPr id="4" name="图片 3"/>
          <p:cNvPicPr>
            <a:picLocks noChangeAspect="1"/>
          </p:cNvPicPr>
          <p:nvPr/>
        </p:nvPicPr>
        <p:blipFill>
          <a:blip r:embed="rId2"/>
          <a:stretch>
            <a:fillRect/>
          </a:stretch>
        </p:blipFill>
        <p:spPr>
          <a:xfrm>
            <a:off x="527895" y="1099457"/>
            <a:ext cx="8529823" cy="4898571"/>
          </a:xfrm>
          <a:prstGeom prst="rect">
            <a:avLst/>
          </a:prstGeom>
        </p:spPr>
      </p:pic>
      <p:sp>
        <p:nvSpPr>
          <p:cNvPr id="5" name="椭圆 4"/>
          <p:cNvSpPr/>
          <p:nvPr/>
        </p:nvSpPr>
        <p:spPr>
          <a:xfrm>
            <a:off x="2634343" y="1970314"/>
            <a:ext cx="1665514" cy="195943"/>
          </a:xfrm>
          <a:prstGeom prst="ellipse">
            <a:avLst/>
          </a:prstGeom>
          <a:noFill/>
          <a:ln w="127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2634343" y="2203904"/>
            <a:ext cx="1665514" cy="195943"/>
          </a:xfrm>
          <a:prstGeom prst="ellipse">
            <a:avLst/>
          </a:prstGeom>
          <a:noFill/>
          <a:ln w="127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3"/>
          <a:stretch>
            <a:fillRect/>
          </a:stretch>
        </p:blipFill>
        <p:spPr>
          <a:xfrm>
            <a:off x="6139544" y="503275"/>
            <a:ext cx="6165922" cy="779326"/>
          </a:xfrm>
          <a:prstGeom prst="rect">
            <a:avLst/>
          </a:prstGeom>
        </p:spPr>
      </p:pic>
    </p:spTree>
    <p:extLst>
      <p:ext uri="{BB962C8B-B14F-4D97-AF65-F5344CB8AC3E}">
        <p14:creationId xmlns:p14="http://schemas.microsoft.com/office/powerpoint/2010/main" val="370910755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53</a:t>
            </a:fld>
            <a:endParaRPr lang="zh-CN" altLang="en-US"/>
          </a:p>
        </p:txBody>
      </p:sp>
      <p:pic>
        <p:nvPicPr>
          <p:cNvPr id="3" name="图片 2"/>
          <p:cNvPicPr>
            <a:picLocks noChangeAspect="1"/>
          </p:cNvPicPr>
          <p:nvPr/>
        </p:nvPicPr>
        <p:blipFill>
          <a:blip r:embed="rId2"/>
          <a:stretch>
            <a:fillRect/>
          </a:stretch>
        </p:blipFill>
        <p:spPr>
          <a:xfrm>
            <a:off x="157843" y="180974"/>
            <a:ext cx="7347858" cy="1189983"/>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6391" y="1466488"/>
            <a:ext cx="6573167" cy="5182323"/>
          </a:xfrm>
          <a:prstGeom prst="rect">
            <a:avLst/>
          </a:prstGeom>
        </p:spPr>
      </p:pic>
      <p:cxnSp>
        <p:nvCxnSpPr>
          <p:cNvPr id="6" name="直接连接符 5"/>
          <p:cNvCxnSpPr/>
          <p:nvPr/>
        </p:nvCxnSpPr>
        <p:spPr>
          <a:xfrm flipV="1">
            <a:off x="9353550" y="2524125"/>
            <a:ext cx="981075" cy="952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413939" y="2457450"/>
            <a:ext cx="4767202" cy="2585323"/>
          </a:xfrm>
          <a:prstGeom prst="rect">
            <a:avLst/>
          </a:prstGeom>
          <a:noFill/>
        </p:spPr>
        <p:txBody>
          <a:bodyPr wrap="none" rtlCol="0">
            <a:spAutoFit/>
          </a:bodyPr>
          <a:lstStyle/>
          <a:p>
            <a:r>
              <a:rPr lang="en-US" altLang="zh-CN" dirty="0" smtClean="0"/>
              <a:t>A. ADDR(s) =ADDR(.text)=0x4004d0</a:t>
            </a:r>
          </a:p>
          <a:p>
            <a:r>
              <a:rPr lang="en-US" altLang="zh-CN" dirty="0" smtClean="0"/>
              <a:t>ADDR(</a:t>
            </a:r>
            <a:r>
              <a:rPr lang="en-US" altLang="zh-CN" dirty="0" err="1" smtClean="0"/>
              <a:t>r.symbol</a:t>
            </a:r>
            <a:r>
              <a:rPr lang="en-US" altLang="zh-CN" dirty="0" smtClean="0"/>
              <a:t>) = ADDR(sum)</a:t>
            </a:r>
          </a:p>
          <a:p>
            <a:r>
              <a:rPr lang="en-US" altLang="zh-CN" dirty="0"/>
              <a:t> </a:t>
            </a:r>
            <a:r>
              <a:rPr lang="en-US" altLang="zh-CN" dirty="0" smtClean="0"/>
              <a:t>                            = </a:t>
            </a:r>
            <a:r>
              <a:rPr lang="en-US" altLang="zh-CN" dirty="0"/>
              <a:t>0x4004e3 +</a:t>
            </a:r>
            <a:r>
              <a:rPr lang="en-US" altLang="zh-CN" dirty="0" smtClean="0"/>
              <a:t>0x05</a:t>
            </a:r>
          </a:p>
          <a:p>
            <a:r>
              <a:rPr lang="en-US" altLang="zh-CN" dirty="0"/>
              <a:t> </a:t>
            </a:r>
            <a:r>
              <a:rPr lang="en-US" altLang="zh-CN" dirty="0" smtClean="0"/>
              <a:t>                            = 0x4004e8</a:t>
            </a:r>
          </a:p>
          <a:p>
            <a:r>
              <a:rPr lang="en-US" altLang="zh-CN" dirty="0" err="1" smtClean="0"/>
              <a:t>refaddr</a:t>
            </a:r>
            <a:r>
              <a:rPr lang="en-US" altLang="zh-CN" dirty="0" smtClean="0"/>
              <a:t> = ADDR(s) + </a:t>
            </a:r>
            <a:r>
              <a:rPr lang="en-US" altLang="zh-CN" dirty="0" err="1" smtClean="0"/>
              <a:t>r.offset</a:t>
            </a:r>
            <a:r>
              <a:rPr lang="en-US" altLang="zh-CN" dirty="0" smtClean="0"/>
              <a:t> = ADDR(s) + (0xe + 1)</a:t>
            </a:r>
          </a:p>
          <a:p>
            <a:r>
              <a:rPr lang="en-US" altLang="zh-CN" dirty="0"/>
              <a:t> </a:t>
            </a:r>
            <a:r>
              <a:rPr lang="en-US" altLang="zh-CN" dirty="0" smtClean="0"/>
              <a:t>             = 0x4004d0 + 0xf</a:t>
            </a:r>
          </a:p>
          <a:p>
            <a:r>
              <a:rPr lang="en-US" altLang="zh-CN" dirty="0"/>
              <a:t> </a:t>
            </a:r>
            <a:r>
              <a:rPr lang="en-US" altLang="zh-CN" dirty="0" smtClean="0"/>
              <a:t>             =0x4004df</a:t>
            </a:r>
          </a:p>
          <a:p>
            <a:endParaRPr lang="en-US" altLang="zh-CN" dirty="0"/>
          </a:p>
          <a:p>
            <a:r>
              <a:rPr lang="en-US" altLang="zh-CN" dirty="0" smtClean="0"/>
              <a:t>B. 0x5</a:t>
            </a:r>
          </a:p>
        </p:txBody>
      </p:sp>
      <p:cxnSp>
        <p:nvCxnSpPr>
          <p:cNvPr id="8" name="直接连接符 7"/>
          <p:cNvCxnSpPr/>
          <p:nvPr/>
        </p:nvCxnSpPr>
        <p:spPr>
          <a:xfrm flipV="1">
            <a:off x="5048250" y="628650"/>
            <a:ext cx="981075" cy="952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flipV="1">
            <a:off x="2886075" y="2667000"/>
            <a:ext cx="3143250" cy="447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flipV="1">
            <a:off x="3676650" y="2524125"/>
            <a:ext cx="3362325" cy="619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flipV="1">
            <a:off x="3681378" y="1757222"/>
            <a:ext cx="3157572" cy="19194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p:nvPr/>
        </p:nvCxnSpPr>
        <p:spPr>
          <a:xfrm flipV="1">
            <a:off x="4457700" y="2533650"/>
            <a:ext cx="1943100" cy="1162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6315075" y="2533650"/>
            <a:ext cx="21907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6515100" y="2524125"/>
            <a:ext cx="419100" cy="952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080818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54</a:t>
            </a:fld>
            <a:endParaRPr lang="zh-CN" altLang="en-US"/>
          </a:p>
        </p:txBody>
      </p:sp>
      <p:pic>
        <p:nvPicPr>
          <p:cNvPr id="3" name="图片 2"/>
          <p:cNvPicPr>
            <a:picLocks noChangeAspect="1"/>
          </p:cNvPicPr>
          <p:nvPr/>
        </p:nvPicPr>
        <p:blipFill>
          <a:blip r:embed="rId2"/>
          <a:stretch>
            <a:fillRect/>
          </a:stretch>
        </p:blipFill>
        <p:spPr>
          <a:xfrm>
            <a:off x="130628" y="125660"/>
            <a:ext cx="8392886" cy="2571542"/>
          </a:xfrm>
          <a:prstGeom prst="rect">
            <a:avLst/>
          </a:prstGeom>
        </p:spPr>
      </p:pic>
      <p:pic>
        <p:nvPicPr>
          <p:cNvPr id="4" name="图片 3"/>
          <p:cNvPicPr>
            <a:picLocks noChangeAspect="1"/>
          </p:cNvPicPr>
          <p:nvPr/>
        </p:nvPicPr>
        <p:blipFill>
          <a:blip r:embed="rId3"/>
          <a:stretch>
            <a:fillRect/>
          </a:stretch>
        </p:blipFill>
        <p:spPr>
          <a:xfrm>
            <a:off x="683079" y="2769387"/>
            <a:ext cx="6106885" cy="217413"/>
          </a:xfrm>
          <a:prstGeom prst="rect">
            <a:avLst/>
          </a:prstGeom>
        </p:spPr>
      </p:pic>
      <p:pic>
        <p:nvPicPr>
          <p:cNvPr id="6" name="图片 5"/>
          <p:cNvPicPr>
            <a:picLocks noChangeAspect="1"/>
          </p:cNvPicPr>
          <p:nvPr/>
        </p:nvPicPr>
        <p:blipFill>
          <a:blip r:embed="rId4"/>
          <a:stretch>
            <a:fillRect/>
          </a:stretch>
        </p:blipFill>
        <p:spPr>
          <a:xfrm>
            <a:off x="5370835" y="2986800"/>
            <a:ext cx="6733530" cy="3662491"/>
          </a:xfrm>
          <a:prstGeom prst="rect">
            <a:avLst/>
          </a:prstGeom>
        </p:spPr>
      </p:pic>
      <p:cxnSp>
        <p:nvCxnSpPr>
          <p:cNvPr id="8" name="直接连接符 7"/>
          <p:cNvCxnSpPr/>
          <p:nvPr/>
        </p:nvCxnSpPr>
        <p:spPr>
          <a:xfrm>
            <a:off x="3219450" y="2697202"/>
            <a:ext cx="313372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a:stCxn id="3" idx="2"/>
          </p:cNvCxnSpPr>
          <p:nvPr/>
        </p:nvCxnSpPr>
        <p:spPr>
          <a:xfrm>
            <a:off x="4327071" y="2697202"/>
            <a:ext cx="3473904" cy="172239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541904" y="3341121"/>
            <a:ext cx="4560351" cy="2862322"/>
          </a:xfrm>
          <a:prstGeom prst="rect">
            <a:avLst/>
          </a:prstGeom>
          <a:noFill/>
        </p:spPr>
        <p:txBody>
          <a:bodyPr wrap="none" rtlCol="0">
            <a:spAutoFit/>
          </a:bodyPr>
          <a:lstStyle/>
          <a:p>
            <a:r>
              <a:rPr lang="en-US" altLang="zh-CN" dirty="0" smtClean="0"/>
              <a:t>ADDR</a:t>
            </a:r>
            <a:r>
              <a:rPr lang="zh-CN" altLang="en-US" dirty="0" smtClean="0"/>
              <a:t>（</a:t>
            </a:r>
            <a:r>
              <a:rPr lang="en-US" altLang="zh-CN" dirty="0" smtClean="0"/>
              <a:t>s</a:t>
            </a:r>
            <a:r>
              <a:rPr lang="zh-CN" altLang="en-US" dirty="0" smtClean="0"/>
              <a:t>）</a:t>
            </a:r>
            <a:r>
              <a:rPr lang="en-US" altLang="zh-CN" dirty="0" smtClean="0"/>
              <a:t>= 0x4004d0;</a:t>
            </a:r>
          </a:p>
          <a:p>
            <a:endParaRPr lang="en-US" altLang="zh-CN" dirty="0" smtClean="0"/>
          </a:p>
          <a:p>
            <a:r>
              <a:rPr lang="en-US" altLang="zh-CN" dirty="0" err="1"/>
              <a:t>r</a:t>
            </a:r>
            <a:r>
              <a:rPr lang="en-US" altLang="zh-CN" dirty="0" err="1" smtClean="0"/>
              <a:t>efaddr</a:t>
            </a:r>
            <a:r>
              <a:rPr lang="en-US" altLang="zh-CN" dirty="0" smtClean="0"/>
              <a:t> = ADDR (s) + </a:t>
            </a:r>
            <a:r>
              <a:rPr lang="en-US" altLang="zh-CN" dirty="0" err="1" smtClean="0"/>
              <a:t>r.offset</a:t>
            </a:r>
            <a:endParaRPr lang="en-US" altLang="zh-CN" dirty="0"/>
          </a:p>
          <a:p>
            <a:r>
              <a:rPr lang="en-US" altLang="zh-CN" dirty="0" smtClean="0"/>
              <a:t>              = 0x4004d0 + 0xa</a:t>
            </a:r>
          </a:p>
          <a:p>
            <a:r>
              <a:rPr lang="en-US" altLang="zh-CN" dirty="0"/>
              <a:t> </a:t>
            </a:r>
            <a:r>
              <a:rPr lang="en-US" altLang="zh-CN" dirty="0" smtClean="0"/>
              <a:t>             = 0x4004da</a:t>
            </a:r>
          </a:p>
          <a:p>
            <a:endParaRPr lang="en-US" altLang="zh-CN" dirty="0" smtClean="0"/>
          </a:p>
          <a:p>
            <a:r>
              <a:rPr lang="en-US" altLang="zh-CN" dirty="0" smtClean="0"/>
              <a:t>*</a:t>
            </a:r>
            <a:r>
              <a:rPr lang="en-US" altLang="zh-CN" dirty="0" err="1" smtClean="0"/>
              <a:t>refptr</a:t>
            </a:r>
            <a:r>
              <a:rPr lang="en-US" altLang="zh-CN" dirty="0" smtClean="0"/>
              <a:t> =ADDR(</a:t>
            </a:r>
            <a:r>
              <a:rPr lang="en-US" altLang="zh-CN" dirty="0" err="1" smtClean="0"/>
              <a:t>r.symbol</a:t>
            </a:r>
            <a:r>
              <a:rPr lang="en-US" altLang="zh-CN" dirty="0" smtClean="0"/>
              <a:t>) + </a:t>
            </a:r>
            <a:r>
              <a:rPr lang="en-US" altLang="zh-CN" dirty="0" err="1" smtClean="0"/>
              <a:t>r.addend</a:t>
            </a:r>
            <a:r>
              <a:rPr lang="en-US" altLang="zh-CN" dirty="0" smtClean="0"/>
              <a:t> – </a:t>
            </a:r>
            <a:r>
              <a:rPr lang="en-US" altLang="zh-CN" dirty="0" err="1" smtClean="0"/>
              <a:t>refadddr</a:t>
            </a:r>
            <a:endParaRPr lang="en-US" altLang="zh-CN" dirty="0" smtClean="0"/>
          </a:p>
          <a:p>
            <a:r>
              <a:rPr lang="en-US" altLang="zh-CN" dirty="0"/>
              <a:t> </a:t>
            </a:r>
            <a:r>
              <a:rPr lang="en-US" altLang="zh-CN" dirty="0" smtClean="0"/>
              <a:t>             =0x4004e8 +(-4) – 0x4004da</a:t>
            </a:r>
          </a:p>
          <a:p>
            <a:r>
              <a:rPr lang="en-US" altLang="zh-CN" dirty="0"/>
              <a:t> </a:t>
            </a:r>
            <a:r>
              <a:rPr lang="en-US" altLang="zh-CN" dirty="0" smtClean="0"/>
              <a:t>             =0x4004e4 -0x4004da</a:t>
            </a:r>
          </a:p>
          <a:p>
            <a:r>
              <a:rPr lang="en-US" altLang="zh-CN" dirty="0"/>
              <a:t> </a:t>
            </a:r>
            <a:r>
              <a:rPr lang="en-US" altLang="zh-CN" dirty="0" smtClean="0"/>
              <a:t>             =0xa</a:t>
            </a:r>
            <a:endParaRPr lang="zh-CN" altLang="en-US" dirty="0"/>
          </a:p>
        </p:txBody>
      </p:sp>
      <p:cxnSp>
        <p:nvCxnSpPr>
          <p:cNvPr id="12" name="直接连接符 11"/>
          <p:cNvCxnSpPr/>
          <p:nvPr/>
        </p:nvCxnSpPr>
        <p:spPr>
          <a:xfrm>
            <a:off x="1714500" y="2039327"/>
            <a:ext cx="1362075" cy="7898"/>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a:off x="2713913" y="2077909"/>
            <a:ext cx="5809601" cy="1922383"/>
          </a:xfrm>
          <a:prstGeom prst="straightConnector1">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6281" y="6174778"/>
            <a:ext cx="5820587" cy="647790"/>
          </a:xfrm>
          <a:prstGeom prst="rect">
            <a:avLst/>
          </a:prstGeom>
        </p:spPr>
      </p:pic>
    </p:spTree>
    <p:extLst>
      <p:ext uri="{BB962C8B-B14F-4D97-AF65-F5344CB8AC3E}">
        <p14:creationId xmlns:p14="http://schemas.microsoft.com/office/powerpoint/2010/main" val="399700747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55</a:t>
            </a:fld>
            <a:endParaRPr lang="zh-CN" altLang="en-US" dirty="0"/>
          </a:p>
        </p:txBody>
      </p:sp>
      <p:sp>
        <p:nvSpPr>
          <p:cNvPr id="3" name="内容占位符 2"/>
          <p:cNvSpPr txBox="1">
            <a:spLocks/>
          </p:cNvSpPr>
          <p:nvPr/>
        </p:nvSpPr>
        <p:spPr>
          <a:xfrm>
            <a:off x="257907" y="396986"/>
            <a:ext cx="10972800" cy="608845"/>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dirty="0" smtClean="0"/>
              <a:t>7.8 </a:t>
            </a:r>
            <a:r>
              <a:rPr lang="zh-CN" altLang="en-US" dirty="0" smtClean="0"/>
              <a:t>可执行目标文件</a:t>
            </a:r>
            <a:endParaRPr lang="en-US" altLang="zh-CN" dirty="0" smtClean="0"/>
          </a:p>
        </p:txBody>
      </p:sp>
      <p:pic>
        <p:nvPicPr>
          <p:cNvPr id="4" name="图片 3"/>
          <p:cNvPicPr>
            <a:picLocks noChangeAspect="1"/>
          </p:cNvPicPr>
          <p:nvPr/>
        </p:nvPicPr>
        <p:blipFill>
          <a:blip r:embed="rId2"/>
          <a:stretch>
            <a:fillRect/>
          </a:stretch>
        </p:blipFill>
        <p:spPr>
          <a:xfrm>
            <a:off x="4365316" y="183759"/>
            <a:ext cx="7577495" cy="4078999"/>
          </a:xfrm>
          <a:prstGeom prst="rect">
            <a:avLst/>
          </a:prstGeom>
        </p:spPr>
      </p:pic>
      <p:sp>
        <p:nvSpPr>
          <p:cNvPr id="5" name="文本框 4"/>
          <p:cNvSpPr txBox="1"/>
          <p:nvPr/>
        </p:nvSpPr>
        <p:spPr>
          <a:xfrm>
            <a:off x="236203" y="1301236"/>
            <a:ext cx="4855464" cy="2677656"/>
          </a:xfrm>
          <a:prstGeom prst="rect">
            <a:avLst/>
          </a:prstGeom>
          <a:solidFill>
            <a:schemeClr val="accent5">
              <a:lumMod val="60000"/>
              <a:lumOff val="40000"/>
            </a:schemeClr>
          </a:solidFill>
        </p:spPr>
        <p:txBody>
          <a:bodyPr wrap="square" rtlCol="0">
            <a:spAutoFit/>
          </a:bodyPr>
          <a:lstStyle/>
          <a:p>
            <a:pPr marL="285750" indent="-285750">
              <a:buFont typeface="Wingdings" panose="05000000000000000000" pitchFamily="2" charset="2"/>
              <a:buChar char="Ø"/>
            </a:pPr>
            <a:r>
              <a:rPr lang="zh-CN" altLang="en-US" sz="2400" dirty="0" smtClean="0"/>
              <a:t>组织成段</a:t>
            </a:r>
            <a:r>
              <a:rPr lang="zh-CN" altLang="en-US" sz="2400" dirty="0"/>
              <a:t>，</a:t>
            </a:r>
            <a:r>
              <a:rPr lang="zh-CN" altLang="en-US" sz="2400" dirty="0" smtClean="0"/>
              <a:t>有些段将加载到内存</a:t>
            </a:r>
            <a:endParaRPr lang="en-US" altLang="zh-CN" sz="2400" dirty="0" smtClean="0"/>
          </a:p>
          <a:p>
            <a:endParaRPr lang="en-US" altLang="zh-CN" sz="2400" dirty="0" smtClean="0"/>
          </a:p>
          <a:p>
            <a:pPr marL="285750" indent="-285750">
              <a:buFont typeface="Wingdings" panose="05000000000000000000" pitchFamily="2" charset="2"/>
              <a:buChar char="Ø"/>
            </a:pPr>
            <a:r>
              <a:rPr lang="zh-CN" altLang="en-US" sz="2400" dirty="0" smtClean="0"/>
              <a:t>有入口地址</a:t>
            </a:r>
            <a:r>
              <a:rPr lang="en-US" altLang="zh-CN" sz="2400" dirty="0" smtClean="0"/>
              <a:t>entry point</a:t>
            </a:r>
          </a:p>
          <a:p>
            <a:endParaRPr lang="en-US" altLang="zh-CN" sz="2400" dirty="0" smtClean="0"/>
          </a:p>
          <a:p>
            <a:pPr marL="285750" indent="-285750">
              <a:buFont typeface="Wingdings" panose="05000000000000000000" pitchFamily="2" charset="2"/>
              <a:buChar char="Ø"/>
            </a:pPr>
            <a:r>
              <a:rPr lang="en-US" altLang="zh-CN" sz="2400" dirty="0" smtClean="0"/>
              <a:t>.</a:t>
            </a:r>
            <a:r>
              <a:rPr lang="en-US" altLang="zh-CN" sz="2400" dirty="0" err="1" smtClean="0"/>
              <a:t>init</a:t>
            </a:r>
            <a:r>
              <a:rPr lang="zh-CN" altLang="en-US" sz="2400" dirty="0" smtClean="0"/>
              <a:t>内有初始化代码</a:t>
            </a:r>
            <a:r>
              <a:rPr lang="en-US" altLang="zh-CN" sz="2400" dirty="0" smtClean="0"/>
              <a:t>_</a:t>
            </a:r>
            <a:r>
              <a:rPr lang="en-US" altLang="zh-CN" sz="2400" dirty="0" err="1" smtClean="0"/>
              <a:t>init</a:t>
            </a:r>
            <a:r>
              <a:rPr lang="en-US" altLang="zh-CN" sz="2400" dirty="0" smtClean="0"/>
              <a:t>()</a:t>
            </a:r>
          </a:p>
          <a:p>
            <a:endParaRPr lang="en-US" altLang="zh-CN" sz="2400" dirty="0" smtClean="0"/>
          </a:p>
          <a:p>
            <a:pPr marL="285750" indent="-285750">
              <a:buFont typeface="Wingdings" panose="05000000000000000000" pitchFamily="2" charset="2"/>
              <a:buChar char="Ø"/>
            </a:pPr>
            <a:r>
              <a:rPr lang="zh-CN" altLang="en-US" sz="2400" dirty="0" smtClean="0"/>
              <a:t> </a:t>
            </a:r>
            <a:r>
              <a:rPr lang="zh-CN" altLang="en-US" sz="2400" dirty="0"/>
              <a:t>无</a:t>
            </a:r>
            <a:r>
              <a:rPr lang="en-US" altLang="zh-CN" sz="2400" dirty="0" smtClean="0"/>
              <a:t>.</a:t>
            </a:r>
            <a:r>
              <a:rPr lang="en-US" altLang="zh-CN" sz="2400" dirty="0" err="1" smtClean="0"/>
              <a:t>rel.text</a:t>
            </a:r>
            <a:r>
              <a:rPr lang="zh-CN" altLang="en-US" sz="2400" dirty="0" smtClean="0"/>
              <a:t>和</a:t>
            </a:r>
            <a:r>
              <a:rPr lang="en-US" altLang="zh-CN" sz="2400" dirty="0" smtClean="0"/>
              <a:t>.</a:t>
            </a:r>
            <a:r>
              <a:rPr lang="en-US" altLang="zh-CN" sz="2400" dirty="0" err="1" smtClean="0"/>
              <a:t>rel.data</a:t>
            </a:r>
            <a:endParaRPr lang="en-US" altLang="zh-CN" sz="2400" dirty="0" smtClean="0"/>
          </a:p>
        </p:txBody>
      </p:sp>
      <p:sp>
        <p:nvSpPr>
          <p:cNvPr id="6" name="Text Box 11"/>
          <p:cNvSpPr txBox="1">
            <a:spLocks noChangeArrowheads="1"/>
          </p:cNvSpPr>
          <p:nvPr/>
        </p:nvSpPr>
        <p:spPr bwMode="auto">
          <a:xfrm>
            <a:off x="2460625" y="5118750"/>
            <a:ext cx="769938" cy="798512"/>
          </a:xfrm>
          <a:prstGeom prst="rect">
            <a:avLst/>
          </a:prstGeom>
          <a:solidFill>
            <a:srgbClr val="0000FF">
              <a:alpha val="28999"/>
            </a:srgbClr>
          </a:solidFill>
          <a:ln w="19050">
            <a:solidFill>
              <a:schemeClr val="tx1"/>
            </a:solidFill>
            <a:miter lim="800000"/>
            <a:headEnd/>
            <a:tailEnd/>
          </a:ln>
          <a:effectLst/>
        </p:spPr>
        <p:txBody>
          <a:bodyPr lIns="0" rIns="0">
            <a:spAutoFit/>
          </a:bodyPr>
          <a:lstStyle/>
          <a:p>
            <a:pPr algn="ctr">
              <a:spcBef>
                <a:spcPct val="50000"/>
              </a:spcBef>
            </a:pPr>
            <a:r>
              <a:rPr lang="zh-CN" altLang="en-US" b="1">
                <a:latin typeface="微软雅黑" pitchFamily="34" charset="-122"/>
                <a:ea typeface="微软雅黑" pitchFamily="34" charset="-122"/>
              </a:rPr>
              <a:t>预处理</a:t>
            </a:r>
          </a:p>
          <a:p>
            <a:pPr algn="ctr">
              <a:spcBef>
                <a:spcPct val="50000"/>
              </a:spcBef>
            </a:pPr>
            <a:r>
              <a:rPr lang="en-US" altLang="zh-CN" b="1">
                <a:latin typeface="微软雅黑" pitchFamily="34" charset="-122"/>
                <a:ea typeface="微软雅黑" pitchFamily="34" charset="-122"/>
              </a:rPr>
              <a:t>(cpp)</a:t>
            </a:r>
          </a:p>
        </p:txBody>
      </p:sp>
      <p:sp>
        <p:nvSpPr>
          <p:cNvPr id="7" name="Text Box 12"/>
          <p:cNvSpPr txBox="1">
            <a:spLocks noChangeArrowheads="1"/>
          </p:cNvSpPr>
          <p:nvPr/>
        </p:nvSpPr>
        <p:spPr bwMode="auto">
          <a:xfrm>
            <a:off x="4232275" y="5123512"/>
            <a:ext cx="769938" cy="798513"/>
          </a:xfrm>
          <a:prstGeom prst="rect">
            <a:avLst/>
          </a:prstGeom>
          <a:solidFill>
            <a:srgbClr val="0000FF">
              <a:alpha val="28999"/>
            </a:srgbClr>
          </a:solidFill>
          <a:ln w="19050">
            <a:solidFill>
              <a:schemeClr val="tx1"/>
            </a:solidFill>
            <a:miter lim="800000"/>
            <a:headEnd/>
            <a:tailEnd/>
          </a:ln>
          <a:effectLst/>
        </p:spPr>
        <p:txBody>
          <a:bodyPr lIns="0" rIns="0">
            <a:spAutoFit/>
          </a:bodyPr>
          <a:lstStyle/>
          <a:p>
            <a:pPr algn="ctr">
              <a:spcBef>
                <a:spcPct val="50000"/>
              </a:spcBef>
            </a:pPr>
            <a:r>
              <a:rPr lang="zh-CN" altLang="en-US" b="1">
                <a:latin typeface="微软雅黑" pitchFamily="34" charset="-122"/>
                <a:ea typeface="微软雅黑" pitchFamily="34" charset="-122"/>
              </a:rPr>
              <a:t>编译</a:t>
            </a:r>
          </a:p>
          <a:p>
            <a:pPr algn="ctr">
              <a:spcBef>
                <a:spcPct val="50000"/>
              </a:spcBef>
            </a:pPr>
            <a:r>
              <a:rPr lang="en-US" altLang="zh-CN" b="1">
                <a:latin typeface="微软雅黑" pitchFamily="34" charset="-122"/>
                <a:ea typeface="微软雅黑" pitchFamily="34" charset="-122"/>
              </a:rPr>
              <a:t>(cc1)</a:t>
            </a:r>
          </a:p>
        </p:txBody>
      </p:sp>
      <p:sp>
        <p:nvSpPr>
          <p:cNvPr id="8" name="Text Box 13"/>
          <p:cNvSpPr txBox="1">
            <a:spLocks noChangeArrowheads="1"/>
          </p:cNvSpPr>
          <p:nvPr/>
        </p:nvSpPr>
        <p:spPr bwMode="auto">
          <a:xfrm>
            <a:off x="5981700" y="5144150"/>
            <a:ext cx="769938" cy="798512"/>
          </a:xfrm>
          <a:prstGeom prst="rect">
            <a:avLst/>
          </a:prstGeom>
          <a:solidFill>
            <a:srgbClr val="0000FF">
              <a:alpha val="28999"/>
            </a:srgbClr>
          </a:solidFill>
          <a:ln w="19050">
            <a:solidFill>
              <a:schemeClr val="tx1"/>
            </a:solidFill>
            <a:miter lim="800000"/>
            <a:headEnd/>
            <a:tailEnd/>
          </a:ln>
          <a:effectLst/>
        </p:spPr>
        <p:txBody>
          <a:bodyPr lIns="0" rIns="0">
            <a:spAutoFit/>
          </a:bodyPr>
          <a:lstStyle/>
          <a:p>
            <a:pPr algn="ctr">
              <a:spcBef>
                <a:spcPct val="50000"/>
              </a:spcBef>
            </a:pPr>
            <a:r>
              <a:rPr lang="zh-CN" altLang="en-US" b="1">
                <a:latin typeface="微软雅黑" pitchFamily="34" charset="-122"/>
                <a:ea typeface="微软雅黑" pitchFamily="34" charset="-122"/>
              </a:rPr>
              <a:t>汇编</a:t>
            </a:r>
          </a:p>
          <a:p>
            <a:pPr algn="ctr">
              <a:spcBef>
                <a:spcPct val="50000"/>
              </a:spcBef>
            </a:pPr>
            <a:r>
              <a:rPr lang="en-US" altLang="zh-CN" b="1">
                <a:latin typeface="微软雅黑" pitchFamily="34" charset="-122"/>
                <a:ea typeface="微软雅黑" pitchFamily="34" charset="-122"/>
              </a:rPr>
              <a:t>(as)</a:t>
            </a:r>
          </a:p>
        </p:txBody>
      </p:sp>
      <p:sp>
        <p:nvSpPr>
          <p:cNvPr id="9" name="Text Box 14"/>
          <p:cNvSpPr txBox="1">
            <a:spLocks noChangeArrowheads="1"/>
          </p:cNvSpPr>
          <p:nvPr/>
        </p:nvSpPr>
        <p:spPr bwMode="auto">
          <a:xfrm>
            <a:off x="7773988" y="5134625"/>
            <a:ext cx="769937" cy="798512"/>
          </a:xfrm>
          <a:prstGeom prst="rect">
            <a:avLst/>
          </a:prstGeom>
          <a:solidFill>
            <a:srgbClr val="0000FF">
              <a:alpha val="28999"/>
            </a:srgbClr>
          </a:solidFill>
          <a:ln w="19050">
            <a:solidFill>
              <a:schemeClr val="tx1"/>
            </a:solidFill>
            <a:miter lim="800000"/>
            <a:headEnd/>
            <a:tailEnd/>
          </a:ln>
          <a:effectLst/>
        </p:spPr>
        <p:txBody>
          <a:bodyPr lIns="0" rIns="0">
            <a:spAutoFit/>
          </a:bodyPr>
          <a:lstStyle/>
          <a:p>
            <a:pPr algn="ctr">
              <a:spcBef>
                <a:spcPct val="50000"/>
              </a:spcBef>
            </a:pPr>
            <a:r>
              <a:rPr lang="zh-CN" altLang="en-US" b="1">
                <a:latin typeface="微软雅黑" pitchFamily="34" charset="-122"/>
                <a:ea typeface="微软雅黑" pitchFamily="34" charset="-122"/>
              </a:rPr>
              <a:t>链接</a:t>
            </a:r>
          </a:p>
          <a:p>
            <a:pPr algn="ctr">
              <a:spcBef>
                <a:spcPct val="50000"/>
              </a:spcBef>
            </a:pPr>
            <a:r>
              <a:rPr lang="en-US" altLang="zh-CN" b="1">
                <a:latin typeface="微软雅黑" pitchFamily="34" charset="-122"/>
                <a:ea typeface="微软雅黑" pitchFamily="34" charset="-122"/>
              </a:rPr>
              <a:t>(ld)</a:t>
            </a:r>
          </a:p>
        </p:txBody>
      </p:sp>
      <p:grpSp>
        <p:nvGrpSpPr>
          <p:cNvPr id="10" name="Group 39"/>
          <p:cNvGrpSpPr>
            <a:grpSpLocks/>
          </p:cNvGrpSpPr>
          <p:nvPr/>
        </p:nvGrpSpPr>
        <p:grpSpPr bwMode="auto">
          <a:xfrm>
            <a:off x="1397001" y="5161612"/>
            <a:ext cx="1077913" cy="1089025"/>
            <a:chOff x="216" y="3230"/>
            <a:chExt cx="679" cy="686"/>
          </a:xfrm>
        </p:grpSpPr>
        <p:grpSp>
          <p:nvGrpSpPr>
            <p:cNvPr id="11" name="Group 17"/>
            <p:cNvGrpSpPr>
              <a:grpSpLocks/>
            </p:cNvGrpSpPr>
            <p:nvPr/>
          </p:nvGrpSpPr>
          <p:grpSpPr bwMode="auto">
            <a:xfrm>
              <a:off x="216" y="3230"/>
              <a:ext cx="679" cy="238"/>
              <a:chOff x="162" y="3401"/>
              <a:chExt cx="679" cy="238"/>
            </a:xfrm>
          </p:grpSpPr>
          <p:sp>
            <p:nvSpPr>
              <p:cNvPr id="13" name="Line 15"/>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14" name="Text Box 16"/>
              <p:cNvSpPr txBox="1">
                <a:spLocks noChangeArrowheads="1"/>
              </p:cNvSpPr>
              <p:nvPr/>
            </p:nvSpPr>
            <p:spPr bwMode="auto">
              <a:xfrm>
                <a:off x="162" y="3401"/>
                <a:ext cx="679" cy="231"/>
              </a:xfrm>
              <a:prstGeom prst="rect">
                <a:avLst/>
              </a:prstGeom>
              <a:noFill/>
              <a:ln w="9525">
                <a:noFill/>
                <a:miter lim="800000"/>
                <a:headEnd/>
                <a:tailEnd/>
              </a:ln>
              <a:effectLst/>
            </p:spPr>
            <p:txBody>
              <a:bodyPr wrap="square">
                <a:spAutoFit/>
              </a:bodyPr>
              <a:lstStyle/>
              <a:p>
                <a:pPr>
                  <a:spcBef>
                    <a:spcPct val="50000"/>
                  </a:spcBef>
                </a:pPr>
                <a:r>
                  <a:rPr lang="en-US" altLang="zh-CN" b="1" dirty="0" err="1"/>
                  <a:t>hello.c</a:t>
                </a:r>
                <a:endParaRPr lang="en-US" altLang="zh-CN" b="1" dirty="0"/>
              </a:p>
            </p:txBody>
          </p:sp>
        </p:grpSp>
        <p:sp>
          <p:nvSpPr>
            <p:cNvPr id="12" name="Text Box 34"/>
            <p:cNvSpPr txBox="1">
              <a:spLocks noChangeArrowheads="1"/>
            </p:cNvSpPr>
            <p:nvPr/>
          </p:nvSpPr>
          <p:spPr bwMode="auto">
            <a:xfrm>
              <a:off x="239" y="3512"/>
              <a:ext cx="631" cy="404"/>
            </a:xfrm>
            <a:prstGeom prst="rect">
              <a:avLst/>
            </a:prstGeom>
            <a:noFill/>
            <a:ln w="9525">
              <a:noFill/>
              <a:miter lim="800000"/>
              <a:headEnd/>
              <a:tailEnd/>
            </a:ln>
            <a:effectLst/>
          </p:spPr>
          <p:txBody>
            <a:bodyPr>
              <a:spAutoFit/>
            </a:bodyPr>
            <a:lstStyle/>
            <a:p>
              <a:pPr algn="ctr"/>
              <a:r>
                <a:rPr lang="zh-CN" altLang="en-US" b="1" dirty="0">
                  <a:solidFill>
                    <a:srgbClr val="FF0000"/>
                  </a:solidFill>
                  <a:latin typeface="微软雅黑" pitchFamily="34" charset="-122"/>
                  <a:ea typeface="微软雅黑" pitchFamily="34" charset="-122"/>
                </a:rPr>
                <a:t>源程序</a:t>
              </a:r>
            </a:p>
            <a:p>
              <a:pPr algn="ctr"/>
              <a:r>
                <a:rPr lang="en-US" altLang="zh-CN" b="1" dirty="0">
                  <a:solidFill>
                    <a:srgbClr val="FF0000"/>
                  </a:solidFill>
                  <a:latin typeface="微软雅黑" pitchFamily="34" charset="-122"/>
                  <a:ea typeface="微软雅黑" pitchFamily="34" charset="-122"/>
                </a:rPr>
                <a:t>(</a:t>
              </a:r>
              <a:r>
                <a:rPr lang="zh-CN" altLang="en-US" b="1" dirty="0">
                  <a:solidFill>
                    <a:srgbClr val="FF0000"/>
                  </a:solidFill>
                  <a:latin typeface="微软雅黑" pitchFamily="34" charset="-122"/>
                  <a:ea typeface="微软雅黑" pitchFamily="34" charset="-122"/>
                </a:rPr>
                <a:t>文本</a:t>
              </a:r>
              <a:r>
                <a:rPr lang="en-US" altLang="zh-CN" b="1" dirty="0">
                  <a:solidFill>
                    <a:srgbClr val="FF0000"/>
                  </a:solidFill>
                  <a:latin typeface="微软雅黑" pitchFamily="34" charset="-122"/>
                  <a:ea typeface="微软雅黑" pitchFamily="34" charset="-122"/>
                </a:rPr>
                <a:t>)</a:t>
              </a:r>
            </a:p>
          </p:txBody>
        </p:sp>
      </p:grpSp>
      <p:grpSp>
        <p:nvGrpSpPr>
          <p:cNvPr id="15" name="Group 40"/>
          <p:cNvGrpSpPr>
            <a:grpSpLocks/>
          </p:cNvGrpSpPr>
          <p:nvPr/>
        </p:nvGrpSpPr>
        <p:grpSpPr bwMode="auto">
          <a:xfrm>
            <a:off x="3165475" y="5137800"/>
            <a:ext cx="1085850" cy="1073150"/>
            <a:chOff x="1330" y="3215"/>
            <a:chExt cx="684" cy="676"/>
          </a:xfrm>
        </p:grpSpPr>
        <p:grpSp>
          <p:nvGrpSpPr>
            <p:cNvPr id="16" name="Group 18"/>
            <p:cNvGrpSpPr>
              <a:grpSpLocks/>
            </p:cNvGrpSpPr>
            <p:nvPr/>
          </p:nvGrpSpPr>
          <p:grpSpPr bwMode="auto">
            <a:xfrm>
              <a:off x="1392" y="3215"/>
              <a:ext cx="622" cy="238"/>
              <a:chOff x="219" y="3401"/>
              <a:chExt cx="622" cy="238"/>
            </a:xfrm>
          </p:grpSpPr>
          <p:sp>
            <p:nvSpPr>
              <p:cNvPr id="18" name="Line 19"/>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19" name="Text Box 20"/>
              <p:cNvSpPr txBox="1">
                <a:spLocks noChangeArrowheads="1"/>
              </p:cNvSpPr>
              <p:nvPr/>
            </p:nvSpPr>
            <p:spPr bwMode="auto">
              <a:xfrm>
                <a:off x="266" y="3401"/>
                <a:ext cx="575" cy="231"/>
              </a:xfrm>
              <a:prstGeom prst="rect">
                <a:avLst/>
              </a:prstGeom>
              <a:noFill/>
              <a:ln w="9525">
                <a:noFill/>
                <a:miter lim="800000"/>
                <a:headEnd/>
                <a:tailEnd/>
              </a:ln>
              <a:effectLst/>
            </p:spPr>
            <p:txBody>
              <a:bodyPr>
                <a:spAutoFit/>
              </a:bodyPr>
              <a:lstStyle/>
              <a:p>
                <a:pPr>
                  <a:spcBef>
                    <a:spcPct val="50000"/>
                  </a:spcBef>
                </a:pPr>
                <a:r>
                  <a:rPr lang="en-US" altLang="zh-CN" b="1"/>
                  <a:t>hello.i</a:t>
                </a:r>
              </a:p>
            </p:txBody>
          </p:sp>
        </p:grpSp>
        <p:sp>
          <p:nvSpPr>
            <p:cNvPr id="17" name="Text Box 35"/>
            <p:cNvSpPr txBox="1">
              <a:spLocks noChangeArrowheads="1"/>
            </p:cNvSpPr>
            <p:nvPr/>
          </p:nvSpPr>
          <p:spPr bwMode="auto">
            <a:xfrm>
              <a:off x="1330" y="3487"/>
              <a:ext cx="631" cy="404"/>
            </a:xfrm>
            <a:prstGeom prst="rect">
              <a:avLst/>
            </a:prstGeom>
            <a:noFill/>
            <a:ln w="9525">
              <a:noFill/>
              <a:miter lim="800000"/>
              <a:headEnd/>
              <a:tailEnd/>
            </a:ln>
            <a:effectLst/>
          </p:spPr>
          <p:txBody>
            <a:bodyPr>
              <a:spAutoFit/>
            </a:bodyPr>
            <a:lstStyle/>
            <a:p>
              <a:pPr algn="ctr"/>
              <a:r>
                <a:rPr lang="zh-CN" altLang="en-US" b="1">
                  <a:solidFill>
                    <a:srgbClr val="FF0000"/>
                  </a:solidFill>
                  <a:latin typeface="微软雅黑" pitchFamily="34" charset="-122"/>
                  <a:ea typeface="微软雅黑" pitchFamily="34" charset="-122"/>
                </a:rPr>
                <a:t>源程序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p>
          </p:txBody>
        </p:sp>
      </p:grpSp>
      <p:grpSp>
        <p:nvGrpSpPr>
          <p:cNvPr id="20" name="Group 41"/>
          <p:cNvGrpSpPr>
            <a:grpSpLocks/>
          </p:cNvGrpSpPr>
          <p:nvPr/>
        </p:nvGrpSpPr>
        <p:grpSpPr bwMode="auto">
          <a:xfrm>
            <a:off x="4937125" y="5152087"/>
            <a:ext cx="1055688" cy="1365250"/>
            <a:chOff x="2446" y="3224"/>
            <a:chExt cx="665" cy="860"/>
          </a:xfrm>
        </p:grpSpPr>
        <p:grpSp>
          <p:nvGrpSpPr>
            <p:cNvPr id="21" name="Group 21"/>
            <p:cNvGrpSpPr>
              <a:grpSpLocks/>
            </p:cNvGrpSpPr>
            <p:nvPr/>
          </p:nvGrpSpPr>
          <p:grpSpPr bwMode="auto">
            <a:xfrm>
              <a:off x="2448" y="3224"/>
              <a:ext cx="663" cy="238"/>
              <a:chOff x="178" y="3401"/>
              <a:chExt cx="663" cy="238"/>
            </a:xfrm>
          </p:grpSpPr>
          <p:sp>
            <p:nvSpPr>
              <p:cNvPr id="23" name="Line 22"/>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24" name="Text Box 23"/>
              <p:cNvSpPr txBox="1">
                <a:spLocks noChangeArrowheads="1"/>
              </p:cNvSpPr>
              <p:nvPr/>
            </p:nvSpPr>
            <p:spPr bwMode="auto">
              <a:xfrm>
                <a:off x="178" y="3401"/>
                <a:ext cx="663" cy="231"/>
              </a:xfrm>
              <a:prstGeom prst="rect">
                <a:avLst/>
              </a:prstGeom>
              <a:noFill/>
              <a:ln w="9525">
                <a:noFill/>
                <a:miter lim="800000"/>
                <a:headEnd/>
                <a:tailEnd/>
              </a:ln>
              <a:effectLst/>
            </p:spPr>
            <p:txBody>
              <a:bodyPr wrap="square">
                <a:spAutoFit/>
              </a:bodyPr>
              <a:lstStyle/>
              <a:p>
                <a:pPr>
                  <a:spcBef>
                    <a:spcPct val="50000"/>
                  </a:spcBef>
                </a:pPr>
                <a:r>
                  <a:rPr lang="en-US" altLang="zh-CN" b="1" dirty="0" err="1"/>
                  <a:t>hello.s</a:t>
                </a:r>
                <a:endParaRPr lang="en-US" altLang="zh-CN" b="1" dirty="0"/>
              </a:p>
            </p:txBody>
          </p:sp>
        </p:grpSp>
        <p:sp>
          <p:nvSpPr>
            <p:cNvPr id="22" name="Text Box 36"/>
            <p:cNvSpPr txBox="1">
              <a:spLocks noChangeArrowheads="1"/>
            </p:cNvSpPr>
            <p:nvPr/>
          </p:nvSpPr>
          <p:spPr bwMode="auto">
            <a:xfrm>
              <a:off x="2446" y="3507"/>
              <a:ext cx="631" cy="577"/>
            </a:xfrm>
            <a:prstGeom prst="rect">
              <a:avLst/>
            </a:prstGeom>
            <a:noFill/>
            <a:ln w="9525">
              <a:noFill/>
              <a:miter lim="800000"/>
              <a:headEnd/>
              <a:tailEnd/>
            </a:ln>
            <a:effectLst/>
          </p:spPr>
          <p:txBody>
            <a:bodyPr>
              <a:spAutoFit/>
            </a:bodyPr>
            <a:lstStyle/>
            <a:p>
              <a:pPr algn="ctr"/>
              <a:r>
                <a:rPr lang="zh-CN" altLang="en-US" b="1">
                  <a:solidFill>
                    <a:srgbClr val="FF0000"/>
                  </a:solidFill>
                  <a:latin typeface="微软雅黑" pitchFamily="34" charset="-122"/>
                  <a:ea typeface="微软雅黑" pitchFamily="34" charset="-122"/>
                </a:rPr>
                <a:t>汇编语言程序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p>
          </p:txBody>
        </p:sp>
      </p:grpSp>
      <p:grpSp>
        <p:nvGrpSpPr>
          <p:cNvPr id="25" name="Group 42"/>
          <p:cNvGrpSpPr>
            <a:grpSpLocks/>
          </p:cNvGrpSpPr>
          <p:nvPr/>
        </p:nvGrpSpPr>
        <p:grpSpPr bwMode="auto">
          <a:xfrm>
            <a:off x="6713533" y="5110812"/>
            <a:ext cx="1160461" cy="1652588"/>
            <a:chOff x="3565" y="3198"/>
            <a:chExt cx="731" cy="1041"/>
          </a:xfrm>
        </p:grpSpPr>
        <p:grpSp>
          <p:nvGrpSpPr>
            <p:cNvPr id="26" name="Group 24"/>
            <p:cNvGrpSpPr>
              <a:grpSpLocks/>
            </p:cNvGrpSpPr>
            <p:nvPr/>
          </p:nvGrpSpPr>
          <p:grpSpPr bwMode="auto">
            <a:xfrm>
              <a:off x="3576" y="3198"/>
              <a:ext cx="720" cy="238"/>
              <a:chOff x="194" y="3401"/>
              <a:chExt cx="689" cy="238"/>
            </a:xfrm>
          </p:grpSpPr>
          <p:sp>
            <p:nvSpPr>
              <p:cNvPr id="28" name="Line 25"/>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29" name="Text Box 26"/>
              <p:cNvSpPr txBox="1">
                <a:spLocks noChangeArrowheads="1"/>
              </p:cNvSpPr>
              <p:nvPr/>
            </p:nvSpPr>
            <p:spPr bwMode="auto">
              <a:xfrm>
                <a:off x="194" y="3401"/>
                <a:ext cx="689" cy="231"/>
              </a:xfrm>
              <a:prstGeom prst="rect">
                <a:avLst/>
              </a:prstGeom>
              <a:noFill/>
              <a:ln w="9525">
                <a:noFill/>
                <a:miter lim="800000"/>
                <a:headEnd/>
                <a:tailEnd/>
              </a:ln>
              <a:effectLst/>
            </p:spPr>
            <p:txBody>
              <a:bodyPr wrap="square">
                <a:spAutoFit/>
              </a:bodyPr>
              <a:lstStyle/>
              <a:p>
                <a:pPr>
                  <a:spcBef>
                    <a:spcPct val="50000"/>
                  </a:spcBef>
                </a:pPr>
                <a:r>
                  <a:rPr lang="en-US" altLang="zh-CN" b="1" dirty="0" err="1"/>
                  <a:t>hello.o</a:t>
                </a:r>
                <a:endParaRPr lang="en-US" altLang="zh-CN" b="1" dirty="0"/>
              </a:p>
            </p:txBody>
          </p:sp>
        </p:grpSp>
        <p:sp>
          <p:nvSpPr>
            <p:cNvPr id="27" name="Text Box 37"/>
            <p:cNvSpPr txBox="1">
              <a:spLocks noChangeArrowheads="1"/>
            </p:cNvSpPr>
            <p:nvPr/>
          </p:nvSpPr>
          <p:spPr bwMode="auto">
            <a:xfrm>
              <a:off x="3565" y="3489"/>
              <a:ext cx="668" cy="750"/>
            </a:xfrm>
            <a:prstGeom prst="rect">
              <a:avLst/>
            </a:prstGeom>
            <a:noFill/>
            <a:ln w="9525">
              <a:noFill/>
              <a:miter lim="800000"/>
              <a:headEnd/>
              <a:tailEnd/>
            </a:ln>
            <a:effectLst/>
          </p:spPr>
          <p:txBody>
            <a:bodyPr>
              <a:spAutoFit/>
            </a:bodyPr>
            <a:lstStyle/>
            <a:p>
              <a:pPr algn="ctr"/>
              <a:r>
                <a:rPr lang="zh-CN" altLang="en-US" b="1">
                  <a:solidFill>
                    <a:srgbClr val="FF0000"/>
                  </a:solidFill>
                  <a:latin typeface="微软雅黑" pitchFamily="34" charset="-122"/>
                  <a:ea typeface="微软雅黑" pitchFamily="34" charset="-122"/>
                </a:rPr>
                <a:t>可重定位目标程序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二进制</a:t>
              </a:r>
              <a:r>
                <a:rPr lang="en-US" altLang="zh-CN" b="1">
                  <a:solidFill>
                    <a:srgbClr val="FF0000"/>
                  </a:solidFill>
                  <a:latin typeface="微软雅黑" pitchFamily="34" charset="-122"/>
                  <a:ea typeface="微软雅黑" pitchFamily="34" charset="-122"/>
                </a:rPr>
                <a:t>)</a:t>
              </a:r>
            </a:p>
          </p:txBody>
        </p:sp>
      </p:grpSp>
      <p:grpSp>
        <p:nvGrpSpPr>
          <p:cNvPr id="30" name="Group 44"/>
          <p:cNvGrpSpPr>
            <a:grpSpLocks/>
          </p:cNvGrpSpPr>
          <p:nvPr/>
        </p:nvGrpSpPr>
        <p:grpSpPr bwMode="auto">
          <a:xfrm>
            <a:off x="8548688" y="5094937"/>
            <a:ext cx="1117600" cy="1365250"/>
            <a:chOff x="4721" y="3188"/>
            <a:chExt cx="704" cy="860"/>
          </a:xfrm>
        </p:grpSpPr>
        <p:grpSp>
          <p:nvGrpSpPr>
            <p:cNvPr id="31" name="Group 30"/>
            <p:cNvGrpSpPr>
              <a:grpSpLocks/>
            </p:cNvGrpSpPr>
            <p:nvPr/>
          </p:nvGrpSpPr>
          <p:grpSpPr bwMode="auto">
            <a:xfrm>
              <a:off x="4738" y="3188"/>
              <a:ext cx="622" cy="238"/>
              <a:chOff x="219" y="3401"/>
              <a:chExt cx="622" cy="238"/>
            </a:xfrm>
          </p:grpSpPr>
          <p:sp>
            <p:nvSpPr>
              <p:cNvPr id="33" name="Line 31"/>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34" name="Text Box 32"/>
              <p:cNvSpPr txBox="1">
                <a:spLocks noChangeArrowheads="1"/>
              </p:cNvSpPr>
              <p:nvPr/>
            </p:nvSpPr>
            <p:spPr bwMode="auto">
              <a:xfrm>
                <a:off x="266" y="3401"/>
                <a:ext cx="575" cy="231"/>
              </a:xfrm>
              <a:prstGeom prst="rect">
                <a:avLst/>
              </a:prstGeom>
              <a:noFill/>
              <a:ln w="9525">
                <a:noFill/>
                <a:miter lim="800000"/>
                <a:headEnd/>
                <a:tailEnd/>
              </a:ln>
              <a:effectLst/>
            </p:spPr>
            <p:txBody>
              <a:bodyPr>
                <a:spAutoFit/>
              </a:bodyPr>
              <a:lstStyle/>
              <a:p>
                <a:pPr>
                  <a:spcBef>
                    <a:spcPct val="50000"/>
                  </a:spcBef>
                </a:pPr>
                <a:r>
                  <a:rPr lang="en-US" altLang="zh-CN" b="1"/>
                  <a:t>hello</a:t>
                </a:r>
              </a:p>
            </p:txBody>
          </p:sp>
        </p:grpSp>
        <p:sp>
          <p:nvSpPr>
            <p:cNvPr id="32" name="Text Box 38"/>
            <p:cNvSpPr txBox="1">
              <a:spLocks noChangeArrowheads="1"/>
            </p:cNvSpPr>
            <p:nvPr/>
          </p:nvSpPr>
          <p:spPr bwMode="auto">
            <a:xfrm>
              <a:off x="4721" y="3471"/>
              <a:ext cx="704" cy="577"/>
            </a:xfrm>
            <a:prstGeom prst="rect">
              <a:avLst/>
            </a:prstGeom>
            <a:noFill/>
            <a:ln w="9525">
              <a:noFill/>
              <a:miter lim="800000"/>
              <a:headEnd/>
              <a:tailEnd/>
            </a:ln>
            <a:effectLst/>
          </p:spPr>
          <p:txBody>
            <a:bodyPr>
              <a:spAutoFit/>
            </a:bodyPr>
            <a:lstStyle/>
            <a:p>
              <a:pPr algn="ctr"/>
              <a:r>
                <a:rPr lang="zh-CN" altLang="en-US" b="1">
                  <a:solidFill>
                    <a:srgbClr val="FF0000"/>
                  </a:solidFill>
                  <a:latin typeface="微软雅黑" pitchFamily="34" charset="-122"/>
                  <a:ea typeface="微软雅黑" pitchFamily="34" charset="-122"/>
                </a:rPr>
                <a:t>可执行目标程序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二进制</a:t>
              </a:r>
              <a:r>
                <a:rPr lang="en-US" altLang="zh-CN" b="1">
                  <a:solidFill>
                    <a:srgbClr val="FF0000"/>
                  </a:solidFill>
                  <a:latin typeface="微软雅黑" pitchFamily="34" charset="-122"/>
                  <a:ea typeface="微软雅黑" pitchFamily="34" charset="-122"/>
                </a:rPr>
                <a:t>)</a:t>
              </a:r>
            </a:p>
          </p:txBody>
        </p:sp>
      </p:grpSp>
      <p:sp>
        <p:nvSpPr>
          <p:cNvPr id="35" name="文本框 34"/>
          <p:cNvSpPr txBox="1"/>
          <p:nvPr/>
        </p:nvSpPr>
        <p:spPr>
          <a:xfrm>
            <a:off x="7873994" y="4475985"/>
            <a:ext cx="530915" cy="584775"/>
          </a:xfrm>
          <a:prstGeom prst="rect">
            <a:avLst/>
          </a:prstGeom>
          <a:noFill/>
        </p:spPr>
        <p:txBody>
          <a:bodyPr wrap="none" rtlCol="0">
            <a:spAutoFit/>
          </a:bodyPr>
          <a:lstStyle/>
          <a:p>
            <a:r>
              <a:rPr lang="en-US" altLang="zh-CN" sz="3200" b="1" dirty="0" smtClean="0">
                <a:solidFill>
                  <a:srgbClr val="FF9900"/>
                </a:solidFill>
              </a:rPr>
              <a:t>-o</a:t>
            </a:r>
            <a:endParaRPr lang="zh-CN" altLang="en-US" sz="3200" b="1" dirty="0">
              <a:solidFill>
                <a:srgbClr val="FF9900"/>
              </a:solidFill>
            </a:endParaRPr>
          </a:p>
        </p:txBody>
      </p:sp>
      <p:sp>
        <p:nvSpPr>
          <p:cNvPr id="36" name="文本框 35"/>
          <p:cNvSpPr txBox="1"/>
          <p:nvPr/>
        </p:nvSpPr>
        <p:spPr>
          <a:xfrm>
            <a:off x="6101211" y="4475985"/>
            <a:ext cx="481222" cy="584775"/>
          </a:xfrm>
          <a:prstGeom prst="rect">
            <a:avLst/>
          </a:prstGeom>
          <a:noFill/>
        </p:spPr>
        <p:txBody>
          <a:bodyPr wrap="none" rtlCol="0">
            <a:spAutoFit/>
          </a:bodyPr>
          <a:lstStyle/>
          <a:p>
            <a:r>
              <a:rPr lang="en-US" altLang="zh-CN" sz="3200" b="1" dirty="0" smtClean="0">
                <a:solidFill>
                  <a:srgbClr val="FF9900"/>
                </a:solidFill>
              </a:rPr>
              <a:t>-c</a:t>
            </a:r>
            <a:endParaRPr lang="zh-CN" altLang="en-US" sz="3200" b="1" dirty="0">
              <a:solidFill>
                <a:srgbClr val="FF9900"/>
              </a:solidFill>
            </a:endParaRPr>
          </a:p>
        </p:txBody>
      </p:sp>
      <p:sp>
        <p:nvSpPr>
          <p:cNvPr id="37" name="文本框 36"/>
          <p:cNvSpPr txBox="1"/>
          <p:nvPr/>
        </p:nvSpPr>
        <p:spPr>
          <a:xfrm>
            <a:off x="4325423" y="4479605"/>
            <a:ext cx="503664" cy="584775"/>
          </a:xfrm>
          <a:prstGeom prst="rect">
            <a:avLst/>
          </a:prstGeom>
          <a:noFill/>
        </p:spPr>
        <p:txBody>
          <a:bodyPr wrap="none" rtlCol="0">
            <a:spAutoFit/>
          </a:bodyPr>
          <a:lstStyle/>
          <a:p>
            <a:r>
              <a:rPr lang="en-US" altLang="zh-CN" sz="3200" b="1" dirty="0" smtClean="0">
                <a:solidFill>
                  <a:srgbClr val="FF9900"/>
                </a:solidFill>
              </a:rPr>
              <a:t>-S</a:t>
            </a:r>
            <a:endParaRPr lang="zh-CN" altLang="en-US" sz="3200" b="1" dirty="0">
              <a:solidFill>
                <a:srgbClr val="FF9900"/>
              </a:solidFill>
            </a:endParaRPr>
          </a:p>
        </p:txBody>
      </p:sp>
      <p:sp>
        <p:nvSpPr>
          <p:cNvPr id="38" name="文本框 37"/>
          <p:cNvSpPr txBox="1"/>
          <p:nvPr/>
        </p:nvSpPr>
        <p:spPr>
          <a:xfrm>
            <a:off x="2549635" y="4510162"/>
            <a:ext cx="510076" cy="584775"/>
          </a:xfrm>
          <a:prstGeom prst="rect">
            <a:avLst/>
          </a:prstGeom>
          <a:noFill/>
        </p:spPr>
        <p:txBody>
          <a:bodyPr wrap="none" rtlCol="0">
            <a:spAutoFit/>
          </a:bodyPr>
          <a:lstStyle/>
          <a:p>
            <a:r>
              <a:rPr lang="en-US" altLang="zh-CN" sz="3200" b="1" dirty="0" smtClean="0">
                <a:solidFill>
                  <a:srgbClr val="FF9900"/>
                </a:solidFill>
              </a:rPr>
              <a:t>-E</a:t>
            </a:r>
            <a:endParaRPr lang="zh-CN" altLang="en-US" sz="3200" b="1" dirty="0">
              <a:solidFill>
                <a:srgbClr val="FF9900"/>
              </a:solidFill>
            </a:endParaRPr>
          </a:p>
        </p:txBody>
      </p:sp>
    </p:spTree>
    <p:extLst>
      <p:ext uri="{BB962C8B-B14F-4D97-AF65-F5344CB8AC3E}">
        <p14:creationId xmlns:p14="http://schemas.microsoft.com/office/powerpoint/2010/main" val="2281653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8"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56</a:t>
            </a:fld>
            <a:endParaRPr lang="zh-CN" altLang="en-US"/>
          </a:p>
        </p:txBody>
      </p:sp>
      <p:sp>
        <p:nvSpPr>
          <p:cNvPr id="3" name="矩形 2"/>
          <p:cNvSpPr/>
          <p:nvPr/>
        </p:nvSpPr>
        <p:spPr>
          <a:xfrm>
            <a:off x="707571" y="870580"/>
            <a:ext cx="10559144" cy="2554545"/>
          </a:xfrm>
          <a:prstGeom prst="rect">
            <a:avLst/>
          </a:prstGeom>
        </p:spPr>
        <p:txBody>
          <a:bodyPr wrap="square">
            <a:spAutoFit/>
          </a:bodyPr>
          <a:lstStyle/>
          <a:p>
            <a:endParaRPr lang="en-US" altLang="zh-CN" sz="2000" dirty="0"/>
          </a:p>
          <a:p>
            <a:r>
              <a:rPr lang="zh-CN" altLang="en-US" sz="2000" b="1" dirty="0"/>
              <a:t>学生练习；</a:t>
            </a:r>
            <a:endParaRPr lang="en-US" altLang="zh-CN" sz="2000" b="1" dirty="0"/>
          </a:p>
          <a:p>
            <a:pPr lvl="1"/>
            <a:r>
              <a:rPr lang="zh-CN" altLang="en-US" sz="2000" dirty="0"/>
              <a:t>请编写简单</a:t>
            </a:r>
            <a:r>
              <a:rPr lang="en-US" altLang="zh-CN" sz="2000" dirty="0" err="1"/>
              <a:t>helloworld.c</a:t>
            </a:r>
            <a:r>
              <a:rPr lang="zh-CN" altLang="en-US" sz="2000" dirty="0"/>
              <a:t>程序；</a:t>
            </a:r>
            <a:endParaRPr lang="en-US" altLang="zh-CN" sz="2000" dirty="0"/>
          </a:p>
          <a:p>
            <a:pPr lvl="1"/>
            <a:r>
              <a:rPr lang="zh-CN" altLang="en-US" sz="2000" dirty="0"/>
              <a:t>执行预处理“</a:t>
            </a:r>
            <a:r>
              <a:rPr lang="en-US" altLang="zh-CN" sz="2000" dirty="0" err="1"/>
              <a:t>gcc</a:t>
            </a:r>
            <a:r>
              <a:rPr lang="zh-CN" altLang="en-US" sz="2000" dirty="0"/>
              <a:t> </a:t>
            </a:r>
            <a:r>
              <a:rPr lang="en-US" altLang="zh-CN" sz="2000" dirty="0"/>
              <a:t>–E</a:t>
            </a:r>
            <a:r>
              <a:rPr lang="zh-CN" altLang="en-US" sz="2000" dirty="0"/>
              <a:t> </a:t>
            </a:r>
            <a:r>
              <a:rPr lang="en-US" altLang="zh-CN" sz="2000" dirty="0" err="1"/>
              <a:t>helloworld.c</a:t>
            </a:r>
            <a:r>
              <a:rPr lang="zh-CN" altLang="en-US" sz="2000" dirty="0"/>
              <a:t> </a:t>
            </a:r>
            <a:r>
              <a:rPr lang="en-US" altLang="zh-CN" sz="2000" dirty="0"/>
              <a:t>–o</a:t>
            </a:r>
            <a:r>
              <a:rPr lang="zh-CN" altLang="en-US" sz="2000" dirty="0"/>
              <a:t> </a:t>
            </a:r>
            <a:r>
              <a:rPr lang="en-US" altLang="zh-CN" sz="2000" dirty="0" err="1"/>
              <a:t>helloworld-pc.c</a:t>
            </a:r>
            <a:r>
              <a:rPr lang="en-US" altLang="zh-CN" sz="2000" dirty="0"/>
              <a:t>”</a:t>
            </a:r>
            <a:r>
              <a:rPr lang="zh-CN" altLang="en-US" sz="2000" dirty="0"/>
              <a:t>并查看预处理输出文件</a:t>
            </a:r>
            <a:r>
              <a:rPr lang="en-US" altLang="zh-CN" sz="2000" dirty="0" err="1"/>
              <a:t>helloworld-pc.c</a:t>
            </a:r>
            <a:r>
              <a:rPr lang="en-US" altLang="zh-CN" sz="2000" dirty="0"/>
              <a:t> </a:t>
            </a:r>
            <a:r>
              <a:rPr lang="zh-CN" altLang="en-US" sz="2000" dirty="0"/>
              <a:t>；</a:t>
            </a:r>
            <a:endParaRPr lang="en-US" altLang="zh-CN" sz="2000" dirty="0"/>
          </a:p>
          <a:p>
            <a:pPr lvl="1"/>
            <a:r>
              <a:rPr lang="zh-CN" altLang="en-US" sz="2000" dirty="0"/>
              <a:t>执行</a:t>
            </a:r>
            <a:r>
              <a:rPr lang="en-US" altLang="zh-CN" sz="2000" dirty="0"/>
              <a:t>C</a:t>
            </a:r>
            <a:r>
              <a:rPr lang="zh-CN" altLang="en-US" sz="2000" dirty="0"/>
              <a:t>编译命令“</a:t>
            </a:r>
            <a:r>
              <a:rPr lang="en-US" altLang="zh-CN" sz="2000" dirty="0" err="1"/>
              <a:t>gcc</a:t>
            </a:r>
            <a:r>
              <a:rPr lang="zh-CN" altLang="en-US" sz="2000" dirty="0"/>
              <a:t> </a:t>
            </a:r>
            <a:r>
              <a:rPr lang="en-US" altLang="zh-CN" sz="2000" dirty="0"/>
              <a:t>–S </a:t>
            </a:r>
            <a:r>
              <a:rPr lang="en-US" altLang="zh-CN" sz="2000" dirty="0" err="1"/>
              <a:t>helloworld-pc.c</a:t>
            </a:r>
            <a:r>
              <a:rPr lang="en-US" altLang="zh-CN" sz="2000" dirty="0"/>
              <a:t> –o </a:t>
            </a:r>
            <a:r>
              <a:rPr lang="en-US" altLang="zh-CN" sz="2000" dirty="0" err="1"/>
              <a:t>helloworld.s</a:t>
            </a:r>
            <a:r>
              <a:rPr lang="zh-CN" altLang="en-US" sz="2000" dirty="0"/>
              <a:t>”并查看输出的汇编程序</a:t>
            </a:r>
            <a:r>
              <a:rPr lang="en-US" altLang="zh-CN" sz="2000" dirty="0" err="1"/>
              <a:t>helloworld.s</a:t>
            </a:r>
            <a:r>
              <a:rPr lang="zh-CN" altLang="en-US" sz="2000" dirty="0"/>
              <a:t>；</a:t>
            </a:r>
            <a:endParaRPr lang="en-US" altLang="zh-CN" sz="2000" dirty="0"/>
          </a:p>
          <a:p>
            <a:pPr lvl="1"/>
            <a:r>
              <a:rPr lang="zh-CN" altLang="en-US" sz="2000" dirty="0"/>
              <a:t>执行“</a:t>
            </a:r>
            <a:r>
              <a:rPr lang="en-US" altLang="zh-CN" sz="2000" dirty="0" err="1"/>
              <a:t>gcc</a:t>
            </a:r>
            <a:r>
              <a:rPr lang="en-US" altLang="zh-CN" sz="2000" dirty="0"/>
              <a:t> – c </a:t>
            </a:r>
            <a:r>
              <a:rPr lang="en-US" altLang="zh-CN" sz="2000" dirty="0" err="1"/>
              <a:t>helloworld.s</a:t>
            </a:r>
            <a:r>
              <a:rPr lang="en-US" altLang="zh-CN" sz="2000" dirty="0"/>
              <a:t> –o</a:t>
            </a:r>
            <a:r>
              <a:rPr lang="zh-CN" altLang="en-US" sz="2000" dirty="0"/>
              <a:t> </a:t>
            </a:r>
            <a:r>
              <a:rPr lang="en-US" altLang="zh-CN" sz="2000" dirty="0" err="1"/>
              <a:t>helloworld.o</a:t>
            </a:r>
            <a:r>
              <a:rPr lang="zh-CN" altLang="en-US" sz="2000" dirty="0"/>
              <a:t>”完成目标文件的生成；</a:t>
            </a:r>
            <a:endParaRPr lang="en-US" altLang="zh-CN" sz="2000" dirty="0"/>
          </a:p>
          <a:p>
            <a:pPr lvl="1"/>
            <a:r>
              <a:rPr lang="zh-CN" altLang="en-US" sz="2000" dirty="0"/>
              <a:t>最后执行“</a:t>
            </a:r>
            <a:r>
              <a:rPr lang="en-US" altLang="zh-CN" sz="2000" dirty="0" err="1"/>
              <a:t>gcc</a:t>
            </a:r>
            <a:r>
              <a:rPr lang="zh-CN" altLang="en-US" sz="2000" dirty="0"/>
              <a:t> </a:t>
            </a:r>
            <a:r>
              <a:rPr lang="en-US" altLang="zh-CN" sz="2000" dirty="0" err="1"/>
              <a:t>helloworld.o</a:t>
            </a:r>
            <a:r>
              <a:rPr lang="en-US" altLang="zh-CN" sz="2000" dirty="0"/>
              <a:t> –o </a:t>
            </a:r>
            <a:r>
              <a:rPr lang="en-US" altLang="zh-CN" sz="2000" dirty="0" err="1"/>
              <a:t>myhello</a:t>
            </a:r>
            <a:r>
              <a:rPr lang="zh-CN" altLang="en-US" sz="2000" dirty="0"/>
              <a:t>”生成可执行文件</a:t>
            </a:r>
            <a:r>
              <a:rPr lang="en-US" altLang="zh-CN" sz="2000" dirty="0" err="1"/>
              <a:t>myhello</a:t>
            </a:r>
            <a:r>
              <a:rPr lang="zh-CN" altLang="en-US" sz="2000" dirty="0"/>
              <a:t>。</a:t>
            </a:r>
            <a:endParaRPr lang="en-US" altLang="zh-CN" sz="2000" dirty="0"/>
          </a:p>
          <a:p>
            <a:pPr lvl="1"/>
            <a:r>
              <a:rPr lang="zh-CN" altLang="en-US" sz="2000" dirty="0"/>
              <a:t>最后运行“</a:t>
            </a:r>
            <a:r>
              <a:rPr lang="en-US" altLang="zh-CN" sz="2000" dirty="0"/>
              <a:t>./</a:t>
            </a:r>
            <a:r>
              <a:rPr lang="en-US" altLang="zh-CN" sz="2000" dirty="0" err="1"/>
              <a:t>myhello</a:t>
            </a:r>
            <a:r>
              <a:rPr lang="zh-CN" altLang="en-US" sz="2000" dirty="0"/>
              <a:t>”</a:t>
            </a:r>
          </a:p>
        </p:txBody>
      </p:sp>
    </p:spTree>
    <p:extLst>
      <p:ext uri="{BB962C8B-B14F-4D97-AF65-F5344CB8AC3E}">
        <p14:creationId xmlns:p14="http://schemas.microsoft.com/office/powerpoint/2010/main" val="425762061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57</a:t>
            </a:fld>
            <a:endParaRPr lang="zh-CN" altLang="en-US"/>
          </a:p>
        </p:txBody>
      </p:sp>
      <p:sp>
        <p:nvSpPr>
          <p:cNvPr id="3" name="矩形 2"/>
          <p:cNvSpPr/>
          <p:nvPr/>
        </p:nvSpPr>
        <p:spPr>
          <a:xfrm>
            <a:off x="707571" y="870580"/>
            <a:ext cx="10559144" cy="1631216"/>
          </a:xfrm>
          <a:prstGeom prst="rect">
            <a:avLst/>
          </a:prstGeom>
        </p:spPr>
        <p:txBody>
          <a:bodyPr wrap="square">
            <a:spAutoFit/>
          </a:bodyPr>
          <a:lstStyle/>
          <a:p>
            <a:endParaRPr lang="en-US" altLang="zh-CN" sz="2000" dirty="0"/>
          </a:p>
          <a:p>
            <a:r>
              <a:rPr lang="zh-CN" altLang="en-US" sz="2000" b="1" dirty="0"/>
              <a:t>学生练习；</a:t>
            </a:r>
            <a:endParaRPr lang="en-US" altLang="zh-CN" sz="2000" b="1" dirty="0"/>
          </a:p>
          <a:p>
            <a:pPr lvl="1"/>
            <a:r>
              <a:rPr lang="zh-CN" altLang="en-US" sz="2000" dirty="0"/>
              <a:t>请编写简单</a:t>
            </a:r>
            <a:r>
              <a:rPr lang="en-US" altLang="zh-CN" sz="2000" dirty="0" err="1"/>
              <a:t>helloworld.c</a:t>
            </a:r>
            <a:r>
              <a:rPr lang="zh-CN" altLang="en-US" sz="2000" dirty="0"/>
              <a:t>程序，完成编译与链接生成可执行文件；</a:t>
            </a:r>
            <a:endParaRPr lang="en-US" altLang="zh-CN" sz="2000" dirty="0"/>
          </a:p>
          <a:p>
            <a:pPr lvl="1"/>
            <a:r>
              <a:rPr lang="zh-CN" altLang="en-US" sz="2000" dirty="0"/>
              <a:t>执行</a:t>
            </a:r>
            <a:r>
              <a:rPr lang="en-US" altLang="zh-CN" sz="2000" dirty="0" err="1"/>
              <a:t>readelf</a:t>
            </a:r>
            <a:r>
              <a:rPr lang="zh-CN" altLang="en-US" sz="2000" dirty="0"/>
              <a:t>命名以查看可执行文件头部信息；</a:t>
            </a:r>
            <a:endParaRPr lang="en-US" altLang="zh-CN" sz="2000" dirty="0"/>
          </a:p>
          <a:p>
            <a:pPr lvl="1"/>
            <a:endParaRPr lang="zh-CN" altLang="en-US" sz="2000" dirty="0"/>
          </a:p>
        </p:txBody>
      </p:sp>
    </p:spTree>
    <p:extLst>
      <p:ext uri="{BB962C8B-B14F-4D97-AF65-F5344CB8AC3E}">
        <p14:creationId xmlns:p14="http://schemas.microsoft.com/office/powerpoint/2010/main" val="2498968969"/>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a:xfrm>
            <a:off x="11137392" y="6356351"/>
            <a:ext cx="445008" cy="365125"/>
          </a:xfrm>
        </p:spPr>
        <p:txBody>
          <a:bodyPr/>
          <a:lstStyle/>
          <a:p>
            <a:pPr>
              <a:defRPr/>
            </a:pPr>
            <a:fld id="{891184C0-916E-4CCA-8FFE-169A3289BBF6}" type="slidenum">
              <a:rPr lang="zh-CN" altLang="en-US" smtClean="0"/>
              <a:pPr>
                <a:defRPr/>
              </a:pPr>
              <a:t>58</a:t>
            </a:fld>
            <a:endParaRPr lang="zh-CN" altLang="en-US"/>
          </a:p>
        </p:txBody>
      </p:sp>
      <p:sp>
        <p:nvSpPr>
          <p:cNvPr id="3" name="矩形 2"/>
          <p:cNvSpPr/>
          <p:nvPr/>
        </p:nvSpPr>
        <p:spPr>
          <a:xfrm>
            <a:off x="237041" y="703305"/>
            <a:ext cx="11823895" cy="3416320"/>
          </a:xfrm>
          <a:prstGeom prst="rect">
            <a:avLst/>
          </a:prstGeom>
        </p:spPr>
        <p:txBody>
          <a:bodyPr wrap="square">
            <a:spAutoFit/>
          </a:bodyPr>
          <a:lstStyle/>
          <a:p>
            <a:r>
              <a:rPr lang="en-US" altLang="zh-CN" sz="2400" i="1" dirty="0">
                <a:solidFill>
                  <a:srgbClr val="000000"/>
                </a:solidFill>
                <a:latin typeface="TimesTen-Italic"/>
              </a:rPr>
              <a:t>code/link/p-</a:t>
            </a:r>
            <a:r>
              <a:rPr lang="en-US" altLang="zh-CN" sz="2400" i="1" dirty="0" err="1">
                <a:solidFill>
                  <a:srgbClr val="000000"/>
                </a:solidFill>
                <a:latin typeface="TimesTen-Italic"/>
              </a:rPr>
              <a:t>exe.d</a:t>
            </a:r>
            <a:endParaRPr lang="en-US" altLang="zh-CN" sz="2400" i="1" dirty="0">
              <a:solidFill>
                <a:srgbClr val="000000"/>
              </a:solidFill>
              <a:latin typeface="TimesTen-Italic"/>
            </a:endParaRPr>
          </a:p>
          <a:p>
            <a:r>
              <a:rPr lang="en-US" altLang="zh-CN" sz="2400" i="1" dirty="0">
                <a:solidFill>
                  <a:srgbClr val="00AEF0"/>
                </a:solidFill>
                <a:latin typeface="ZztexMono-Italic"/>
              </a:rPr>
              <a:t>Read-only code segment</a:t>
            </a:r>
          </a:p>
          <a:p>
            <a:r>
              <a:rPr lang="en-US" altLang="zh-CN" sz="2400" dirty="0">
                <a:solidFill>
                  <a:srgbClr val="00AEF0"/>
                </a:solidFill>
                <a:latin typeface="StoneSans"/>
              </a:rPr>
              <a:t>1 </a:t>
            </a:r>
            <a:r>
              <a:rPr lang="en-US" altLang="zh-CN" sz="2400" b="1" dirty="0">
                <a:solidFill>
                  <a:srgbClr val="7030A0"/>
                </a:solidFill>
                <a:latin typeface="ZztexMono-Regular"/>
              </a:rPr>
              <a:t>LOAD</a:t>
            </a:r>
            <a:r>
              <a:rPr lang="en-US" altLang="zh-CN" sz="2400" dirty="0">
                <a:solidFill>
                  <a:srgbClr val="000000"/>
                </a:solidFill>
                <a:latin typeface="ZztexMono-Regular"/>
              </a:rPr>
              <a:t> </a:t>
            </a:r>
            <a:r>
              <a:rPr lang="en-US" altLang="zh-CN" sz="2400" b="1" dirty="0">
                <a:solidFill>
                  <a:srgbClr val="7030A0"/>
                </a:solidFill>
                <a:latin typeface="ZztexMono-Regular"/>
              </a:rPr>
              <a:t>off</a:t>
            </a:r>
            <a:r>
              <a:rPr lang="en-US" altLang="zh-CN" sz="2400" dirty="0">
                <a:solidFill>
                  <a:srgbClr val="000000"/>
                </a:solidFill>
                <a:latin typeface="ZztexMono-Regular"/>
              </a:rPr>
              <a:t> </a:t>
            </a:r>
            <a:r>
              <a:rPr lang="en-US" altLang="zh-CN" sz="2400" dirty="0" smtClean="0">
                <a:solidFill>
                  <a:srgbClr val="000000"/>
                </a:solidFill>
                <a:latin typeface="ZztexMono-Regular"/>
              </a:rPr>
              <a:t>   0x00000000 </a:t>
            </a:r>
            <a:r>
              <a:rPr lang="en-US" altLang="zh-CN" sz="2400" b="1" dirty="0" err="1">
                <a:solidFill>
                  <a:srgbClr val="7030A0"/>
                </a:solidFill>
                <a:latin typeface="ZztexMono-Regular"/>
              </a:rPr>
              <a:t>vaddr</a:t>
            </a:r>
            <a:r>
              <a:rPr lang="en-US" altLang="zh-CN" sz="2400" dirty="0">
                <a:solidFill>
                  <a:srgbClr val="000000"/>
                </a:solidFill>
                <a:latin typeface="ZztexMono-Regular"/>
              </a:rPr>
              <a:t> 0x08048000 </a:t>
            </a:r>
            <a:r>
              <a:rPr lang="en-US" altLang="zh-CN" sz="2400" b="1" dirty="0" err="1">
                <a:solidFill>
                  <a:srgbClr val="7030A0"/>
                </a:solidFill>
                <a:latin typeface="ZztexMono-Regular"/>
              </a:rPr>
              <a:t>paddr</a:t>
            </a:r>
            <a:r>
              <a:rPr lang="en-US" altLang="zh-CN" sz="2400" dirty="0">
                <a:solidFill>
                  <a:srgbClr val="000000"/>
                </a:solidFill>
                <a:latin typeface="ZztexMono-Regular"/>
              </a:rPr>
              <a:t> 0x08048000 </a:t>
            </a:r>
            <a:r>
              <a:rPr lang="en-US" altLang="zh-CN" sz="2400" b="1" dirty="0">
                <a:solidFill>
                  <a:srgbClr val="7030A0"/>
                </a:solidFill>
                <a:latin typeface="ZztexMono-Regular"/>
              </a:rPr>
              <a:t>align</a:t>
            </a:r>
            <a:r>
              <a:rPr lang="en-US" altLang="zh-CN" sz="2400" dirty="0">
                <a:solidFill>
                  <a:srgbClr val="000000"/>
                </a:solidFill>
                <a:latin typeface="ZztexMono-Regular"/>
              </a:rPr>
              <a:t> 2**12</a:t>
            </a:r>
          </a:p>
          <a:p>
            <a:r>
              <a:rPr lang="pt-BR" altLang="zh-CN" sz="2400" dirty="0">
                <a:solidFill>
                  <a:srgbClr val="00AEF0"/>
                </a:solidFill>
                <a:latin typeface="StoneSans"/>
              </a:rPr>
              <a:t>2 </a:t>
            </a:r>
            <a:r>
              <a:rPr lang="pt-BR" altLang="zh-CN" sz="2400" dirty="0" smtClean="0">
                <a:solidFill>
                  <a:srgbClr val="00AEF0"/>
                </a:solidFill>
                <a:latin typeface="StoneSans"/>
              </a:rPr>
              <a:t>     </a:t>
            </a:r>
            <a:r>
              <a:rPr lang="pt-BR" altLang="zh-CN" sz="2400" b="1" dirty="0">
                <a:solidFill>
                  <a:srgbClr val="7030A0"/>
                </a:solidFill>
                <a:latin typeface="ZztexMono-Regular"/>
              </a:rPr>
              <a:t>filesz</a:t>
            </a:r>
            <a:r>
              <a:rPr lang="pt-BR" altLang="zh-CN" sz="2400" dirty="0" smtClean="0">
                <a:solidFill>
                  <a:srgbClr val="000000"/>
                </a:solidFill>
                <a:latin typeface="ZztexMono-Regular"/>
              </a:rPr>
              <a:t> </a:t>
            </a:r>
            <a:r>
              <a:rPr lang="pt-BR" altLang="zh-CN" sz="2400" dirty="0">
                <a:solidFill>
                  <a:srgbClr val="000000"/>
                </a:solidFill>
                <a:latin typeface="ZztexMono-Regular"/>
              </a:rPr>
              <a:t>0x00000448 </a:t>
            </a:r>
            <a:r>
              <a:rPr lang="pt-BR" altLang="zh-CN" sz="2400" b="1" dirty="0">
                <a:solidFill>
                  <a:srgbClr val="7030A0"/>
                </a:solidFill>
                <a:latin typeface="ZztexMono-Regular"/>
              </a:rPr>
              <a:t>memsz</a:t>
            </a:r>
            <a:r>
              <a:rPr lang="pt-BR" altLang="zh-CN" sz="2400" dirty="0">
                <a:solidFill>
                  <a:srgbClr val="000000"/>
                </a:solidFill>
                <a:latin typeface="ZztexMono-Regular"/>
              </a:rPr>
              <a:t> 0x00000448 </a:t>
            </a:r>
            <a:r>
              <a:rPr lang="pt-BR" altLang="zh-CN" sz="2400" b="1" dirty="0">
                <a:solidFill>
                  <a:srgbClr val="7030A0"/>
                </a:solidFill>
                <a:latin typeface="ZztexMono-Regular"/>
              </a:rPr>
              <a:t>flags</a:t>
            </a:r>
            <a:r>
              <a:rPr lang="pt-BR" altLang="zh-CN" sz="2400" dirty="0">
                <a:solidFill>
                  <a:srgbClr val="000000"/>
                </a:solidFill>
                <a:latin typeface="ZztexMono-Regular"/>
              </a:rPr>
              <a:t> </a:t>
            </a:r>
            <a:r>
              <a:rPr lang="pt-BR" altLang="zh-CN" sz="2400" dirty="0" smtClean="0">
                <a:solidFill>
                  <a:srgbClr val="000000"/>
                </a:solidFill>
                <a:latin typeface="ZztexMono-Regular"/>
              </a:rPr>
              <a:t>r-x</a:t>
            </a:r>
          </a:p>
          <a:p>
            <a:endParaRPr lang="pt-BR" altLang="zh-CN" sz="2400" dirty="0">
              <a:solidFill>
                <a:srgbClr val="000000"/>
              </a:solidFill>
              <a:latin typeface="ZztexMono-Regular"/>
            </a:endParaRPr>
          </a:p>
          <a:p>
            <a:r>
              <a:rPr lang="en-US" altLang="zh-CN" sz="2400" i="1" dirty="0">
                <a:solidFill>
                  <a:srgbClr val="00AEF0"/>
                </a:solidFill>
                <a:latin typeface="ZztexMono-Italic"/>
              </a:rPr>
              <a:t>Read/write data segment</a:t>
            </a:r>
          </a:p>
          <a:p>
            <a:r>
              <a:rPr lang="en-US" altLang="zh-CN" sz="2400" dirty="0">
                <a:solidFill>
                  <a:srgbClr val="00AEF0"/>
                </a:solidFill>
                <a:latin typeface="StoneSans"/>
              </a:rPr>
              <a:t>3 </a:t>
            </a:r>
            <a:r>
              <a:rPr lang="en-US" altLang="zh-CN" sz="2400" b="1" dirty="0">
                <a:solidFill>
                  <a:srgbClr val="7030A0"/>
                </a:solidFill>
                <a:latin typeface="ZztexMono-Regular"/>
              </a:rPr>
              <a:t>LOAD off</a:t>
            </a:r>
            <a:r>
              <a:rPr lang="en-US" altLang="zh-CN" sz="2400" dirty="0">
                <a:solidFill>
                  <a:srgbClr val="000000"/>
                </a:solidFill>
                <a:latin typeface="ZztexMono-Regular"/>
              </a:rPr>
              <a:t> </a:t>
            </a:r>
            <a:r>
              <a:rPr lang="en-US" altLang="zh-CN" sz="2400" dirty="0" smtClean="0">
                <a:solidFill>
                  <a:srgbClr val="000000"/>
                </a:solidFill>
                <a:latin typeface="ZztexMono-Regular"/>
              </a:rPr>
              <a:t>   0x00000448 </a:t>
            </a:r>
            <a:r>
              <a:rPr lang="en-US" altLang="zh-CN" sz="2400" b="1" dirty="0" err="1">
                <a:solidFill>
                  <a:srgbClr val="7030A0"/>
                </a:solidFill>
                <a:latin typeface="ZztexMono-Regular"/>
              </a:rPr>
              <a:t>vaddr</a:t>
            </a:r>
            <a:r>
              <a:rPr lang="en-US" altLang="zh-CN" sz="2400" dirty="0">
                <a:solidFill>
                  <a:srgbClr val="000000"/>
                </a:solidFill>
                <a:latin typeface="ZztexMono-Regular"/>
              </a:rPr>
              <a:t> 0x08049448 </a:t>
            </a:r>
            <a:r>
              <a:rPr lang="en-US" altLang="zh-CN" sz="2400" b="1" dirty="0" err="1">
                <a:solidFill>
                  <a:srgbClr val="7030A0"/>
                </a:solidFill>
                <a:latin typeface="ZztexMono-Regular"/>
              </a:rPr>
              <a:t>paddr</a:t>
            </a:r>
            <a:r>
              <a:rPr lang="en-US" altLang="zh-CN" sz="2400" dirty="0">
                <a:solidFill>
                  <a:srgbClr val="000000"/>
                </a:solidFill>
                <a:latin typeface="ZztexMono-Regular"/>
              </a:rPr>
              <a:t> 0x08049448 </a:t>
            </a:r>
            <a:r>
              <a:rPr lang="en-US" altLang="zh-CN" sz="2400" b="1" dirty="0">
                <a:solidFill>
                  <a:srgbClr val="7030A0"/>
                </a:solidFill>
                <a:latin typeface="ZztexMono-Regular"/>
              </a:rPr>
              <a:t>align</a:t>
            </a:r>
            <a:r>
              <a:rPr lang="en-US" altLang="zh-CN" sz="2400" dirty="0">
                <a:solidFill>
                  <a:srgbClr val="000000"/>
                </a:solidFill>
                <a:latin typeface="ZztexMono-Regular"/>
              </a:rPr>
              <a:t> 2**12</a:t>
            </a:r>
          </a:p>
          <a:p>
            <a:r>
              <a:rPr lang="pt-BR" altLang="zh-CN" sz="2400" dirty="0">
                <a:solidFill>
                  <a:srgbClr val="00AEF0"/>
                </a:solidFill>
                <a:latin typeface="StoneSans"/>
              </a:rPr>
              <a:t>4 </a:t>
            </a:r>
            <a:r>
              <a:rPr lang="pt-BR" altLang="zh-CN" sz="2400" dirty="0" smtClean="0">
                <a:solidFill>
                  <a:srgbClr val="00AEF0"/>
                </a:solidFill>
                <a:latin typeface="StoneSans"/>
              </a:rPr>
              <a:t>     </a:t>
            </a:r>
            <a:r>
              <a:rPr lang="pt-BR" altLang="zh-CN" sz="2400" b="1" dirty="0" smtClean="0">
                <a:solidFill>
                  <a:srgbClr val="7030A0"/>
                </a:solidFill>
                <a:latin typeface="ZztexMono-Regular"/>
              </a:rPr>
              <a:t>filesz</a:t>
            </a:r>
            <a:r>
              <a:rPr lang="pt-BR" altLang="zh-CN" sz="2400" dirty="0" smtClean="0">
                <a:solidFill>
                  <a:srgbClr val="000000"/>
                </a:solidFill>
                <a:latin typeface="ZztexMono-Regular"/>
              </a:rPr>
              <a:t> </a:t>
            </a:r>
            <a:r>
              <a:rPr lang="pt-BR" altLang="zh-CN" sz="2400" dirty="0">
                <a:solidFill>
                  <a:srgbClr val="000000"/>
                </a:solidFill>
                <a:latin typeface="ZztexMono-Regular"/>
              </a:rPr>
              <a:t>0x000000e8 </a:t>
            </a:r>
            <a:r>
              <a:rPr lang="pt-BR" altLang="zh-CN" sz="2400" b="1" dirty="0">
                <a:solidFill>
                  <a:srgbClr val="7030A0"/>
                </a:solidFill>
                <a:latin typeface="ZztexMono-Regular"/>
              </a:rPr>
              <a:t>memsz</a:t>
            </a:r>
            <a:r>
              <a:rPr lang="pt-BR" altLang="zh-CN" sz="2400" dirty="0">
                <a:solidFill>
                  <a:srgbClr val="000000"/>
                </a:solidFill>
                <a:latin typeface="ZztexMono-Regular"/>
              </a:rPr>
              <a:t> 0x00000104 </a:t>
            </a:r>
            <a:r>
              <a:rPr lang="pt-BR" altLang="zh-CN" sz="2400" b="1" dirty="0">
                <a:solidFill>
                  <a:srgbClr val="7030A0"/>
                </a:solidFill>
                <a:latin typeface="ZztexMono-Regular"/>
              </a:rPr>
              <a:t>flags</a:t>
            </a:r>
            <a:r>
              <a:rPr lang="pt-BR" altLang="zh-CN" sz="2400" dirty="0">
                <a:solidFill>
                  <a:srgbClr val="000000"/>
                </a:solidFill>
                <a:latin typeface="ZztexMono-Regular"/>
              </a:rPr>
              <a:t> rw</a:t>
            </a:r>
            <a:r>
              <a:rPr lang="pt-BR" altLang="zh-CN" sz="2400" i="1" dirty="0">
                <a:solidFill>
                  <a:srgbClr val="000000"/>
                </a:solidFill>
                <a:latin typeface="TimesTen-Italic"/>
              </a:rPr>
              <a:t>code/</a:t>
            </a:r>
          </a:p>
          <a:p>
            <a:r>
              <a:rPr lang="en-US" altLang="zh-CN" sz="2400" i="1" dirty="0">
                <a:solidFill>
                  <a:srgbClr val="000000"/>
                </a:solidFill>
                <a:latin typeface="TimesTen-Italic"/>
              </a:rPr>
              <a:t>link/p-</a:t>
            </a:r>
            <a:r>
              <a:rPr lang="en-US" altLang="zh-CN" sz="2400" i="1" dirty="0" err="1">
                <a:solidFill>
                  <a:srgbClr val="000000"/>
                </a:solidFill>
                <a:latin typeface="TimesTen-Italic"/>
              </a:rPr>
              <a:t>exe.d</a:t>
            </a:r>
            <a:endParaRPr lang="zh-CN" altLang="en-US" sz="2400" dirty="0"/>
          </a:p>
        </p:txBody>
      </p:sp>
      <p:sp>
        <p:nvSpPr>
          <p:cNvPr id="4" name="文本框 3"/>
          <p:cNvSpPr txBox="1"/>
          <p:nvPr/>
        </p:nvSpPr>
        <p:spPr>
          <a:xfrm>
            <a:off x="311404" y="291663"/>
            <a:ext cx="4183380" cy="461665"/>
          </a:xfrm>
          <a:prstGeom prst="rect">
            <a:avLst/>
          </a:prstGeom>
          <a:noFill/>
        </p:spPr>
        <p:txBody>
          <a:bodyPr wrap="square" rtlCol="0">
            <a:spAutoFit/>
          </a:bodyPr>
          <a:lstStyle/>
          <a:p>
            <a:r>
              <a:rPr lang="zh-CN" altLang="en-US" sz="2400" b="1" dirty="0" smtClean="0"/>
              <a:t>段头部表</a:t>
            </a:r>
            <a:r>
              <a:rPr lang="zh-CN" altLang="en-US" sz="2400" dirty="0" smtClean="0"/>
              <a:t>描述了装入关系：</a:t>
            </a:r>
            <a:endParaRPr lang="zh-CN" altLang="en-US" sz="2400" dirty="0"/>
          </a:p>
        </p:txBody>
      </p:sp>
      <p:sp>
        <p:nvSpPr>
          <p:cNvPr id="6" name="矩形 5"/>
          <p:cNvSpPr/>
          <p:nvPr/>
        </p:nvSpPr>
        <p:spPr>
          <a:xfrm>
            <a:off x="100584" y="3962430"/>
            <a:ext cx="11036808" cy="2226310"/>
          </a:xfrm>
          <a:prstGeom prst="rect">
            <a:avLst/>
          </a:prstGeom>
          <a:noFill/>
        </p:spPr>
      </p:sp>
      <p:sp>
        <p:nvSpPr>
          <p:cNvPr id="7" name="Text Box 130"/>
          <p:cNvSpPr txBox="1">
            <a:spLocks noChangeArrowheads="1"/>
          </p:cNvSpPr>
          <p:nvPr/>
        </p:nvSpPr>
        <p:spPr bwMode="auto">
          <a:xfrm>
            <a:off x="427564" y="5873812"/>
            <a:ext cx="1380673" cy="279406"/>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algn="just">
              <a:lnSpc>
                <a:spcPct val="115000"/>
              </a:lnSpc>
              <a:spcAft>
                <a:spcPts val="0"/>
              </a:spcAft>
            </a:pP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8" name="Text Box 131"/>
          <p:cNvSpPr txBox="1">
            <a:spLocks noChangeArrowheads="1"/>
          </p:cNvSpPr>
          <p:nvPr/>
        </p:nvSpPr>
        <p:spPr bwMode="auto">
          <a:xfrm>
            <a:off x="1808239" y="5873812"/>
            <a:ext cx="1687013" cy="279406"/>
          </a:xfrm>
          <a:prstGeom prst="rect">
            <a:avLst/>
          </a:prstGeom>
          <a:noFill/>
          <a:ln w="3175">
            <a:solidFill>
              <a:srgbClr val="000000"/>
            </a:solidFill>
            <a:miter lim="800000"/>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algn="just">
              <a:lnSpc>
                <a:spcPct val="115000"/>
              </a:lnSpc>
              <a:spcAft>
                <a:spcPts val="0"/>
              </a:spcAft>
            </a:pP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9" name="Text Box 132"/>
          <p:cNvSpPr txBox="1">
            <a:spLocks noChangeArrowheads="1"/>
          </p:cNvSpPr>
          <p:nvPr/>
        </p:nvSpPr>
        <p:spPr bwMode="auto">
          <a:xfrm>
            <a:off x="3495251" y="5873812"/>
            <a:ext cx="947424" cy="279406"/>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algn="just">
              <a:lnSpc>
                <a:spcPct val="115000"/>
              </a:lnSpc>
              <a:spcAft>
                <a:spcPts val="0"/>
              </a:spcAft>
            </a:pP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0" name="Text Box 133"/>
          <p:cNvSpPr txBox="1">
            <a:spLocks noChangeArrowheads="1"/>
          </p:cNvSpPr>
          <p:nvPr/>
        </p:nvSpPr>
        <p:spPr bwMode="auto">
          <a:xfrm>
            <a:off x="4442678" y="5873812"/>
            <a:ext cx="947220" cy="279406"/>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algn="just">
              <a:lnSpc>
                <a:spcPct val="115000"/>
              </a:lnSpc>
              <a:spcAft>
                <a:spcPts val="0"/>
              </a:spcAft>
            </a:pP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1" name="Text Box 134"/>
          <p:cNvSpPr txBox="1">
            <a:spLocks noChangeArrowheads="1"/>
          </p:cNvSpPr>
          <p:nvPr/>
        </p:nvSpPr>
        <p:spPr bwMode="auto">
          <a:xfrm>
            <a:off x="7962005" y="5873812"/>
            <a:ext cx="947220" cy="279406"/>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algn="just">
              <a:lnSpc>
                <a:spcPct val="115000"/>
              </a:lnSpc>
              <a:spcAft>
                <a:spcPts val="0"/>
              </a:spcAft>
            </a:pP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2" name="Text Box 135"/>
          <p:cNvSpPr txBox="1">
            <a:spLocks noChangeArrowheads="1"/>
          </p:cNvSpPr>
          <p:nvPr/>
        </p:nvSpPr>
        <p:spPr bwMode="auto">
          <a:xfrm>
            <a:off x="8909227" y="5873812"/>
            <a:ext cx="1327540" cy="279406"/>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pPr algn="just">
              <a:lnSpc>
                <a:spcPct val="115000"/>
              </a:lnSpc>
              <a:spcAft>
                <a:spcPts val="0"/>
              </a:spcAft>
            </a:pP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13" name="AutoShape 136"/>
          <p:cNvCxnSpPr>
            <a:cxnSpLocks noChangeShapeType="1"/>
          </p:cNvCxnSpPr>
          <p:nvPr/>
        </p:nvCxnSpPr>
        <p:spPr bwMode="auto">
          <a:xfrm>
            <a:off x="1956197" y="5866812"/>
            <a:ext cx="2657"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4" name="AutoShape 137"/>
          <p:cNvCxnSpPr>
            <a:cxnSpLocks noChangeShapeType="1"/>
          </p:cNvCxnSpPr>
          <p:nvPr/>
        </p:nvCxnSpPr>
        <p:spPr bwMode="auto">
          <a:xfrm>
            <a:off x="2122344" y="5866812"/>
            <a:ext cx="2657"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5" name="AutoShape 138"/>
          <p:cNvCxnSpPr>
            <a:cxnSpLocks noChangeShapeType="1"/>
          </p:cNvCxnSpPr>
          <p:nvPr/>
        </p:nvCxnSpPr>
        <p:spPr bwMode="auto">
          <a:xfrm>
            <a:off x="2276638" y="5866812"/>
            <a:ext cx="2657"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6" name="AutoShape 139"/>
          <p:cNvCxnSpPr>
            <a:cxnSpLocks noChangeShapeType="1"/>
          </p:cNvCxnSpPr>
          <p:nvPr/>
        </p:nvCxnSpPr>
        <p:spPr bwMode="auto">
          <a:xfrm>
            <a:off x="2442784" y="5866812"/>
            <a:ext cx="3883"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7" name="AutoShape 140"/>
          <p:cNvCxnSpPr>
            <a:cxnSpLocks noChangeShapeType="1"/>
          </p:cNvCxnSpPr>
          <p:nvPr/>
        </p:nvCxnSpPr>
        <p:spPr bwMode="auto">
          <a:xfrm>
            <a:off x="2596056" y="5866812"/>
            <a:ext cx="2452"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8" name="AutoShape 141"/>
          <p:cNvCxnSpPr>
            <a:cxnSpLocks noChangeShapeType="1"/>
          </p:cNvCxnSpPr>
          <p:nvPr/>
        </p:nvCxnSpPr>
        <p:spPr bwMode="auto">
          <a:xfrm>
            <a:off x="2763429" y="5866812"/>
            <a:ext cx="3883"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9" name="AutoShape 142"/>
          <p:cNvCxnSpPr>
            <a:cxnSpLocks noChangeShapeType="1"/>
          </p:cNvCxnSpPr>
          <p:nvPr/>
        </p:nvCxnSpPr>
        <p:spPr bwMode="auto">
          <a:xfrm>
            <a:off x="2919153" y="5866812"/>
            <a:ext cx="2452"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0" name="AutoShape 143"/>
          <p:cNvCxnSpPr>
            <a:cxnSpLocks noChangeShapeType="1"/>
          </p:cNvCxnSpPr>
          <p:nvPr/>
        </p:nvCxnSpPr>
        <p:spPr bwMode="auto">
          <a:xfrm>
            <a:off x="3083869" y="5866812"/>
            <a:ext cx="2657"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1" name="AutoShape 144"/>
          <p:cNvCxnSpPr>
            <a:cxnSpLocks noChangeShapeType="1"/>
          </p:cNvCxnSpPr>
          <p:nvPr/>
        </p:nvCxnSpPr>
        <p:spPr bwMode="auto">
          <a:xfrm>
            <a:off x="3281080" y="5866812"/>
            <a:ext cx="2657"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sp>
        <p:nvSpPr>
          <p:cNvPr id="22" name="AutoShape 145"/>
          <p:cNvSpPr>
            <a:spLocks/>
          </p:cNvSpPr>
          <p:nvPr/>
        </p:nvSpPr>
        <p:spPr bwMode="auto">
          <a:xfrm rot="5400000" flipV="1">
            <a:off x="4939529" y="3416224"/>
            <a:ext cx="116803" cy="2713526"/>
          </a:xfrm>
          <a:prstGeom prst="rightBrace">
            <a:avLst>
              <a:gd name="adj1" fmla="val 94735"/>
              <a:gd name="adj2" fmla="val 50000"/>
            </a:avLst>
          </a:prstGeom>
          <a:noFill/>
          <a:ln w="9525">
            <a:solidFill>
              <a:srgbClr val="000000"/>
            </a:solidFill>
            <a:round/>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cxnSp>
        <p:nvCxnSpPr>
          <p:cNvPr id="23" name="AutoShape 146"/>
          <p:cNvCxnSpPr>
            <a:cxnSpLocks noChangeShapeType="1"/>
          </p:cNvCxnSpPr>
          <p:nvPr/>
        </p:nvCxnSpPr>
        <p:spPr bwMode="auto">
          <a:xfrm>
            <a:off x="733699" y="4681885"/>
            <a:ext cx="8827035" cy="600"/>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4" name="AutoShape 147"/>
          <p:cNvCxnSpPr>
            <a:cxnSpLocks noChangeShapeType="1"/>
          </p:cNvCxnSpPr>
          <p:nvPr/>
        </p:nvCxnSpPr>
        <p:spPr bwMode="auto">
          <a:xfrm>
            <a:off x="733699" y="4421480"/>
            <a:ext cx="8827035" cy="700"/>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5" name="AutoShape 148"/>
          <p:cNvCxnSpPr>
            <a:cxnSpLocks noChangeShapeType="1"/>
          </p:cNvCxnSpPr>
          <p:nvPr/>
        </p:nvCxnSpPr>
        <p:spPr bwMode="auto">
          <a:xfrm>
            <a:off x="6354079" y="4436080"/>
            <a:ext cx="1431" cy="245805"/>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Lst>
        </p:spPr>
      </p:cxnSp>
      <p:cxnSp>
        <p:nvCxnSpPr>
          <p:cNvPr id="26" name="AutoShape 150"/>
          <p:cNvCxnSpPr>
            <a:cxnSpLocks noChangeShapeType="1"/>
          </p:cNvCxnSpPr>
          <p:nvPr/>
        </p:nvCxnSpPr>
        <p:spPr bwMode="auto">
          <a:xfrm>
            <a:off x="3574341" y="4421480"/>
            <a:ext cx="1431" cy="245805"/>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Lst>
        </p:spPr>
      </p:cxnSp>
      <p:sp>
        <p:nvSpPr>
          <p:cNvPr id="27" name="Freeform 154"/>
          <p:cNvSpPr>
            <a:spLocks/>
          </p:cNvSpPr>
          <p:nvPr/>
        </p:nvSpPr>
        <p:spPr bwMode="auto">
          <a:xfrm>
            <a:off x="2122344" y="5691508"/>
            <a:ext cx="2320334" cy="175304"/>
          </a:xfrm>
          <a:custGeom>
            <a:avLst/>
            <a:gdLst>
              <a:gd name="T0" fmla="*/ 0 w 1788"/>
              <a:gd name="T1" fmla="*/ 175260 h 276"/>
              <a:gd name="T2" fmla="*/ 470535 w 1788"/>
              <a:gd name="T3" fmla="*/ 0 h 276"/>
              <a:gd name="T4" fmla="*/ 1135380 w 1788"/>
              <a:gd name="T5" fmla="*/ 175260 h 276"/>
              <a:gd name="T6" fmla="*/ 0 60000 65536"/>
              <a:gd name="T7" fmla="*/ 0 60000 65536"/>
              <a:gd name="T8" fmla="*/ 0 60000 65536"/>
            </a:gdLst>
            <a:ahLst/>
            <a:cxnLst>
              <a:cxn ang="T6">
                <a:pos x="T0" y="T1"/>
              </a:cxn>
              <a:cxn ang="T7">
                <a:pos x="T2" y="T3"/>
              </a:cxn>
              <a:cxn ang="T8">
                <a:pos x="T4" y="T5"/>
              </a:cxn>
            </a:cxnLst>
            <a:rect l="0" t="0" r="r" b="b"/>
            <a:pathLst>
              <a:path w="1788" h="276">
                <a:moveTo>
                  <a:pt x="0" y="276"/>
                </a:moveTo>
                <a:cubicBezTo>
                  <a:pt x="221" y="138"/>
                  <a:pt x="443" y="0"/>
                  <a:pt x="741" y="0"/>
                </a:cubicBezTo>
                <a:cubicBezTo>
                  <a:pt x="1039" y="0"/>
                  <a:pt x="1413" y="138"/>
                  <a:pt x="1788" y="276"/>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28" name="Freeform 155"/>
          <p:cNvSpPr>
            <a:spLocks/>
          </p:cNvSpPr>
          <p:nvPr/>
        </p:nvSpPr>
        <p:spPr bwMode="auto">
          <a:xfrm>
            <a:off x="2125001" y="5462903"/>
            <a:ext cx="3392011" cy="403909"/>
          </a:xfrm>
          <a:custGeom>
            <a:avLst/>
            <a:gdLst>
              <a:gd name="T0" fmla="*/ 0 w 2516"/>
              <a:gd name="T1" fmla="*/ 403860 h 636"/>
              <a:gd name="T2" fmla="*/ 973107 w 2516"/>
              <a:gd name="T3" fmla="*/ 30480 h 636"/>
              <a:gd name="T4" fmla="*/ 1659890 w 2516"/>
              <a:gd name="T5" fmla="*/ 221615 h 636"/>
              <a:gd name="T6" fmla="*/ 0 60000 65536"/>
              <a:gd name="T7" fmla="*/ 0 60000 65536"/>
              <a:gd name="T8" fmla="*/ 0 60000 65536"/>
            </a:gdLst>
            <a:ahLst/>
            <a:cxnLst>
              <a:cxn ang="T6">
                <a:pos x="T0" y="T1"/>
              </a:cxn>
              <a:cxn ang="T7">
                <a:pos x="T2" y="T3"/>
              </a:cxn>
              <a:cxn ang="T8">
                <a:pos x="T4" y="T5"/>
              </a:cxn>
            </a:cxnLst>
            <a:rect l="0" t="0" r="r" b="b"/>
            <a:pathLst>
              <a:path w="2516" h="636">
                <a:moveTo>
                  <a:pt x="0" y="636"/>
                </a:moveTo>
                <a:cubicBezTo>
                  <a:pt x="528" y="366"/>
                  <a:pt x="1056" y="96"/>
                  <a:pt x="1475" y="48"/>
                </a:cubicBezTo>
                <a:cubicBezTo>
                  <a:pt x="1894" y="0"/>
                  <a:pt x="2205" y="174"/>
                  <a:pt x="2516" y="349"/>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29" name="Freeform 156"/>
          <p:cNvSpPr>
            <a:spLocks/>
          </p:cNvSpPr>
          <p:nvPr/>
        </p:nvSpPr>
        <p:spPr bwMode="auto">
          <a:xfrm>
            <a:off x="2122344" y="4682485"/>
            <a:ext cx="1518209" cy="1191326"/>
          </a:xfrm>
          <a:custGeom>
            <a:avLst/>
            <a:gdLst>
              <a:gd name="T0" fmla="*/ 0 w 1170"/>
              <a:gd name="T1" fmla="*/ 1191260 h 1876"/>
              <a:gd name="T2" fmla="*/ 624205 w 1170"/>
              <a:gd name="T3" fmla="*/ 387985 h 1876"/>
              <a:gd name="T4" fmla="*/ 711200 w 1170"/>
              <a:gd name="T5" fmla="*/ 0 h 1876"/>
              <a:gd name="T6" fmla="*/ 0 60000 65536"/>
              <a:gd name="T7" fmla="*/ 0 60000 65536"/>
              <a:gd name="T8" fmla="*/ 0 60000 65536"/>
            </a:gdLst>
            <a:ahLst/>
            <a:cxnLst>
              <a:cxn ang="T6">
                <a:pos x="T0" y="T1"/>
              </a:cxn>
              <a:cxn ang="T7">
                <a:pos x="T2" y="T3"/>
              </a:cxn>
              <a:cxn ang="T8">
                <a:pos x="T4" y="T5"/>
              </a:cxn>
            </a:cxnLst>
            <a:rect l="0" t="0" r="r" b="b"/>
            <a:pathLst>
              <a:path w="1170" h="1876">
                <a:moveTo>
                  <a:pt x="0" y="1876"/>
                </a:moveTo>
                <a:cubicBezTo>
                  <a:pt x="398" y="1400"/>
                  <a:pt x="796" y="924"/>
                  <a:pt x="983" y="611"/>
                </a:cubicBezTo>
                <a:cubicBezTo>
                  <a:pt x="1170" y="298"/>
                  <a:pt x="1145" y="149"/>
                  <a:pt x="1120" y="0"/>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cxnSp>
        <p:nvCxnSpPr>
          <p:cNvPr id="30" name="AutoShape 159"/>
          <p:cNvCxnSpPr>
            <a:cxnSpLocks noChangeShapeType="1"/>
          </p:cNvCxnSpPr>
          <p:nvPr/>
        </p:nvCxnSpPr>
        <p:spPr bwMode="auto">
          <a:xfrm flipV="1">
            <a:off x="6033639" y="6026215"/>
            <a:ext cx="990137" cy="7000"/>
          </a:xfrm>
          <a:prstGeom prst="straightConnector1">
            <a:avLst/>
          </a:prstGeom>
          <a:noFill/>
          <a:ln w="25400">
            <a:solidFill>
              <a:srgbClr val="000000"/>
            </a:solidFill>
            <a:prstDash val="dash"/>
            <a:round/>
            <a:headEnd/>
            <a:tailEnd/>
          </a:ln>
          <a:effectLst/>
          <a:extLst>
            <a:ext uri="{909E8E84-426E-40DD-AFC4-6F175D3DCCD1}">
              <a14:hiddenFill xmlns:a14="http://schemas.microsoft.com/office/drawing/2010/main">
                <a:noFill/>
              </a14:hiddenFill>
            </a:ext>
          </a:extLst>
        </p:spPr>
      </p:cxnSp>
      <p:sp>
        <p:nvSpPr>
          <p:cNvPr id="31" name="Text Box 160"/>
          <p:cNvSpPr txBox="1">
            <a:spLocks noChangeArrowheads="1"/>
          </p:cNvSpPr>
          <p:nvPr/>
        </p:nvSpPr>
        <p:spPr bwMode="auto">
          <a:xfrm>
            <a:off x="2167712" y="4810788"/>
            <a:ext cx="1408059"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lnSpc>
                <a:spcPct val="115000"/>
              </a:lnSpc>
              <a:spcAft>
                <a:spcPts val="0"/>
              </a:spcAft>
            </a:pPr>
            <a:r>
              <a:rPr lang="en-US" sz="2400" strike="noStrike"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p_vaddr</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2" name="Text Box 161"/>
          <p:cNvSpPr txBox="1">
            <a:spLocks noChangeArrowheads="1"/>
          </p:cNvSpPr>
          <p:nvPr/>
        </p:nvSpPr>
        <p:spPr bwMode="auto">
          <a:xfrm>
            <a:off x="4007794" y="3770752"/>
            <a:ext cx="1408059"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lnSpc>
                <a:spcPct val="115000"/>
              </a:lnSpc>
              <a:spcAft>
                <a:spcPts val="0"/>
              </a:spcAft>
            </a:pPr>
            <a:r>
              <a:rPr lang="en-US" sz="2400" strike="noStrike"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p_filesz</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3" name="Text Box 162"/>
          <p:cNvSpPr txBox="1">
            <a:spLocks noChangeArrowheads="1"/>
          </p:cNvSpPr>
          <p:nvPr/>
        </p:nvSpPr>
        <p:spPr bwMode="auto">
          <a:xfrm>
            <a:off x="2545375" y="5590605"/>
            <a:ext cx="1408059" cy="3276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lnSpc>
                <a:spcPct val="115000"/>
              </a:lnSpc>
              <a:spcAft>
                <a:spcPts val="0"/>
              </a:spcAft>
            </a:pPr>
            <a:r>
              <a:rPr lang="en-US" sz="2400" strike="noStrike"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p_offset</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34" name="AutoShape 163"/>
          <p:cNvCxnSpPr>
            <a:cxnSpLocks noChangeShapeType="1"/>
          </p:cNvCxnSpPr>
          <p:nvPr/>
        </p:nvCxnSpPr>
        <p:spPr bwMode="auto">
          <a:xfrm>
            <a:off x="5706659" y="4714886"/>
            <a:ext cx="866702" cy="1184326"/>
          </a:xfrm>
          <a:prstGeom prst="straightConnector1">
            <a:avLst/>
          </a:prstGeom>
          <a:noFill/>
          <a:ln w="9525">
            <a:solidFill>
              <a:srgbClr val="000000"/>
            </a:solidFill>
            <a:prstDash val="dash"/>
            <a:round/>
            <a:headEnd/>
            <a:tailEnd/>
          </a:ln>
          <a:effectLst/>
          <a:extLst>
            <a:ext uri="{909E8E84-426E-40DD-AFC4-6F175D3DCCD1}">
              <a14:hiddenFill xmlns:a14="http://schemas.microsoft.com/office/drawing/2010/main">
                <a:noFill/>
              </a14:hiddenFill>
            </a:ext>
          </a:extLst>
        </p:spPr>
      </p:cxnSp>
      <p:cxnSp>
        <p:nvCxnSpPr>
          <p:cNvPr id="35" name="AutoShape 164"/>
          <p:cNvCxnSpPr>
            <a:cxnSpLocks noChangeShapeType="1"/>
          </p:cNvCxnSpPr>
          <p:nvPr/>
        </p:nvCxnSpPr>
        <p:spPr bwMode="auto">
          <a:xfrm>
            <a:off x="3574341" y="4714886"/>
            <a:ext cx="866906" cy="1184326"/>
          </a:xfrm>
          <a:prstGeom prst="straightConnector1">
            <a:avLst/>
          </a:prstGeom>
          <a:noFill/>
          <a:ln w="9525">
            <a:solidFill>
              <a:srgbClr val="000000"/>
            </a:solidFill>
            <a:prstDash val="dash"/>
            <a:round/>
            <a:headEnd/>
            <a:tailEnd/>
          </a:ln>
          <a:effectLst/>
          <a:extLst>
            <a:ext uri="{909E8E84-426E-40DD-AFC4-6F175D3DCCD1}">
              <a14:hiddenFill xmlns:a14="http://schemas.microsoft.com/office/drawing/2010/main">
                <a:noFill/>
              </a14:hiddenFill>
            </a:ext>
          </a:extLst>
        </p:spPr>
      </p:cxnSp>
      <p:sp>
        <p:nvSpPr>
          <p:cNvPr id="36" name="AutoShape 165"/>
          <p:cNvSpPr>
            <a:spLocks/>
          </p:cNvSpPr>
          <p:nvPr/>
        </p:nvSpPr>
        <p:spPr bwMode="auto">
          <a:xfrm rot="16200000">
            <a:off x="5403603" y="4730216"/>
            <a:ext cx="207605" cy="2130888"/>
          </a:xfrm>
          <a:prstGeom prst="rightBrace">
            <a:avLst>
              <a:gd name="adj1" fmla="val 41855"/>
              <a:gd name="adj2" fmla="val 50000"/>
            </a:avLst>
          </a:prstGeom>
          <a:noFill/>
          <a:ln w="9525">
            <a:solidFill>
              <a:srgbClr val="000000"/>
            </a:solidFill>
            <a:round/>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37" name="Text Box 166"/>
          <p:cNvSpPr txBox="1">
            <a:spLocks noChangeArrowheads="1"/>
          </p:cNvSpPr>
          <p:nvPr/>
        </p:nvSpPr>
        <p:spPr bwMode="auto">
          <a:xfrm>
            <a:off x="4369924" y="5274998"/>
            <a:ext cx="1408059" cy="3276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lnSpc>
                <a:spcPct val="115000"/>
              </a:lnSpc>
              <a:spcAft>
                <a:spcPts val="0"/>
              </a:spcAft>
            </a:pPr>
            <a:r>
              <a:rPr lang="en-US" sz="2400" strike="noStrike"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p_filesz</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8" name="Freeform 167"/>
          <p:cNvSpPr>
            <a:spLocks/>
          </p:cNvSpPr>
          <p:nvPr/>
        </p:nvSpPr>
        <p:spPr bwMode="auto">
          <a:xfrm>
            <a:off x="2125001" y="4831689"/>
            <a:ext cx="2935261" cy="1042123"/>
          </a:xfrm>
          <a:custGeom>
            <a:avLst/>
            <a:gdLst>
              <a:gd name="T0" fmla="*/ 0 w 2262"/>
              <a:gd name="T1" fmla="*/ 1042035 h 1641"/>
              <a:gd name="T2" fmla="*/ 1202690 w 2262"/>
              <a:gd name="T3" fmla="*/ 238760 h 1641"/>
              <a:gd name="T4" fmla="*/ 1400810 w 2262"/>
              <a:gd name="T5" fmla="*/ 0 h 1641"/>
              <a:gd name="T6" fmla="*/ 0 60000 65536"/>
              <a:gd name="T7" fmla="*/ 0 60000 65536"/>
              <a:gd name="T8" fmla="*/ 0 60000 65536"/>
            </a:gdLst>
            <a:ahLst/>
            <a:cxnLst>
              <a:cxn ang="T6">
                <a:pos x="T0" y="T1"/>
              </a:cxn>
              <a:cxn ang="T7">
                <a:pos x="T2" y="T3"/>
              </a:cxn>
              <a:cxn ang="T8">
                <a:pos x="T4" y="T5"/>
              </a:cxn>
            </a:cxnLst>
            <a:rect l="0" t="0" r="r" b="b"/>
            <a:pathLst>
              <a:path w="2262" h="1641">
                <a:moveTo>
                  <a:pt x="0" y="1641"/>
                </a:moveTo>
                <a:cubicBezTo>
                  <a:pt x="763" y="1145"/>
                  <a:pt x="1526" y="649"/>
                  <a:pt x="1894" y="376"/>
                </a:cubicBezTo>
                <a:cubicBezTo>
                  <a:pt x="2262" y="103"/>
                  <a:pt x="2234" y="51"/>
                  <a:pt x="2206" y="0"/>
                </a:cubicBezTo>
              </a:path>
            </a:pathLst>
          </a:custGeom>
          <a:noFill/>
          <a:ln w="9525">
            <a:solidFill>
              <a:srgbClr val="000000"/>
            </a:solidFill>
            <a:round/>
            <a:headE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39" name="Text Box 168"/>
          <p:cNvSpPr txBox="1">
            <a:spLocks noChangeArrowheads="1"/>
          </p:cNvSpPr>
          <p:nvPr/>
        </p:nvSpPr>
        <p:spPr bwMode="auto">
          <a:xfrm>
            <a:off x="4369924" y="4845919"/>
            <a:ext cx="1579315"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lnSpc>
                <a:spcPct val="115000"/>
              </a:lnSpc>
              <a:spcAft>
                <a:spcPts val="0"/>
              </a:spcAft>
            </a:pPr>
            <a:r>
              <a:rPr lang="en-US" sz="2400" strike="noStrike"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p_memsz</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40" name="AutoShape 169"/>
          <p:cNvSpPr>
            <a:spLocks/>
          </p:cNvSpPr>
          <p:nvPr/>
        </p:nvSpPr>
        <p:spPr bwMode="auto">
          <a:xfrm rot="16200000">
            <a:off x="5953869" y="4011767"/>
            <a:ext cx="153003" cy="647420"/>
          </a:xfrm>
          <a:prstGeom prst="rightBrace">
            <a:avLst>
              <a:gd name="adj1" fmla="val 17255"/>
              <a:gd name="adj2" fmla="val 50000"/>
            </a:avLst>
          </a:prstGeom>
          <a:noFill/>
          <a:ln w="9525">
            <a:solidFill>
              <a:srgbClr val="000000"/>
            </a:solidFill>
            <a:round/>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41" name="AutoShape 170"/>
          <p:cNvSpPr>
            <a:spLocks/>
          </p:cNvSpPr>
          <p:nvPr/>
        </p:nvSpPr>
        <p:spPr bwMode="auto">
          <a:xfrm rot="16200000">
            <a:off x="4563845" y="3280036"/>
            <a:ext cx="153103" cy="2130684"/>
          </a:xfrm>
          <a:prstGeom prst="rightBrace">
            <a:avLst>
              <a:gd name="adj1" fmla="val 56749"/>
              <a:gd name="adj2" fmla="val 50000"/>
            </a:avLst>
          </a:prstGeom>
          <a:noFill/>
          <a:ln w="9525">
            <a:solidFill>
              <a:srgbClr val="000000"/>
            </a:solidFill>
            <a:round/>
            <a:headEnd/>
            <a:tailE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cxnSp>
        <p:nvCxnSpPr>
          <p:cNvPr id="42" name="AutoShape 172"/>
          <p:cNvCxnSpPr>
            <a:cxnSpLocks noChangeShapeType="1"/>
          </p:cNvCxnSpPr>
          <p:nvPr/>
        </p:nvCxnSpPr>
        <p:spPr bwMode="auto">
          <a:xfrm>
            <a:off x="5706659" y="4417679"/>
            <a:ext cx="14101" cy="231205"/>
          </a:xfrm>
          <a:prstGeom prst="straightConnector1">
            <a:avLst/>
          </a:prstGeom>
          <a:noFill/>
          <a:ln w="9525">
            <a:solidFill>
              <a:srgbClr val="000000"/>
            </a:solidFill>
            <a:prstDash val="dash"/>
            <a:round/>
            <a:headEnd/>
            <a:tailEnd/>
          </a:ln>
          <a:effectLst/>
          <a:extLst>
            <a:ext uri="{909E8E84-426E-40DD-AFC4-6F175D3DCCD1}">
              <a14:hiddenFill xmlns:a14="http://schemas.microsoft.com/office/drawing/2010/main">
                <a:noFill/>
              </a14:hiddenFill>
            </a:ext>
          </a:extLst>
        </p:spPr>
      </p:cxnSp>
      <p:sp>
        <p:nvSpPr>
          <p:cNvPr id="43" name="Text Box 173"/>
          <p:cNvSpPr txBox="1">
            <a:spLocks noChangeArrowheads="1"/>
          </p:cNvSpPr>
          <p:nvPr/>
        </p:nvSpPr>
        <p:spPr bwMode="auto">
          <a:xfrm>
            <a:off x="4948115" y="3766166"/>
            <a:ext cx="6966517" cy="476415"/>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lnSpc>
                <a:spcPct val="115000"/>
              </a:lnSpc>
              <a:spcAft>
                <a:spcPts val="0"/>
              </a:spcAft>
            </a:pPr>
            <a:r>
              <a:rPr lang="zh-CN" sz="2400" dirty="0">
                <a:effectLst/>
                <a:latin typeface="Calibri" panose="020F0502020204030204" pitchFamily="34" charset="0"/>
                <a:ea typeface="宋体" panose="02010600030101010101" pitchFamily="2" charset="-122"/>
                <a:cs typeface="Times New Roman" panose="02020603050405020304" pitchFamily="18" charset="0"/>
              </a:rPr>
              <a:t>（虚存中空间的段可以大于在文件空间中的段）</a:t>
            </a:r>
          </a:p>
        </p:txBody>
      </p:sp>
      <p:sp>
        <p:nvSpPr>
          <p:cNvPr id="44" name="Text Box 174"/>
          <p:cNvSpPr txBox="1">
            <a:spLocks noChangeArrowheads="1"/>
          </p:cNvSpPr>
          <p:nvPr/>
        </p:nvSpPr>
        <p:spPr bwMode="auto">
          <a:xfrm>
            <a:off x="237041" y="4278256"/>
            <a:ext cx="2586210"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lnSpc>
                <a:spcPct val="115000"/>
              </a:lnSpc>
              <a:spcAft>
                <a:spcPts val="0"/>
              </a:spcAft>
            </a:pPr>
            <a:r>
              <a:rPr lang="en-US" sz="2400" strike="noStrike" dirty="0" err="1">
                <a:solidFill>
                  <a:srgbClr val="0000FF"/>
                </a:solidFill>
                <a:effectLst/>
                <a:latin typeface="宋体" panose="02010600030101010101" pitchFamily="2" charset="-122"/>
                <a:ea typeface="宋体" panose="02010600030101010101" pitchFamily="2" charset="-122"/>
                <a:cs typeface="Times New Roman" panose="02020603050405020304" pitchFamily="18" charset="0"/>
              </a:rPr>
              <a:t>进程虚地址空间</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45" name="Rectangle 11958"/>
          <p:cNvSpPr>
            <a:spLocks noChangeArrowheads="1"/>
          </p:cNvSpPr>
          <p:nvPr/>
        </p:nvSpPr>
        <p:spPr bwMode="auto">
          <a:xfrm>
            <a:off x="8909227" y="5873812"/>
            <a:ext cx="185561" cy="279406"/>
          </a:xfrm>
          <a:prstGeom prst="rect">
            <a:avLst/>
          </a:prstGeom>
          <a:noFill/>
          <a:ln w="317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46" name="Rectangle 11959"/>
          <p:cNvSpPr>
            <a:spLocks noChangeArrowheads="1"/>
          </p:cNvSpPr>
          <p:nvPr/>
        </p:nvSpPr>
        <p:spPr bwMode="auto">
          <a:xfrm>
            <a:off x="9094787" y="5872512"/>
            <a:ext cx="185561" cy="279406"/>
          </a:xfrm>
          <a:prstGeom prst="rect">
            <a:avLst/>
          </a:prstGeom>
          <a:noFill/>
          <a:ln w="317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47" name="Rectangle 11960"/>
          <p:cNvSpPr>
            <a:spLocks noChangeArrowheads="1"/>
          </p:cNvSpPr>
          <p:nvPr/>
        </p:nvSpPr>
        <p:spPr bwMode="auto">
          <a:xfrm>
            <a:off x="9280348" y="5872512"/>
            <a:ext cx="185561" cy="279406"/>
          </a:xfrm>
          <a:prstGeom prst="rect">
            <a:avLst/>
          </a:prstGeom>
          <a:noFill/>
          <a:ln w="317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48" name="Rectangle 11961"/>
          <p:cNvSpPr>
            <a:spLocks noChangeArrowheads="1"/>
          </p:cNvSpPr>
          <p:nvPr/>
        </p:nvSpPr>
        <p:spPr bwMode="auto">
          <a:xfrm>
            <a:off x="9465911" y="5872512"/>
            <a:ext cx="185765" cy="279406"/>
          </a:xfrm>
          <a:prstGeom prst="rect">
            <a:avLst/>
          </a:prstGeom>
          <a:noFill/>
          <a:ln w="317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49" name="Rectangle 11962"/>
          <p:cNvSpPr>
            <a:spLocks noChangeArrowheads="1"/>
          </p:cNvSpPr>
          <p:nvPr/>
        </p:nvSpPr>
        <p:spPr bwMode="auto">
          <a:xfrm>
            <a:off x="9651676" y="5871212"/>
            <a:ext cx="185561" cy="279406"/>
          </a:xfrm>
          <a:prstGeom prst="rect">
            <a:avLst/>
          </a:prstGeom>
          <a:noFill/>
          <a:ln w="317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50" name="Rectangle 11963"/>
          <p:cNvSpPr>
            <a:spLocks noChangeArrowheads="1"/>
          </p:cNvSpPr>
          <p:nvPr/>
        </p:nvSpPr>
        <p:spPr bwMode="auto">
          <a:xfrm>
            <a:off x="9837237" y="5871212"/>
            <a:ext cx="185561" cy="279406"/>
          </a:xfrm>
          <a:prstGeom prst="rect">
            <a:avLst/>
          </a:prstGeom>
          <a:noFill/>
          <a:ln w="317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91440" tIns="45720" rIns="91440" bIns="45720" anchor="t" anchorCtr="0" upright="1">
            <a:noAutofit/>
          </a:bodyPr>
          <a:lstStyle/>
          <a:p>
            <a:endParaRPr lang="zh-CN" altLang="en-US" sz="2400"/>
          </a:p>
        </p:txBody>
      </p:sp>
      <p:sp>
        <p:nvSpPr>
          <p:cNvPr id="51" name="矩形 50"/>
          <p:cNvSpPr/>
          <p:nvPr/>
        </p:nvSpPr>
        <p:spPr>
          <a:xfrm>
            <a:off x="537567" y="6162198"/>
            <a:ext cx="1107996" cy="517065"/>
          </a:xfrm>
          <a:prstGeom prst="rect">
            <a:avLst/>
          </a:prstGeom>
        </p:spPr>
        <p:txBody>
          <a:bodyPr wrap="none">
            <a:spAutoFit/>
          </a:bodyPr>
          <a:lstStyle/>
          <a:p>
            <a:pPr algn="just">
              <a:lnSpc>
                <a:spcPct val="115000"/>
              </a:lnSpc>
              <a:spcAft>
                <a:spcPts val="0"/>
              </a:spcAft>
            </a:pPr>
            <a:r>
              <a:rPr lang="zh-CN" altLang="zh-CN" sz="2400" dirty="0">
                <a:latin typeface="Calibri" panose="020F0502020204030204" pitchFamily="34" charset="0"/>
                <a:cs typeface="Times New Roman" panose="02020603050405020304" pitchFamily="18" charset="0"/>
              </a:rPr>
              <a:t>文件头</a:t>
            </a:r>
          </a:p>
        </p:txBody>
      </p:sp>
      <p:sp>
        <p:nvSpPr>
          <p:cNvPr id="52" name="矩形 51"/>
          <p:cNvSpPr/>
          <p:nvPr/>
        </p:nvSpPr>
        <p:spPr>
          <a:xfrm>
            <a:off x="1928658" y="6203404"/>
            <a:ext cx="1415772" cy="517065"/>
          </a:xfrm>
          <a:prstGeom prst="rect">
            <a:avLst/>
          </a:prstGeom>
        </p:spPr>
        <p:txBody>
          <a:bodyPr wrap="none">
            <a:spAutoFit/>
          </a:bodyPr>
          <a:lstStyle/>
          <a:p>
            <a:pPr algn="just">
              <a:lnSpc>
                <a:spcPct val="115000"/>
              </a:lnSpc>
              <a:spcAft>
                <a:spcPts val="0"/>
              </a:spcAft>
            </a:pPr>
            <a:r>
              <a:rPr lang="zh-CN" altLang="zh-CN" sz="2400" dirty="0">
                <a:latin typeface="Calibri" panose="020F0502020204030204" pitchFamily="34" charset="0"/>
                <a:cs typeface="Times New Roman" panose="02020603050405020304" pitchFamily="18" charset="0"/>
              </a:rPr>
              <a:t>程序头表</a:t>
            </a:r>
          </a:p>
        </p:txBody>
      </p:sp>
      <p:sp>
        <p:nvSpPr>
          <p:cNvPr id="53" name="矩形 52"/>
          <p:cNvSpPr/>
          <p:nvPr/>
        </p:nvSpPr>
        <p:spPr>
          <a:xfrm>
            <a:off x="3574341" y="6160218"/>
            <a:ext cx="647934" cy="486159"/>
          </a:xfrm>
          <a:prstGeom prst="rect">
            <a:avLst/>
          </a:prstGeom>
        </p:spPr>
        <p:txBody>
          <a:bodyPr wrap="none">
            <a:spAutoFit/>
          </a:bodyPr>
          <a:lstStyle/>
          <a:p>
            <a:pPr algn="just">
              <a:lnSpc>
                <a:spcPct val="115000"/>
              </a:lnSpc>
            </a:pPr>
            <a:r>
              <a:rPr lang="zh-CN" altLang="zh-CN" sz="2400" dirty="0">
                <a:latin typeface="Calibri" panose="020F0502020204030204" pitchFamily="34" charset="0"/>
                <a:cs typeface="Times New Roman" panose="02020603050405020304" pitchFamily="18" charset="0"/>
              </a:rPr>
              <a:t>节</a:t>
            </a:r>
            <a:r>
              <a:rPr lang="en-US" altLang="zh-CN" sz="2400" dirty="0">
                <a:latin typeface="Calibri" panose="020F0502020204030204" pitchFamily="34" charset="0"/>
                <a:cs typeface="Times New Roman" panose="02020603050405020304" pitchFamily="18" charset="0"/>
              </a:rPr>
              <a:t>1</a:t>
            </a:r>
            <a:endParaRPr lang="zh-CN" altLang="zh-CN" sz="2400" dirty="0">
              <a:latin typeface="Calibri" panose="020F0502020204030204" pitchFamily="34" charset="0"/>
              <a:cs typeface="Times New Roman" panose="02020603050405020304" pitchFamily="18" charset="0"/>
            </a:endParaRPr>
          </a:p>
        </p:txBody>
      </p:sp>
      <p:sp>
        <p:nvSpPr>
          <p:cNvPr id="54" name="矩形 53"/>
          <p:cNvSpPr/>
          <p:nvPr/>
        </p:nvSpPr>
        <p:spPr>
          <a:xfrm>
            <a:off x="4624148" y="6160217"/>
            <a:ext cx="647934" cy="486159"/>
          </a:xfrm>
          <a:prstGeom prst="rect">
            <a:avLst/>
          </a:prstGeom>
        </p:spPr>
        <p:txBody>
          <a:bodyPr wrap="none">
            <a:spAutoFit/>
          </a:bodyPr>
          <a:lstStyle/>
          <a:p>
            <a:pPr algn="just">
              <a:lnSpc>
                <a:spcPct val="115000"/>
              </a:lnSpc>
            </a:pPr>
            <a:r>
              <a:rPr lang="zh-CN" altLang="zh-CN" sz="2400" dirty="0">
                <a:latin typeface="Calibri" panose="020F0502020204030204" pitchFamily="34" charset="0"/>
                <a:cs typeface="Times New Roman" panose="02020603050405020304" pitchFamily="18" charset="0"/>
              </a:rPr>
              <a:t>节</a:t>
            </a:r>
            <a:r>
              <a:rPr lang="en-US" altLang="zh-CN" sz="2400" dirty="0">
                <a:latin typeface="Calibri" panose="020F0502020204030204" pitchFamily="34" charset="0"/>
                <a:cs typeface="Times New Roman" panose="02020603050405020304" pitchFamily="18" charset="0"/>
              </a:rPr>
              <a:t>2</a:t>
            </a:r>
            <a:endParaRPr lang="zh-CN" altLang="zh-CN" sz="2400" dirty="0">
              <a:latin typeface="Calibri" panose="020F0502020204030204" pitchFamily="34" charset="0"/>
              <a:cs typeface="Times New Roman" panose="02020603050405020304" pitchFamily="18" charset="0"/>
            </a:endParaRPr>
          </a:p>
        </p:txBody>
      </p:sp>
      <p:sp>
        <p:nvSpPr>
          <p:cNvPr id="55" name="矩形 54"/>
          <p:cNvSpPr/>
          <p:nvPr/>
        </p:nvSpPr>
        <p:spPr>
          <a:xfrm>
            <a:off x="8150003" y="6150618"/>
            <a:ext cx="654346" cy="517065"/>
          </a:xfrm>
          <a:prstGeom prst="rect">
            <a:avLst/>
          </a:prstGeom>
        </p:spPr>
        <p:txBody>
          <a:bodyPr wrap="none">
            <a:spAutoFit/>
          </a:bodyPr>
          <a:lstStyle/>
          <a:p>
            <a:pPr algn="just">
              <a:lnSpc>
                <a:spcPct val="115000"/>
              </a:lnSpc>
              <a:spcAft>
                <a:spcPts val="0"/>
              </a:spcAft>
            </a:pPr>
            <a:r>
              <a:rPr lang="zh-CN" altLang="zh-CN" sz="2400" dirty="0">
                <a:latin typeface="Calibri" panose="020F0502020204030204" pitchFamily="34" charset="0"/>
                <a:cs typeface="Times New Roman" panose="02020603050405020304" pitchFamily="18" charset="0"/>
              </a:rPr>
              <a:t>节</a:t>
            </a:r>
            <a:r>
              <a:rPr lang="en-US" altLang="zh-CN" sz="2400" dirty="0">
                <a:latin typeface="Calibri" panose="020F0502020204030204" pitchFamily="34" charset="0"/>
                <a:cs typeface="Times New Roman" panose="02020603050405020304" pitchFamily="18" charset="0"/>
              </a:rPr>
              <a:t>n</a:t>
            </a:r>
            <a:endParaRPr lang="zh-CN" altLang="zh-CN" sz="2400" dirty="0">
              <a:latin typeface="Calibri" panose="020F0502020204030204" pitchFamily="34" charset="0"/>
              <a:cs typeface="Times New Roman" panose="02020603050405020304" pitchFamily="18" charset="0"/>
            </a:endParaRPr>
          </a:p>
        </p:txBody>
      </p:sp>
      <p:sp>
        <p:nvSpPr>
          <p:cNvPr id="56" name="矩形 55"/>
          <p:cNvSpPr/>
          <p:nvPr/>
        </p:nvSpPr>
        <p:spPr>
          <a:xfrm>
            <a:off x="9018999" y="6164580"/>
            <a:ext cx="1107996" cy="517065"/>
          </a:xfrm>
          <a:prstGeom prst="rect">
            <a:avLst/>
          </a:prstGeom>
        </p:spPr>
        <p:txBody>
          <a:bodyPr wrap="none">
            <a:spAutoFit/>
          </a:bodyPr>
          <a:lstStyle/>
          <a:p>
            <a:pPr algn="just">
              <a:lnSpc>
                <a:spcPct val="115000"/>
              </a:lnSpc>
              <a:spcAft>
                <a:spcPts val="0"/>
              </a:spcAft>
            </a:pPr>
            <a:r>
              <a:rPr lang="zh-CN" altLang="zh-CN" sz="2400" dirty="0">
                <a:latin typeface="Calibri" panose="020F0502020204030204" pitchFamily="34" charset="0"/>
                <a:cs typeface="Times New Roman" panose="02020603050405020304" pitchFamily="18" charset="0"/>
              </a:rPr>
              <a:t>节头表</a:t>
            </a:r>
          </a:p>
        </p:txBody>
      </p:sp>
    </p:spTree>
    <p:extLst>
      <p:ext uri="{BB962C8B-B14F-4D97-AF65-F5344CB8AC3E}">
        <p14:creationId xmlns:p14="http://schemas.microsoft.com/office/powerpoint/2010/main" val="3514295502"/>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59</a:t>
            </a:fld>
            <a:endParaRPr lang="zh-CN" altLang="en-US"/>
          </a:p>
        </p:txBody>
      </p:sp>
      <p:pic>
        <p:nvPicPr>
          <p:cNvPr id="3" name="图片 2"/>
          <p:cNvPicPr>
            <a:picLocks noChangeAspect="1"/>
          </p:cNvPicPr>
          <p:nvPr/>
        </p:nvPicPr>
        <p:blipFill>
          <a:blip r:embed="rId3"/>
          <a:stretch>
            <a:fillRect/>
          </a:stretch>
        </p:blipFill>
        <p:spPr>
          <a:xfrm>
            <a:off x="5488437" y="669041"/>
            <a:ext cx="6498325" cy="5428665"/>
          </a:xfrm>
          <a:prstGeom prst="rect">
            <a:avLst/>
          </a:prstGeom>
        </p:spPr>
      </p:pic>
      <p:sp>
        <p:nvSpPr>
          <p:cNvPr id="4" name="矩形 3"/>
          <p:cNvSpPr/>
          <p:nvPr/>
        </p:nvSpPr>
        <p:spPr>
          <a:xfrm>
            <a:off x="274320" y="935392"/>
            <a:ext cx="6715565" cy="2677656"/>
          </a:xfrm>
          <a:prstGeom prst="rect">
            <a:avLst/>
          </a:prstGeom>
        </p:spPr>
        <p:txBody>
          <a:bodyPr wrap="square">
            <a:spAutoFit/>
          </a:bodyPr>
          <a:lstStyle/>
          <a:p>
            <a:r>
              <a:rPr lang="zh-CN" altLang="en-US" sz="2400" b="1" dirty="0" smtClean="0"/>
              <a:t>进程空间的</a:t>
            </a:r>
            <a:r>
              <a:rPr lang="zh-CN" altLang="en-US" sz="2400" b="1" dirty="0"/>
              <a:t>布局</a:t>
            </a:r>
            <a:r>
              <a:rPr lang="zh-CN" altLang="en-US" sz="2400" b="1" dirty="0" smtClean="0"/>
              <a:t>：</a:t>
            </a:r>
            <a:endParaRPr lang="en-US" altLang="zh-CN" sz="2400" b="1" dirty="0" smtClean="0"/>
          </a:p>
          <a:p>
            <a:pPr marL="285750" indent="-285750">
              <a:buFont typeface="Wingdings" panose="05000000000000000000" pitchFamily="2" charset="2"/>
              <a:buChar char="Ø"/>
            </a:pPr>
            <a:r>
              <a:rPr lang="zh-CN" altLang="en-US" sz="2400" dirty="0" smtClean="0"/>
              <a:t>由装载器根据</a:t>
            </a:r>
            <a:r>
              <a:rPr lang="en-US" altLang="zh-CN" sz="2400" dirty="0" smtClean="0"/>
              <a:t>ELF</a:t>
            </a:r>
            <a:r>
              <a:rPr lang="zh-CN" altLang="en-US" sz="2400" dirty="0" smtClean="0"/>
              <a:t>可执行文件而创建</a:t>
            </a:r>
            <a:endParaRPr lang="en-US" altLang="zh-CN" sz="2400" dirty="0" smtClean="0"/>
          </a:p>
          <a:p>
            <a:pPr marL="285750" indent="-285750">
              <a:buFont typeface="Wingdings" panose="05000000000000000000" pitchFamily="2" charset="2"/>
              <a:buChar char="Ø"/>
            </a:pPr>
            <a:r>
              <a:rPr lang="zh-CN" altLang="en-US" sz="2400" dirty="0"/>
              <a:t>程序入口由文件头</a:t>
            </a:r>
            <a:r>
              <a:rPr lang="en-US" altLang="zh-CN" sz="2400" dirty="0" smtClean="0"/>
              <a:t>entry</a:t>
            </a:r>
            <a:r>
              <a:rPr lang="zh-CN" altLang="en-US" sz="2400" dirty="0" smtClean="0"/>
              <a:t> </a:t>
            </a:r>
            <a:r>
              <a:rPr lang="en-US" altLang="zh-CN" sz="2400" dirty="0" smtClean="0"/>
              <a:t>point</a:t>
            </a:r>
            <a:r>
              <a:rPr lang="zh-CN" altLang="en-US" sz="2400" dirty="0" smtClean="0"/>
              <a:t>指出，对应</a:t>
            </a:r>
            <a:r>
              <a:rPr lang="zh-CN" altLang="en-US" sz="2400" dirty="0"/>
              <a:t>于</a:t>
            </a:r>
            <a:r>
              <a:rPr lang="zh-CN" altLang="en-US" sz="2400" dirty="0" smtClean="0"/>
              <a:t>代码段</a:t>
            </a:r>
            <a:r>
              <a:rPr lang="en-US" altLang="zh-CN" sz="2400" dirty="0" smtClean="0"/>
              <a:t>.</a:t>
            </a:r>
            <a:r>
              <a:rPr lang="en-US" altLang="zh-CN" sz="2400" dirty="0" err="1" smtClean="0"/>
              <a:t>init</a:t>
            </a:r>
            <a:r>
              <a:rPr lang="zh-CN" altLang="en-US" sz="2400" dirty="0" smtClean="0"/>
              <a:t>节（来源于</a:t>
            </a:r>
            <a:r>
              <a:rPr lang="en-US" altLang="zh-CN" sz="2400" dirty="0" err="1" smtClean="0"/>
              <a:t>ctrl.o</a:t>
            </a:r>
            <a:r>
              <a:rPr lang="zh-CN" altLang="en-US" sz="2400" dirty="0" smtClean="0"/>
              <a:t>）的</a:t>
            </a:r>
            <a:r>
              <a:rPr lang="en-US" altLang="zh-CN" sz="2400" dirty="0" smtClean="0"/>
              <a:t>_start</a:t>
            </a:r>
            <a:r>
              <a:rPr lang="zh-CN" altLang="en-US" sz="2400" dirty="0" smtClean="0"/>
              <a:t>启动代码</a:t>
            </a:r>
            <a:endParaRPr lang="en-US" altLang="zh-CN" sz="2400" dirty="0" smtClean="0"/>
          </a:p>
          <a:p>
            <a:pPr marL="285750" indent="-285750">
              <a:buFont typeface="Wingdings" panose="05000000000000000000" pitchFamily="2" charset="2"/>
              <a:buChar char="Ø"/>
            </a:pPr>
            <a:r>
              <a:rPr lang="zh-CN" altLang="en-US" sz="2400" dirty="0" smtClean="0"/>
              <a:t>退出代码由启动时的</a:t>
            </a:r>
            <a:r>
              <a:rPr lang="en-US" altLang="zh-CN" sz="2400" dirty="0" err="1" smtClean="0"/>
              <a:t>atexit</a:t>
            </a:r>
            <a:r>
              <a:rPr lang="en-US" altLang="zh-CN" sz="2400" dirty="0" smtClean="0"/>
              <a:t>()</a:t>
            </a:r>
            <a:r>
              <a:rPr lang="zh-CN" altLang="en-US" sz="2400" dirty="0" smtClean="0"/>
              <a:t>设置，程序在执行</a:t>
            </a:r>
            <a:r>
              <a:rPr lang="en-US" altLang="zh-CN" sz="2400" dirty="0" smtClean="0"/>
              <a:t>exit()</a:t>
            </a:r>
            <a:r>
              <a:rPr lang="zh-CN" altLang="en-US" sz="2400" dirty="0" smtClean="0"/>
              <a:t>时将调用这些</a:t>
            </a:r>
            <a:r>
              <a:rPr lang="zh-CN" altLang="en-US" sz="2400" dirty="0"/>
              <a:t>退出</a:t>
            </a:r>
            <a:r>
              <a:rPr lang="zh-CN" altLang="en-US" sz="2400" dirty="0" smtClean="0"/>
              <a:t>代码，最后通过</a:t>
            </a:r>
            <a:r>
              <a:rPr lang="en-US" altLang="zh-CN" sz="2400" dirty="0" smtClean="0"/>
              <a:t>_exit</a:t>
            </a:r>
            <a:r>
              <a:rPr lang="zh-CN" altLang="en-US" sz="2400" dirty="0" smtClean="0"/>
              <a:t>将控制权还给操作系统</a:t>
            </a:r>
            <a:endParaRPr lang="zh-CN" altLang="en-US" sz="2400" dirty="0"/>
          </a:p>
        </p:txBody>
      </p:sp>
      <p:sp>
        <p:nvSpPr>
          <p:cNvPr id="5" name="矩形 4"/>
          <p:cNvSpPr/>
          <p:nvPr/>
        </p:nvSpPr>
        <p:spPr>
          <a:xfrm>
            <a:off x="99470" y="3676591"/>
            <a:ext cx="7065264" cy="2862322"/>
          </a:xfrm>
          <a:prstGeom prst="rect">
            <a:avLst/>
          </a:prstGeom>
        </p:spPr>
        <p:txBody>
          <a:bodyPr wrap="square">
            <a:spAutoFit/>
          </a:bodyPr>
          <a:lstStyle/>
          <a:p>
            <a:r>
              <a:rPr lang="en-US" altLang="zh-CN" dirty="0" err="1" smtClean="0">
                <a:solidFill>
                  <a:srgbClr val="00AEF0"/>
                </a:solidFill>
                <a:latin typeface="StoneSans"/>
              </a:rPr>
              <a:t>crtl.o</a:t>
            </a:r>
            <a:r>
              <a:rPr lang="zh-CN" altLang="en-US" dirty="0" smtClean="0">
                <a:solidFill>
                  <a:srgbClr val="00AEF0"/>
                </a:solidFill>
                <a:latin typeface="StoneSans"/>
              </a:rPr>
              <a:t>的伪代码：</a:t>
            </a:r>
            <a:endParaRPr lang="en-US" altLang="zh-CN" dirty="0" smtClean="0">
              <a:solidFill>
                <a:srgbClr val="00AEF0"/>
              </a:solidFill>
              <a:latin typeface="StoneSans"/>
            </a:endParaRPr>
          </a:p>
          <a:p>
            <a:r>
              <a:rPr lang="en-US" altLang="zh-CN" dirty="0" smtClean="0">
                <a:solidFill>
                  <a:srgbClr val="00AEF0"/>
                </a:solidFill>
                <a:latin typeface="StoneSans"/>
              </a:rPr>
              <a:t>1 </a:t>
            </a:r>
            <a:r>
              <a:rPr lang="en-US" altLang="zh-CN" sz="2400" dirty="0">
                <a:solidFill>
                  <a:srgbClr val="000000"/>
                </a:solidFill>
                <a:latin typeface="ZztexMono-Regular"/>
              </a:rPr>
              <a:t>0x080480c0 &lt;_start&gt;</a:t>
            </a:r>
            <a:r>
              <a:rPr lang="en-US" altLang="zh-CN" dirty="0">
                <a:solidFill>
                  <a:srgbClr val="000000"/>
                </a:solidFill>
                <a:latin typeface="ZztexMono-Regular"/>
              </a:rPr>
              <a:t>: </a:t>
            </a:r>
            <a:r>
              <a:rPr lang="en-US" altLang="zh-CN" dirty="0">
                <a:solidFill>
                  <a:srgbClr val="00AEF0"/>
                </a:solidFill>
                <a:latin typeface="ZztexMono-Regular"/>
              </a:rPr>
              <a:t>/* Entry point in .text */</a:t>
            </a:r>
          </a:p>
          <a:p>
            <a:r>
              <a:rPr lang="en-US" altLang="zh-CN" dirty="0">
                <a:solidFill>
                  <a:srgbClr val="00AEF0"/>
                </a:solidFill>
                <a:latin typeface="StoneSans"/>
              </a:rPr>
              <a:t>2 </a:t>
            </a:r>
            <a:r>
              <a:rPr lang="en-US" altLang="zh-CN" sz="2400" dirty="0">
                <a:solidFill>
                  <a:srgbClr val="000000"/>
                </a:solidFill>
                <a:latin typeface="ZztexMono-Regular"/>
              </a:rPr>
              <a:t>call __</a:t>
            </a:r>
            <a:r>
              <a:rPr lang="en-US" altLang="zh-CN" sz="2400" dirty="0" err="1">
                <a:solidFill>
                  <a:srgbClr val="000000"/>
                </a:solidFill>
                <a:latin typeface="ZztexMono-Regular"/>
              </a:rPr>
              <a:t>libc_init_first</a:t>
            </a:r>
            <a:r>
              <a:rPr lang="en-US" altLang="zh-CN" dirty="0">
                <a:solidFill>
                  <a:srgbClr val="000000"/>
                </a:solidFill>
                <a:latin typeface="ZztexMono-Regular"/>
              </a:rPr>
              <a:t> </a:t>
            </a:r>
            <a:r>
              <a:rPr lang="en-US" altLang="zh-CN" dirty="0">
                <a:solidFill>
                  <a:srgbClr val="00AEF0"/>
                </a:solidFill>
                <a:latin typeface="ZztexMono-Regular"/>
              </a:rPr>
              <a:t>/* Startup code in .text */</a:t>
            </a:r>
          </a:p>
          <a:p>
            <a:r>
              <a:rPr lang="en-US" altLang="zh-CN" dirty="0">
                <a:solidFill>
                  <a:srgbClr val="00AEF0"/>
                </a:solidFill>
                <a:latin typeface="StoneSans"/>
              </a:rPr>
              <a:t>3 </a:t>
            </a:r>
            <a:r>
              <a:rPr lang="en-US" altLang="zh-CN" sz="2400" dirty="0">
                <a:solidFill>
                  <a:srgbClr val="000000"/>
                </a:solidFill>
                <a:latin typeface="ZztexMono-Regular"/>
              </a:rPr>
              <a:t>call _</a:t>
            </a:r>
            <a:r>
              <a:rPr lang="en-US" altLang="zh-CN" sz="2400" dirty="0" err="1">
                <a:solidFill>
                  <a:srgbClr val="000000"/>
                </a:solidFill>
                <a:latin typeface="ZztexMono-Regular"/>
              </a:rPr>
              <a:t>init</a:t>
            </a:r>
            <a:r>
              <a:rPr lang="en-US" altLang="zh-CN" sz="2400" dirty="0">
                <a:solidFill>
                  <a:srgbClr val="000000"/>
                </a:solidFill>
                <a:latin typeface="ZztexMono-Regular"/>
              </a:rPr>
              <a:t> </a:t>
            </a:r>
            <a:r>
              <a:rPr lang="en-US" altLang="zh-CN" dirty="0">
                <a:solidFill>
                  <a:srgbClr val="00AEF0"/>
                </a:solidFill>
                <a:latin typeface="ZztexMono-Regular"/>
              </a:rPr>
              <a:t>/* Startup code in .</a:t>
            </a:r>
            <a:r>
              <a:rPr lang="en-US" altLang="zh-CN" dirty="0" err="1">
                <a:solidFill>
                  <a:srgbClr val="00AEF0"/>
                </a:solidFill>
                <a:latin typeface="ZztexMono-Regular"/>
              </a:rPr>
              <a:t>init</a:t>
            </a:r>
            <a:r>
              <a:rPr lang="en-US" altLang="zh-CN" dirty="0">
                <a:solidFill>
                  <a:srgbClr val="00AEF0"/>
                </a:solidFill>
                <a:latin typeface="ZztexMono-Regular"/>
              </a:rPr>
              <a:t> */</a:t>
            </a:r>
          </a:p>
          <a:p>
            <a:r>
              <a:rPr lang="en-US" altLang="zh-CN" dirty="0">
                <a:solidFill>
                  <a:srgbClr val="00AEF0"/>
                </a:solidFill>
                <a:latin typeface="StoneSans"/>
              </a:rPr>
              <a:t>4 </a:t>
            </a:r>
            <a:r>
              <a:rPr lang="en-US" altLang="zh-CN" sz="2400" dirty="0">
                <a:solidFill>
                  <a:srgbClr val="000000"/>
                </a:solidFill>
                <a:latin typeface="ZztexMono-Regular"/>
              </a:rPr>
              <a:t>call </a:t>
            </a:r>
            <a:r>
              <a:rPr lang="en-US" altLang="zh-CN" sz="2400" dirty="0" err="1">
                <a:solidFill>
                  <a:srgbClr val="000000"/>
                </a:solidFill>
                <a:latin typeface="ZztexMono-Regular"/>
              </a:rPr>
              <a:t>atexit</a:t>
            </a:r>
            <a:r>
              <a:rPr lang="en-US" altLang="zh-CN" sz="2400" dirty="0">
                <a:solidFill>
                  <a:srgbClr val="000000"/>
                </a:solidFill>
                <a:latin typeface="ZztexMono-Regular"/>
              </a:rPr>
              <a:t> </a:t>
            </a:r>
            <a:r>
              <a:rPr lang="en-US" altLang="zh-CN" dirty="0">
                <a:solidFill>
                  <a:srgbClr val="00AEF0"/>
                </a:solidFill>
                <a:latin typeface="ZztexMono-Regular"/>
              </a:rPr>
              <a:t>/* Startup code in .text */</a:t>
            </a:r>
          </a:p>
          <a:p>
            <a:r>
              <a:rPr lang="en-US" altLang="zh-CN" dirty="0">
                <a:solidFill>
                  <a:srgbClr val="00AEF0"/>
                </a:solidFill>
                <a:latin typeface="StoneSans"/>
              </a:rPr>
              <a:t>5 </a:t>
            </a:r>
            <a:r>
              <a:rPr lang="en-US" altLang="zh-CN" sz="2400" dirty="0">
                <a:solidFill>
                  <a:srgbClr val="000000"/>
                </a:solidFill>
                <a:latin typeface="ZztexMono-Regular"/>
              </a:rPr>
              <a:t>call main </a:t>
            </a:r>
            <a:r>
              <a:rPr lang="en-US" altLang="zh-CN" dirty="0">
                <a:solidFill>
                  <a:srgbClr val="00AEF0"/>
                </a:solidFill>
                <a:latin typeface="ZztexMono-Regular"/>
              </a:rPr>
              <a:t>/* Application main routine */</a:t>
            </a:r>
          </a:p>
          <a:p>
            <a:r>
              <a:rPr lang="en-US" altLang="zh-CN" dirty="0">
                <a:solidFill>
                  <a:srgbClr val="00AEF0"/>
                </a:solidFill>
                <a:latin typeface="StoneSans"/>
              </a:rPr>
              <a:t>6 </a:t>
            </a:r>
            <a:r>
              <a:rPr lang="en-US" altLang="zh-CN" sz="2400" dirty="0">
                <a:solidFill>
                  <a:srgbClr val="000000"/>
                </a:solidFill>
                <a:latin typeface="ZztexMono-Regular"/>
              </a:rPr>
              <a:t>call _exit </a:t>
            </a:r>
            <a:r>
              <a:rPr lang="en-US" altLang="zh-CN" dirty="0">
                <a:solidFill>
                  <a:srgbClr val="00AEF0"/>
                </a:solidFill>
                <a:latin typeface="ZztexMono-Regular"/>
              </a:rPr>
              <a:t>/* Returns control to OS */</a:t>
            </a:r>
          </a:p>
          <a:p>
            <a:r>
              <a:rPr lang="en-US" altLang="zh-CN" dirty="0">
                <a:solidFill>
                  <a:srgbClr val="00AEF0"/>
                </a:solidFill>
                <a:latin typeface="StoneSans"/>
              </a:rPr>
              <a:t>7 </a:t>
            </a:r>
            <a:r>
              <a:rPr lang="en-US" altLang="zh-CN" dirty="0">
                <a:solidFill>
                  <a:srgbClr val="00AEF0"/>
                </a:solidFill>
                <a:latin typeface="ZztexMono-Regular"/>
              </a:rPr>
              <a:t>/* Control never reaches here *</a:t>
            </a:r>
            <a:endParaRPr lang="zh-CN" altLang="en-US" dirty="0"/>
          </a:p>
        </p:txBody>
      </p:sp>
      <p:sp>
        <p:nvSpPr>
          <p:cNvPr id="6" name="内容占位符 2"/>
          <p:cNvSpPr txBox="1">
            <a:spLocks/>
          </p:cNvSpPr>
          <p:nvPr/>
        </p:nvSpPr>
        <p:spPr>
          <a:xfrm>
            <a:off x="274320" y="261674"/>
            <a:ext cx="10972800" cy="608845"/>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800" dirty="0" smtClean="0"/>
              <a:t>7.9 </a:t>
            </a:r>
            <a:r>
              <a:rPr lang="zh-CN" altLang="en-US" sz="2800" dirty="0" smtClean="0"/>
              <a:t>加载可执行目标文件</a:t>
            </a:r>
            <a:endParaRPr lang="en-US" altLang="zh-CN" sz="2800" dirty="0" smtClean="0"/>
          </a:p>
        </p:txBody>
      </p:sp>
    </p:spTree>
    <p:extLst>
      <p:ext uri="{BB962C8B-B14F-4D97-AF65-F5344CB8AC3E}">
        <p14:creationId xmlns:p14="http://schemas.microsoft.com/office/powerpoint/2010/main" val="33125479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a:xfrm>
            <a:off x="8708671" y="6392453"/>
            <a:ext cx="2844800" cy="365125"/>
          </a:xfrm>
        </p:spPr>
        <p:txBody>
          <a:bodyPr/>
          <a:lstStyle/>
          <a:p>
            <a:pPr>
              <a:defRPr/>
            </a:pPr>
            <a:fld id="{891184C0-916E-4CCA-8FFE-169A3289BBF6}" type="slidenum">
              <a:rPr lang="zh-CN" altLang="en-US" smtClean="0"/>
              <a:pPr>
                <a:defRPr/>
              </a:pPr>
              <a:t>6</a:t>
            </a:fld>
            <a:endParaRPr lang="zh-CN" altLang="en-US"/>
          </a:p>
        </p:txBody>
      </p:sp>
      <p:sp>
        <p:nvSpPr>
          <p:cNvPr id="3" name="Text Box 4564"/>
          <p:cNvSpPr txBox="1">
            <a:spLocks noChangeArrowheads="1"/>
          </p:cNvSpPr>
          <p:nvPr/>
        </p:nvSpPr>
        <p:spPr bwMode="auto">
          <a:xfrm>
            <a:off x="6558589" y="3834392"/>
            <a:ext cx="1204551" cy="1907275"/>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2400">
                <a:effectLst/>
                <a:latin typeface="Calibri" panose="020F0502020204030204" pitchFamily="34" charset="0"/>
                <a:ea typeface="宋体" panose="02010600030101010101" pitchFamily="2" charset="-122"/>
                <a:cs typeface="Times New Roman" panose="02020603050405020304" pitchFamily="18" charset="0"/>
              </a:rPr>
              <a:t> </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4" name="Text Box 4565"/>
          <p:cNvSpPr txBox="1">
            <a:spLocks noChangeArrowheads="1"/>
          </p:cNvSpPr>
          <p:nvPr/>
        </p:nvSpPr>
        <p:spPr bwMode="auto">
          <a:xfrm>
            <a:off x="6608370" y="3818827"/>
            <a:ext cx="1063014" cy="8055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CODE  VMA</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 </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5" name="Text Box 4566"/>
          <p:cNvSpPr txBox="1">
            <a:spLocks noChangeArrowheads="1"/>
          </p:cNvSpPr>
          <p:nvPr/>
        </p:nvSpPr>
        <p:spPr bwMode="auto">
          <a:xfrm>
            <a:off x="6558589" y="1095375"/>
            <a:ext cx="1204551" cy="1666875"/>
          </a:xfrm>
          <a:prstGeom prst="rect">
            <a:avLst/>
          </a:prstGeom>
          <a:noFill/>
          <a:ln w="9525">
            <a:solidFill>
              <a:srgbClr val="000000"/>
            </a:solid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2400">
                <a:effectLst/>
                <a:latin typeface="Calibri" panose="020F0502020204030204" pitchFamily="34" charset="0"/>
                <a:ea typeface="宋体" panose="02010600030101010101" pitchFamily="2" charset="-122"/>
                <a:cs typeface="Times New Roman" panose="02020603050405020304" pitchFamily="18" charset="0"/>
              </a:rPr>
              <a:t> </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6" name="Text Box 4567"/>
          <p:cNvSpPr txBox="1">
            <a:spLocks noChangeArrowheads="1"/>
          </p:cNvSpPr>
          <p:nvPr/>
        </p:nvSpPr>
        <p:spPr bwMode="auto">
          <a:xfrm>
            <a:off x="6699983" y="1938847"/>
            <a:ext cx="978171" cy="221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DATA  VMA</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 </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 name="Text Box 4570"/>
          <p:cNvSpPr txBox="1">
            <a:spLocks noChangeArrowheads="1"/>
          </p:cNvSpPr>
          <p:nvPr/>
        </p:nvSpPr>
        <p:spPr bwMode="auto">
          <a:xfrm>
            <a:off x="7763141" y="5680431"/>
            <a:ext cx="2170180" cy="194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0x400000</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 </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8" name="Text Box 4571"/>
          <p:cNvSpPr txBox="1">
            <a:spLocks noChangeArrowheads="1"/>
          </p:cNvSpPr>
          <p:nvPr/>
        </p:nvSpPr>
        <p:spPr bwMode="auto">
          <a:xfrm>
            <a:off x="7763140" y="3700817"/>
            <a:ext cx="2246621" cy="2961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0x400000+0x68c</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 </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9" name="Text Box 4572"/>
          <p:cNvSpPr txBox="1">
            <a:spLocks noChangeArrowheads="1"/>
          </p:cNvSpPr>
          <p:nvPr/>
        </p:nvSpPr>
        <p:spPr bwMode="auto">
          <a:xfrm>
            <a:off x="7763141" y="2540532"/>
            <a:ext cx="1818604" cy="32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0x600690</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 </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0" name="Text Box 4573"/>
          <p:cNvSpPr txBox="1">
            <a:spLocks noChangeArrowheads="1"/>
          </p:cNvSpPr>
          <p:nvPr/>
        </p:nvSpPr>
        <p:spPr bwMode="auto">
          <a:xfrm>
            <a:off x="7763140" y="1009181"/>
            <a:ext cx="2587089" cy="313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0x600690+0x200</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 </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2" name="Text Box 4529"/>
          <p:cNvSpPr txBox="1">
            <a:spLocks noChangeArrowheads="1"/>
          </p:cNvSpPr>
          <p:nvPr/>
        </p:nvSpPr>
        <p:spPr bwMode="auto">
          <a:xfrm>
            <a:off x="3098497" y="3996969"/>
            <a:ext cx="1026755" cy="1744698"/>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2400">
                <a:effectLst/>
                <a:latin typeface="Calibri" panose="020F0502020204030204" pitchFamily="34" charset="0"/>
                <a:ea typeface="宋体" panose="02010600030101010101" pitchFamily="2" charset="-122"/>
                <a:cs typeface="Times New Roman" panose="02020603050405020304" pitchFamily="18" charset="0"/>
              </a:rPr>
              <a:t> </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3" name="Text Box 4530"/>
          <p:cNvSpPr txBox="1">
            <a:spLocks noChangeArrowheads="1"/>
          </p:cNvSpPr>
          <p:nvPr/>
        </p:nvSpPr>
        <p:spPr bwMode="auto">
          <a:xfrm>
            <a:off x="3097444" y="3987618"/>
            <a:ext cx="1027807" cy="496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smtClean="0">
                <a:effectLst/>
                <a:latin typeface="Calibri" panose="020F0502020204030204" pitchFamily="34" charset="0"/>
                <a:ea typeface="宋体" panose="02010600030101010101" pitchFamily="2" charset="-122"/>
                <a:cs typeface="Times New Roman" panose="02020603050405020304" pitchFamily="18" charset="0"/>
              </a:rPr>
              <a:t>02 text</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 </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4" name="Text Box 4531"/>
          <p:cNvSpPr txBox="1">
            <a:spLocks noChangeArrowheads="1"/>
          </p:cNvSpPr>
          <p:nvPr/>
        </p:nvSpPr>
        <p:spPr bwMode="auto">
          <a:xfrm>
            <a:off x="3098497" y="1457325"/>
            <a:ext cx="1026755" cy="1504705"/>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0" tIns="0" rIns="0" bIns="0" anchor="t" anchorCtr="0" upright="1">
            <a:noAutofit/>
          </a:bodyPr>
          <a:lstStyle/>
          <a:p>
            <a:pPr defTabSz="36000">
              <a:lnSpc>
                <a:spcPct val="115000"/>
              </a:lnSpc>
              <a:spcAft>
                <a:spcPts val="0"/>
              </a:spcAft>
            </a:pPr>
            <a:r>
              <a:rPr lang="en-US" sz="2400">
                <a:effectLst/>
                <a:latin typeface="Calibri" panose="020F0502020204030204" pitchFamily="34" charset="0"/>
                <a:ea typeface="宋体" panose="02010600030101010101" pitchFamily="2" charset="-122"/>
                <a:cs typeface="Times New Roman" panose="02020603050405020304" pitchFamily="18" charset="0"/>
              </a:rPr>
              <a:t> </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5" name="Text Box 4532"/>
          <p:cNvSpPr txBox="1">
            <a:spLocks noChangeArrowheads="1"/>
          </p:cNvSpPr>
          <p:nvPr/>
        </p:nvSpPr>
        <p:spPr bwMode="auto">
          <a:xfrm>
            <a:off x="3379177" y="1453527"/>
            <a:ext cx="668947" cy="225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smtClean="0">
                <a:effectLst/>
                <a:latin typeface="Calibri" panose="020F0502020204030204" pitchFamily="34" charset="0"/>
                <a:ea typeface="宋体" panose="02010600030101010101" pitchFamily="2" charset="-122"/>
                <a:cs typeface="Times New Roman" panose="02020603050405020304" pitchFamily="18" charset="0"/>
              </a:rPr>
              <a:t>03</a:t>
            </a:r>
            <a:r>
              <a:rPr lang="zh-CN" altLang="en-US" sz="2400" dirty="0" smtClean="0">
                <a:effectLst/>
                <a:latin typeface="Calibri" panose="020F0502020204030204" pitchFamily="34" charset="0"/>
                <a:ea typeface="宋体" panose="02010600030101010101" pitchFamily="2" charset="-122"/>
                <a:cs typeface="Times New Roman" panose="02020603050405020304" pitchFamily="18" charset="0"/>
              </a:rPr>
              <a:t> </a:t>
            </a:r>
            <a:r>
              <a:rPr lang="en-US" altLang="zh-CN" sz="2400" dirty="0" smtClean="0">
                <a:effectLst/>
                <a:latin typeface="Calibri" panose="020F0502020204030204" pitchFamily="34" charset="0"/>
                <a:ea typeface="宋体" panose="02010600030101010101" pitchFamily="2" charset="-122"/>
                <a:cs typeface="Times New Roman" panose="02020603050405020304" pitchFamily="18" charset="0"/>
              </a:rPr>
              <a:t>data</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 </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6" name="Text Box 4517"/>
          <p:cNvSpPr txBox="1">
            <a:spLocks noChangeArrowheads="1"/>
          </p:cNvSpPr>
          <p:nvPr/>
        </p:nvSpPr>
        <p:spPr bwMode="auto">
          <a:xfrm>
            <a:off x="3098497" y="1843632"/>
            <a:ext cx="1027808" cy="528093"/>
          </a:xfrm>
          <a:prstGeom prst="rect">
            <a:avLst/>
          </a:prstGeom>
          <a:solidFill>
            <a:schemeClr val="accent5">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2400">
                <a:effectLst/>
                <a:latin typeface="Calibri" panose="020F0502020204030204" pitchFamily="34" charset="0"/>
                <a:ea typeface="宋体" panose="02010600030101010101" pitchFamily="2" charset="-122"/>
                <a:cs typeface="Times New Roman" panose="02020603050405020304" pitchFamily="18" charset="0"/>
              </a:rPr>
              <a:t> </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7" name="Text Box 4517"/>
          <p:cNvSpPr txBox="1">
            <a:spLocks noChangeArrowheads="1"/>
          </p:cNvSpPr>
          <p:nvPr/>
        </p:nvSpPr>
        <p:spPr bwMode="auto">
          <a:xfrm>
            <a:off x="3098497" y="2371726"/>
            <a:ext cx="1027808" cy="580954"/>
          </a:xfrm>
          <a:prstGeom prst="rect">
            <a:avLst/>
          </a:prstGeom>
          <a:solidFill>
            <a:schemeClr val="accent2">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2400">
                <a:effectLst/>
                <a:latin typeface="Calibri" panose="020F0502020204030204" pitchFamily="34" charset="0"/>
                <a:ea typeface="宋体" panose="02010600030101010101" pitchFamily="2" charset="-122"/>
                <a:cs typeface="Times New Roman" panose="02020603050405020304" pitchFamily="18" charset="0"/>
              </a:rPr>
              <a:t> </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8" name="Text Box 4517"/>
          <p:cNvSpPr txBox="1">
            <a:spLocks noChangeArrowheads="1"/>
          </p:cNvSpPr>
          <p:nvPr/>
        </p:nvSpPr>
        <p:spPr bwMode="auto">
          <a:xfrm>
            <a:off x="3098497" y="4503979"/>
            <a:ext cx="1027808" cy="553796"/>
          </a:xfrm>
          <a:prstGeom prst="rect">
            <a:avLst/>
          </a:prstGeom>
          <a:solidFill>
            <a:schemeClr val="accent5">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2400">
                <a:effectLst/>
                <a:latin typeface="Calibri" panose="020F0502020204030204" pitchFamily="34" charset="0"/>
                <a:ea typeface="宋体" panose="02010600030101010101" pitchFamily="2" charset="-122"/>
                <a:cs typeface="Times New Roman" panose="02020603050405020304" pitchFamily="18" charset="0"/>
              </a:rPr>
              <a:t> </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9" name="Text Box 4517"/>
          <p:cNvSpPr txBox="1">
            <a:spLocks noChangeArrowheads="1"/>
          </p:cNvSpPr>
          <p:nvPr/>
        </p:nvSpPr>
        <p:spPr bwMode="auto">
          <a:xfrm>
            <a:off x="3098497" y="5057775"/>
            <a:ext cx="1027808" cy="687690"/>
          </a:xfrm>
          <a:prstGeom prst="rect">
            <a:avLst/>
          </a:prstGeom>
          <a:solidFill>
            <a:schemeClr val="accent2">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2400">
                <a:effectLst/>
                <a:latin typeface="Calibri" panose="020F0502020204030204" pitchFamily="34" charset="0"/>
                <a:ea typeface="宋体" panose="02010600030101010101" pitchFamily="2" charset="-122"/>
                <a:cs typeface="Times New Roman" panose="02020603050405020304" pitchFamily="18" charset="0"/>
              </a:rPr>
              <a:t> </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0" name="Text Box 4519"/>
          <p:cNvSpPr txBox="1">
            <a:spLocks noChangeArrowheads="1"/>
          </p:cNvSpPr>
          <p:nvPr/>
        </p:nvSpPr>
        <p:spPr bwMode="auto">
          <a:xfrm>
            <a:off x="1611631" y="1841383"/>
            <a:ext cx="938984" cy="317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err="1" smtClean="0">
                <a:effectLst/>
                <a:latin typeface="Calibri" panose="020F0502020204030204" pitchFamily="34" charset="0"/>
                <a:ea typeface="宋体" panose="02010600030101010101" pitchFamily="2" charset="-122"/>
                <a:cs typeface="Times New Roman" panose="02020603050405020304" pitchFamily="18" charset="0"/>
              </a:rPr>
              <a:t>main.o</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1" name="Text Box 4519"/>
          <p:cNvSpPr txBox="1">
            <a:spLocks noChangeArrowheads="1"/>
          </p:cNvSpPr>
          <p:nvPr/>
        </p:nvSpPr>
        <p:spPr bwMode="auto">
          <a:xfrm>
            <a:off x="1611631" y="2371725"/>
            <a:ext cx="938984" cy="374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err="1" smtClean="0">
                <a:effectLst/>
                <a:latin typeface="Calibri" panose="020F0502020204030204" pitchFamily="34" charset="0"/>
                <a:ea typeface="宋体" panose="02010600030101010101" pitchFamily="2" charset="-122"/>
                <a:cs typeface="Times New Roman" panose="02020603050405020304" pitchFamily="18" charset="0"/>
              </a:rPr>
              <a:t>swap.o</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2" name="Text Box 4519"/>
          <p:cNvSpPr txBox="1">
            <a:spLocks noChangeArrowheads="1"/>
          </p:cNvSpPr>
          <p:nvPr/>
        </p:nvSpPr>
        <p:spPr bwMode="auto">
          <a:xfrm>
            <a:off x="1498061" y="4503979"/>
            <a:ext cx="1052554" cy="350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err="1" smtClean="0">
                <a:effectLst/>
                <a:latin typeface="Calibri" panose="020F0502020204030204" pitchFamily="34" charset="0"/>
                <a:ea typeface="宋体" panose="02010600030101010101" pitchFamily="2" charset="-122"/>
                <a:cs typeface="Times New Roman" panose="02020603050405020304" pitchFamily="18" charset="0"/>
              </a:rPr>
              <a:t>main.o</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3" name="Text Box 4519"/>
          <p:cNvSpPr txBox="1">
            <a:spLocks noChangeArrowheads="1"/>
          </p:cNvSpPr>
          <p:nvPr/>
        </p:nvSpPr>
        <p:spPr bwMode="auto">
          <a:xfrm>
            <a:off x="1498061" y="5091477"/>
            <a:ext cx="1052553" cy="350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err="1" smtClean="0">
                <a:effectLst/>
                <a:latin typeface="Calibri" panose="020F0502020204030204" pitchFamily="34" charset="0"/>
                <a:ea typeface="宋体" panose="02010600030101010101" pitchFamily="2" charset="-122"/>
                <a:cs typeface="Times New Roman" panose="02020603050405020304" pitchFamily="18" charset="0"/>
              </a:rPr>
              <a:t>swap.o</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4" name="左右箭头 23"/>
          <p:cNvSpPr/>
          <p:nvPr/>
        </p:nvSpPr>
        <p:spPr>
          <a:xfrm>
            <a:off x="2550614" y="1938847"/>
            <a:ext cx="456127" cy="22171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5" name="左右箭头 24"/>
          <p:cNvSpPr/>
          <p:nvPr/>
        </p:nvSpPr>
        <p:spPr>
          <a:xfrm>
            <a:off x="2550614" y="2540532"/>
            <a:ext cx="456127" cy="22171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6" name="左右箭头 25"/>
          <p:cNvSpPr/>
          <p:nvPr/>
        </p:nvSpPr>
        <p:spPr>
          <a:xfrm>
            <a:off x="2550614" y="4624387"/>
            <a:ext cx="456127" cy="22171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7" name="左右箭头 26"/>
          <p:cNvSpPr/>
          <p:nvPr/>
        </p:nvSpPr>
        <p:spPr>
          <a:xfrm>
            <a:off x="2550614" y="5220103"/>
            <a:ext cx="456127" cy="22171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9" name="矩形 28"/>
          <p:cNvSpPr/>
          <p:nvPr/>
        </p:nvSpPr>
        <p:spPr>
          <a:xfrm>
            <a:off x="3098497" y="4624387"/>
            <a:ext cx="1026754"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0" name="矩形 29"/>
          <p:cNvSpPr/>
          <p:nvPr/>
        </p:nvSpPr>
        <p:spPr>
          <a:xfrm>
            <a:off x="6557534" y="4618931"/>
            <a:ext cx="1205605" cy="511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2" name="Text Box 4517"/>
          <p:cNvSpPr txBox="1">
            <a:spLocks noChangeArrowheads="1"/>
          </p:cNvSpPr>
          <p:nvPr/>
        </p:nvSpPr>
        <p:spPr bwMode="auto">
          <a:xfrm>
            <a:off x="6557534" y="5057775"/>
            <a:ext cx="1204554" cy="687690"/>
          </a:xfrm>
          <a:prstGeom prst="rect">
            <a:avLst/>
          </a:prstGeom>
          <a:solidFill>
            <a:schemeClr val="accent2">
              <a:lumMod val="60000"/>
              <a:lumOff val="40000"/>
              <a:alpha val="50000"/>
            </a:schemeClr>
          </a:solidFill>
          <a:ln w="9525">
            <a:solidFill>
              <a:srgbClr val="000000"/>
            </a:solidFill>
            <a:miter lim="800000"/>
            <a:headEnd/>
            <a:tailEnd/>
          </a:ln>
          <a:effectLst/>
          <a:extLst/>
        </p:spPr>
        <p:txBody>
          <a:bodyPr rot="0" vert="horz" wrap="square" lIns="0" tIns="0" rIns="0" bIns="0" anchor="t" anchorCtr="0" upright="1">
            <a:noAutofit/>
          </a:bodyPr>
          <a:lstStyle/>
          <a:p>
            <a:pPr defTabSz="36000">
              <a:lnSpc>
                <a:spcPct val="115000"/>
              </a:lnSpc>
              <a:spcAft>
                <a:spcPts val="0"/>
              </a:spcAft>
            </a:pPr>
            <a:r>
              <a:rPr lang="en-US" sz="2400">
                <a:effectLst/>
                <a:latin typeface="Calibri" panose="020F0502020204030204" pitchFamily="34" charset="0"/>
                <a:ea typeface="宋体" panose="02010600030101010101" pitchFamily="2" charset="-122"/>
                <a:cs typeface="Times New Roman" panose="02020603050405020304" pitchFamily="18" charset="0"/>
              </a:rPr>
              <a:t> </a:t>
            </a:r>
            <a:endParaRPr lang="zh-CN" sz="240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3" name="Text Box 4570"/>
          <p:cNvSpPr txBox="1">
            <a:spLocks noChangeArrowheads="1"/>
          </p:cNvSpPr>
          <p:nvPr/>
        </p:nvSpPr>
        <p:spPr bwMode="auto">
          <a:xfrm>
            <a:off x="5389123" y="5006231"/>
            <a:ext cx="1395286" cy="99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en-US" sz="2400" dirty="0" smtClean="0">
                <a:effectLst/>
                <a:latin typeface="Calibri" panose="020F0502020204030204" pitchFamily="34" charset="0"/>
                <a:ea typeface="宋体" panose="02010600030101010101" pitchFamily="2" charset="-122"/>
                <a:cs typeface="Times New Roman" panose="02020603050405020304" pitchFamily="18" charset="0"/>
              </a:rPr>
              <a:t>0x400</a:t>
            </a:r>
            <a:r>
              <a:rPr lang="en-US" sz="2400" b="1" dirty="0" smtClean="0">
                <a:solidFill>
                  <a:srgbClr val="FF0000"/>
                </a:solidFill>
                <a:effectLst/>
                <a:latin typeface="Calibri" panose="020F0502020204030204" pitchFamily="34" charset="0"/>
                <a:ea typeface="宋体" panose="02010600030101010101" pitchFamily="2" charset="-122"/>
                <a:cs typeface="Times New Roman" panose="02020603050405020304" pitchFamily="18" charset="0"/>
              </a:rPr>
              <a:t>xyz</a:t>
            </a:r>
            <a:endParaRPr lang="zh-CN" sz="2400" b="1" dirty="0">
              <a:solidFill>
                <a:srgbClr val="FF0000"/>
              </a:solidFill>
              <a:effectLst/>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en-US" sz="2400" dirty="0">
                <a:effectLst/>
                <a:latin typeface="Calibri" panose="020F0502020204030204" pitchFamily="34" charset="0"/>
                <a:ea typeface="宋体" panose="02010600030101010101" pitchFamily="2" charset="-122"/>
                <a:cs typeface="Times New Roman" panose="02020603050405020304" pitchFamily="18" charset="0"/>
              </a:rPr>
              <a:t> </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34" name="椭圆 33"/>
          <p:cNvSpPr/>
          <p:nvPr/>
        </p:nvSpPr>
        <p:spPr>
          <a:xfrm>
            <a:off x="5292384" y="5006230"/>
            <a:ext cx="1400980" cy="400051"/>
          </a:xfrm>
          <a:prstGeom prst="ellipse">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5" name="任意多边形 34"/>
          <p:cNvSpPr/>
          <p:nvPr/>
        </p:nvSpPr>
        <p:spPr>
          <a:xfrm>
            <a:off x="4162426" y="4635541"/>
            <a:ext cx="1562100" cy="469859"/>
          </a:xfrm>
          <a:custGeom>
            <a:avLst/>
            <a:gdLst>
              <a:gd name="connsiteX0" fmla="*/ 3495675 w 3495675"/>
              <a:gd name="connsiteY0" fmla="*/ 469859 h 469859"/>
              <a:gd name="connsiteX1" fmla="*/ 1885950 w 3495675"/>
              <a:gd name="connsiteY1" fmla="*/ 326984 h 469859"/>
              <a:gd name="connsiteX2" fmla="*/ 1171575 w 3495675"/>
              <a:gd name="connsiteY2" fmla="*/ 31709 h 469859"/>
              <a:gd name="connsiteX3" fmla="*/ 0 w 3495675"/>
              <a:gd name="connsiteY3" fmla="*/ 22184 h 469859"/>
            </a:gdLst>
            <a:ahLst/>
            <a:cxnLst>
              <a:cxn ang="0">
                <a:pos x="connsiteX0" y="connsiteY0"/>
              </a:cxn>
              <a:cxn ang="0">
                <a:pos x="connsiteX1" y="connsiteY1"/>
              </a:cxn>
              <a:cxn ang="0">
                <a:pos x="connsiteX2" y="connsiteY2"/>
              </a:cxn>
              <a:cxn ang="0">
                <a:pos x="connsiteX3" y="connsiteY3"/>
              </a:cxn>
            </a:cxnLst>
            <a:rect l="l" t="t" r="r" b="b"/>
            <a:pathLst>
              <a:path w="3495675" h="469859">
                <a:moveTo>
                  <a:pt x="3495675" y="469859"/>
                </a:moveTo>
                <a:cubicBezTo>
                  <a:pt x="2884487" y="434934"/>
                  <a:pt x="2273300" y="400009"/>
                  <a:pt x="1885950" y="326984"/>
                </a:cubicBezTo>
                <a:cubicBezTo>
                  <a:pt x="1498600" y="253959"/>
                  <a:pt x="1485900" y="82509"/>
                  <a:pt x="1171575" y="31709"/>
                </a:cubicBezTo>
                <a:cubicBezTo>
                  <a:pt x="857250" y="-19091"/>
                  <a:pt x="428625" y="1546"/>
                  <a:pt x="0" y="22184"/>
                </a:cubicBezTo>
              </a:path>
            </a:pathLst>
          </a:custGeom>
          <a:noFill/>
          <a:ln>
            <a:prstDash val="dash"/>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7" name="任意多边形 36"/>
          <p:cNvSpPr/>
          <p:nvPr/>
        </p:nvSpPr>
        <p:spPr>
          <a:xfrm>
            <a:off x="6211116" y="4638675"/>
            <a:ext cx="1826931" cy="400050"/>
          </a:xfrm>
          <a:custGeom>
            <a:avLst/>
            <a:gdLst>
              <a:gd name="connsiteX0" fmla="*/ 1561284 w 1826931"/>
              <a:gd name="connsiteY0" fmla="*/ 0 h 400050"/>
              <a:gd name="connsiteX1" fmla="*/ 1713684 w 1826931"/>
              <a:gd name="connsiteY1" fmla="*/ 123825 h 400050"/>
              <a:gd name="connsiteX2" fmla="*/ 94434 w 1826931"/>
              <a:gd name="connsiteY2" fmla="*/ 266700 h 400050"/>
              <a:gd name="connsiteX3" fmla="*/ 332559 w 1826931"/>
              <a:gd name="connsiteY3" fmla="*/ 400050 h 400050"/>
            </a:gdLst>
            <a:ahLst/>
            <a:cxnLst>
              <a:cxn ang="0">
                <a:pos x="connsiteX0" y="connsiteY0"/>
              </a:cxn>
              <a:cxn ang="0">
                <a:pos x="connsiteX1" y="connsiteY1"/>
              </a:cxn>
              <a:cxn ang="0">
                <a:pos x="connsiteX2" y="connsiteY2"/>
              </a:cxn>
              <a:cxn ang="0">
                <a:pos x="connsiteX3" y="connsiteY3"/>
              </a:cxn>
            </a:cxnLst>
            <a:rect l="l" t="t" r="r" b="b"/>
            <a:pathLst>
              <a:path w="1826931" h="400050">
                <a:moveTo>
                  <a:pt x="1561284" y="0"/>
                </a:moveTo>
                <a:cubicBezTo>
                  <a:pt x="1759721" y="39687"/>
                  <a:pt x="1958159" y="79375"/>
                  <a:pt x="1713684" y="123825"/>
                </a:cubicBezTo>
                <a:cubicBezTo>
                  <a:pt x="1469209" y="168275"/>
                  <a:pt x="324622" y="220662"/>
                  <a:pt x="94434" y="266700"/>
                </a:cubicBezTo>
                <a:cubicBezTo>
                  <a:pt x="-135754" y="312738"/>
                  <a:pt x="98402" y="356394"/>
                  <a:pt x="332559" y="400050"/>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0" name="Text Box 4519"/>
          <p:cNvSpPr txBox="1">
            <a:spLocks noChangeArrowheads="1"/>
          </p:cNvSpPr>
          <p:nvPr/>
        </p:nvSpPr>
        <p:spPr bwMode="auto">
          <a:xfrm>
            <a:off x="6169907" y="6047987"/>
            <a:ext cx="2038322" cy="382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altLang="en-US" sz="2400" dirty="0" smtClean="0">
                <a:latin typeface="Calibri" panose="020F0502020204030204" pitchFamily="34" charset="0"/>
                <a:ea typeface="宋体" panose="02010600030101010101" pitchFamily="2" charset="-122"/>
                <a:cs typeface="Times New Roman" panose="02020603050405020304" pitchFamily="18" charset="0"/>
              </a:rPr>
              <a:t>进程空间</a:t>
            </a:r>
            <a:r>
              <a:rPr lang="en-US" altLang="zh-CN" sz="2400" dirty="0" smtClean="0">
                <a:latin typeface="Calibri" panose="020F0502020204030204" pitchFamily="34" charset="0"/>
                <a:ea typeface="宋体" panose="02010600030101010101" pitchFamily="2" charset="-122"/>
                <a:cs typeface="Times New Roman" panose="02020603050405020304" pitchFamily="18" charset="0"/>
              </a:rPr>
              <a:t>/</a:t>
            </a:r>
            <a:r>
              <a:rPr lang="zh-CN" altLang="en-US" sz="2400" dirty="0">
                <a:latin typeface="Calibri" panose="020F0502020204030204" pitchFamily="34" charset="0"/>
                <a:ea typeface="宋体" panose="02010600030101010101" pitchFamily="2" charset="-122"/>
                <a:cs typeface="Times New Roman" panose="02020603050405020304" pitchFamily="18" charset="0"/>
              </a:rPr>
              <a:t>虚</a:t>
            </a:r>
            <a:r>
              <a:rPr lang="zh-CN" altLang="en-US" sz="2400" dirty="0" smtClean="0">
                <a:latin typeface="Calibri" panose="020F0502020204030204" pitchFamily="34" charset="0"/>
                <a:ea typeface="宋体" panose="02010600030101010101" pitchFamily="2" charset="-122"/>
                <a:cs typeface="Times New Roman" panose="02020603050405020304" pitchFamily="18" charset="0"/>
              </a:rPr>
              <a:t>存</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41" name="Text Box 4519"/>
          <p:cNvSpPr txBox="1">
            <a:spLocks noChangeArrowheads="1"/>
          </p:cNvSpPr>
          <p:nvPr/>
        </p:nvSpPr>
        <p:spPr bwMode="auto">
          <a:xfrm>
            <a:off x="2638514" y="6080259"/>
            <a:ext cx="2717786" cy="482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altLang="en-US" sz="2400" dirty="0" smtClean="0">
                <a:latin typeface="Calibri" panose="020F0502020204030204" pitchFamily="34" charset="0"/>
                <a:ea typeface="宋体" panose="02010600030101010101" pitchFamily="2" charset="-122"/>
                <a:cs typeface="Times New Roman" panose="02020603050405020304" pitchFamily="18" charset="0"/>
              </a:rPr>
              <a:t>磁盘空间</a:t>
            </a:r>
            <a:r>
              <a:rPr lang="en-US" altLang="zh-CN" sz="2400" dirty="0" smtClean="0">
                <a:latin typeface="Calibri" panose="020F0502020204030204" pitchFamily="34" charset="0"/>
                <a:ea typeface="宋体" panose="02010600030101010101" pitchFamily="2" charset="-122"/>
                <a:cs typeface="Times New Roman" panose="02020603050405020304" pitchFamily="18" charset="0"/>
              </a:rPr>
              <a:t>/ELF</a:t>
            </a:r>
            <a:r>
              <a:rPr lang="zh-CN" altLang="en-US" sz="2400" dirty="0" smtClean="0">
                <a:latin typeface="Calibri" panose="020F0502020204030204" pitchFamily="34" charset="0"/>
                <a:ea typeface="宋体" panose="02010600030101010101" pitchFamily="2" charset="-122"/>
                <a:cs typeface="Times New Roman" panose="02020603050405020304" pitchFamily="18" charset="0"/>
              </a:rPr>
              <a:t>文件</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42" name="Text Box 4519"/>
          <p:cNvSpPr txBox="1">
            <a:spLocks noChangeArrowheads="1"/>
          </p:cNvSpPr>
          <p:nvPr/>
        </p:nvSpPr>
        <p:spPr bwMode="auto">
          <a:xfrm>
            <a:off x="4748231" y="2630093"/>
            <a:ext cx="1088306" cy="34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altLang="en-US" sz="2400" dirty="0" smtClean="0">
                <a:latin typeface="Calibri" panose="020F0502020204030204" pitchFamily="34" charset="0"/>
                <a:ea typeface="宋体" panose="02010600030101010101" pitchFamily="2" charset="-122"/>
                <a:cs typeface="Times New Roman" panose="02020603050405020304" pitchFamily="18" charset="0"/>
              </a:rPr>
              <a:t>重定位</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43" name="Text Box 4519"/>
          <p:cNvSpPr txBox="1">
            <a:spLocks noChangeArrowheads="1"/>
          </p:cNvSpPr>
          <p:nvPr/>
        </p:nvSpPr>
        <p:spPr bwMode="auto">
          <a:xfrm>
            <a:off x="5856117" y="3054088"/>
            <a:ext cx="2028205" cy="57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altLang="en-US" sz="2000" dirty="0" smtClean="0">
                <a:latin typeface="Calibri" panose="020F0502020204030204" pitchFamily="34" charset="0"/>
                <a:ea typeface="宋体" panose="02010600030101010101" pitchFamily="2" charset="-122"/>
                <a:cs typeface="Times New Roman" panose="02020603050405020304" pitchFamily="18" charset="0"/>
              </a:rPr>
              <a:t>依据来源于</a:t>
            </a:r>
            <a:endParaRPr lang="en-US" altLang="zh-CN" sz="2000" dirty="0" smtClean="0">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zh-CN" altLang="en-US" sz="2000" dirty="0" smtClean="0">
                <a:latin typeface="Calibri" panose="020F0502020204030204" pitchFamily="34" charset="0"/>
                <a:ea typeface="宋体" panose="02010600030101010101" pitchFamily="2" charset="-122"/>
                <a:cs typeface="Times New Roman" panose="02020603050405020304" pitchFamily="18" charset="0"/>
              </a:rPr>
              <a:t>进程空间布局</a:t>
            </a:r>
            <a:endParaRPr lang="zh-CN" sz="20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44" name="Text Box 4519"/>
          <p:cNvSpPr txBox="1">
            <a:spLocks noChangeArrowheads="1"/>
          </p:cNvSpPr>
          <p:nvPr/>
        </p:nvSpPr>
        <p:spPr bwMode="auto">
          <a:xfrm>
            <a:off x="3271755" y="3116003"/>
            <a:ext cx="1402976" cy="814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altLang="en-US" sz="2000" dirty="0" smtClean="0">
                <a:latin typeface="Calibri" panose="020F0502020204030204" pitchFamily="34" charset="0"/>
                <a:ea typeface="宋体" panose="02010600030101010101" pitchFamily="2" charset="-122"/>
                <a:cs typeface="Times New Roman" panose="02020603050405020304" pitchFamily="18" charset="0"/>
              </a:rPr>
              <a:t>操作发生在</a:t>
            </a:r>
            <a:endParaRPr lang="en-US" altLang="zh-CN" sz="2000" dirty="0" smtClean="0">
              <a:latin typeface="Calibri" panose="020F0502020204030204" pitchFamily="34" charset="0"/>
              <a:ea typeface="宋体" panose="02010600030101010101" pitchFamily="2" charset="-122"/>
              <a:cs typeface="Times New Roman" panose="02020603050405020304" pitchFamily="18" charset="0"/>
            </a:endParaRPr>
          </a:p>
          <a:p>
            <a:pPr defTabSz="36000">
              <a:lnSpc>
                <a:spcPct val="115000"/>
              </a:lnSpc>
              <a:spcAft>
                <a:spcPts val="0"/>
              </a:spcAft>
            </a:pPr>
            <a:r>
              <a:rPr lang="zh-CN" altLang="en-US" sz="2000" dirty="0" smtClean="0">
                <a:latin typeface="Calibri" panose="020F0502020204030204" pitchFamily="34" charset="0"/>
                <a:ea typeface="宋体" panose="02010600030101010101" pitchFamily="2" charset="-122"/>
                <a:cs typeface="Times New Roman" panose="02020603050405020304" pitchFamily="18" charset="0"/>
              </a:rPr>
              <a:t>可执行文件</a:t>
            </a:r>
            <a:endParaRPr lang="zh-CN" sz="20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52" name="任意多边形 51"/>
          <p:cNvSpPr/>
          <p:nvPr/>
        </p:nvSpPr>
        <p:spPr>
          <a:xfrm>
            <a:off x="4248150" y="3276588"/>
            <a:ext cx="2238375" cy="1228737"/>
          </a:xfrm>
          <a:custGeom>
            <a:avLst/>
            <a:gdLst>
              <a:gd name="connsiteX0" fmla="*/ 2238375 w 2238375"/>
              <a:gd name="connsiteY0" fmla="*/ 1228737 h 1228737"/>
              <a:gd name="connsiteX1" fmla="*/ 1000125 w 2238375"/>
              <a:gd name="connsiteY1" fmla="*/ 12 h 1228737"/>
              <a:gd name="connsiteX2" fmla="*/ 0 w 2238375"/>
              <a:gd name="connsiteY2" fmla="*/ 1209687 h 1228737"/>
            </a:gdLst>
            <a:ahLst/>
            <a:cxnLst>
              <a:cxn ang="0">
                <a:pos x="connsiteX0" y="connsiteY0"/>
              </a:cxn>
              <a:cxn ang="0">
                <a:pos x="connsiteX1" y="connsiteY1"/>
              </a:cxn>
              <a:cxn ang="0">
                <a:pos x="connsiteX2" y="connsiteY2"/>
              </a:cxn>
            </a:cxnLst>
            <a:rect l="l" t="t" r="r" b="b"/>
            <a:pathLst>
              <a:path w="2238375" h="1228737">
                <a:moveTo>
                  <a:pt x="2238375" y="1228737"/>
                </a:moveTo>
                <a:cubicBezTo>
                  <a:pt x="1805781" y="615962"/>
                  <a:pt x="1373187" y="3187"/>
                  <a:pt x="1000125" y="12"/>
                </a:cubicBezTo>
                <a:cubicBezTo>
                  <a:pt x="627063" y="-3163"/>
                  <a:pt x="313531" y="603262"/>
                  <a:pt x="0" y="1209687"/>
                </a:cubicBezTo>
              </a:path>
            </a:pathLst>
          </a:custGeom>
          <a:noFill/>
          <a:ln>
            <a:solidFill>
              <a:srgbClr val="FF0000"/>
            </a:solidFill>
            <a:prstDash val="dash"/>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3" name="Text Box 4519"/>
          <p:cNvSpPr txBox="1">
            <a:spLocks noChangeArrowheads="1"/>
          </p:cNvSpPr>
          <p:nvPr/>
        </p:nvSpPr>
        <p:spPr bwMode="auto">
          <a:xfrm>
            <a:off x="465803" y="3276587"/>
            <a:ext cx="1145827" cy="1342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defTabSz="36000">
              <a:lnSpc>
                <a:spcPct val="115000"/>
              </a:lnSpc>
              <a:spcAft>
                <a:spcPts val="0"/>
              </a:spcAft>
            </a:pPr>
            <a:r>
              <a:rPr lang="zh-CN" altLang="en-US" sz="2400" dirty="0" smtClean="0">
                <a:latin typeface="Calibri" panose="020F0502020204030204" pitchFamily="34" charset="0"/>
                <a:ea typeface="宋体" panose="02010600030101010101" pitchFamily="2" charset="-122"/>
                <a:cs typeface="Times New Roman" panose="02020603050405020304" pitchFamily="18" charset="0"/>
              </a:rPr>
              <a:t>模块间引用地址未知</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54" name="Text Box 4519"/>
          <p:cNvSpPr txBox="1">
            <a:spLocks noChangeArrowheads="1"/>
          </p:cNvSpPr>
          <p:nvPr/>
        </p:nvSpPr>
        <p:spPr bwMode="auto">
          <a:xfrm>
            <a:off x="9933321" y="3276587"/>
            <a:ext cx="1837147" cy="87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0" tIns="0" rIns="0" bIns="0" anchor="t" anchorCtr="0" upright="1">
            <a:noAutofit/>
          </a:bodyPr>
          <a:lstStyle/>
          <a:p>
            <a:pPr algn="ctr" defTabSz="36000">
              <a:lnSpc>
                <a:spcPct val="115000"/>
              </a:lnSpc>
              <a:spcAft>
                <a:spcPts val="0"/>
              </a:spcAft>
            </a:pPr>
            <a:r>
              <a:rPr lang="zh-CN" altLang="en-US" sz="2400" dirty="0" smtClean="0">
                <a:latin typeface="Calibri" panose="020F0502020204030204" pitchFamily="34" charset="0"/>
                <a:ea typeface="宋体" panose="02010600030101010101" pitchFamily="2" charset="-122"/>
                <a:cs typeface="Times New Roman" panose="02020603050405020304" pitchFamily="18" charset="0"/>
              </a:rPr>
              <a:t>模块间引用地址已知</a:t>
            </a:r>
            <a:endParaRPr lang="zh-CN" sz="24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55" name="矩形 54"/>
          <p:cNvSpPr/>
          <p:nvPr/>
        </p:nvSpPr>
        <p:spPr>
          <a:xfrm>
            <a:off x="826800" y="686626"/>
            <a:ext cx="1811714" cy="369332"/>
          </a:xfrm>
          <a:prstGeom prst="rect">
            <a:avLst/>
          </a:prstGeom>
        </p:spPr>
        <p:txBody>
          <a:bodyPr wrap="none">
            <a:spAutoFit/>
          </a:bodyPr>
          <a:lstStyle/>
          <a:p>
            <a:r>
              <a:rPr lang="zh-CN" altLang="en-US" b="1" dirty="0" smtClean="0"/>
              <a:t>静态重定位示例</a:t>
            </a:r>
            <a:endParaRPr lang="zh-CN" altLang="en-US" b="1" dirty="0"/>
          </a:p>
        </p:txBody>
      </p:sp>
    </p:spTree>
    <p:extLst>
      <p:ext uri="{BB962C8B-B14F-4D97-AF65-F5344CB8AC3E}">
        <p14:creationId xmlns:p14="http://schemas.microsoft.com/office/powerpoint/2010/main" val="280513671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60</a:t>
            </a:fld>
            <a:endParaRPr lang="zh-CN" altLang="en-US"/>
          </a:p>
        </p:txBody>
      </p:sp>
      <p:sp>
        <p:nvSpPr>
          <p:cNvPr id="3" name="内容占位符 2"/>
          <p:cNvSpPr txBox="1">
            <a:spLocks/>
          </p:cNvSpPr>
          <p:nvPr/>
        </p:nvSpPr>
        <p:spPr>
          <a:xfrm>
            <a:off x="193431" y="263769"/>
            <a:ext cx="11852031" cy="6260123"/>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dirty="0" smtClean="0"/>
              <a:t>7.10</a:t>
            </a:r>
            <a:r>
              <a:rPr lang="zh-CN" altLang="en-US" dirty="0" smtClean="0"/>
              <a:t> 动态链接共享库</a:t>
            </a:r>
            <a:endParaRPr lang="en-US" altLang="zh-CN" dirty="0" smtClean="0"/>
          </a:p>
          <a:p>
            <a:pPr lvl="1"/>
            <a:r>
              <a:rPr lang="zh-CN" altLang="en-US" dirty="0"/>
              <a:t>静态</a:t>
            </a:r>
            <a:r>
              <a:rPr lang="zh-CN" altLang="en-US" dirty="0" smtClean="0"/>
              <a:t>库的不足</a:t>
            </a:r>
            <a:endParaRPr lang="en-US" altLang="zh-CN" dirty="0" smtClean="0"/>
          </a:p>
          <a:p>
            <a:pPr lvl="2"/>
            <a:r>
              <a:rPr lang="zh-CN" altLang="en-US" dirty="0"/>
              <a:t>库函数被复制到每个运行进程的代码段，</a:t>
            </a:r>
            <a:r>
              <a:rPr lang="zh-CN" altLang="en-GB" dirty="0"/>
              <a:t>对于</a:t>
            </a:r>
            <a:r>
              <a:rPr lang="zh-CN" altLang="en-GB" b="1" dirty="0">
                <a:solidFill>
                  <a:srgbClr val="FF0000"/>
                </a:solidFill>
              </a:rPr>
              <a:t>并发运行上百个进程</a:t>
            </a:r>
            <a:r>
              <a:rPr lang="zh-CN" altLang="en-GB" dirty="0"/>
              <a:t>的系统，</a:t>
            </a:r>
            <a:r>
              <a:rPr lang="zh-CN" altLang="en-GB" dirty="0" smtClean="0"/>
              <a:t>造成</a:t>
            </a:r>
            <a:r>
              <a:rPr lang="zh-CN" altLang="en-US" b="1" dirty="0" smtClean="0">
                <a:solidFill>
                  <a:srgbClr val="FF0000"/>
                </a:solidFill>
              </a:rPr>
              <a:t>内存空间</a:t>
            </a:r>
            <a:r>
              <a:rPr lang="zh-CN" altLang="en-GB" b="1" dirty="0" smtClean="0">
                <a:solidFill>
                  <a:srgbClr val="FF0000"/>
                </a:solidFill>
              </a:rPr>
              <a:t>的极大浪费</a:t>
            </a:r>
            <a:endParaRPr lang="en-US" altLang="zh-CN" b="1" dirty="0" smtClean="0">
              <a:solidFill>
                <a:srgbClr val="FF0000"/>
              </a:solidFill>
            </a:endParaRPr>
          </a:p>
          <a:p>
            <a:pPr lvl="2"/>
            <a:r>
              <a:rPr lang="zh-CN" altLang="en-GB" dirty="0"/>
              <a:t>库</a:t>
            </a:r>
            <a:r>
              <a:rPr lang="zh-CN" altLang="en-GB" dirty="0" smtClean="0"/>
              <a:t>函数被合并</a:t>
            </a:r>
            <a:r>
              <a:rPr lang="zh-CN" altLang="en-US" dirty="0" smtClean="0"/>
              <a:t>到</a:t>
            </a:r>
            <a:r>
              <a:rPr lang="zh-CN" altLang="en-GB" dirty="0" smtClean="0"/>
              <a:t>可</a:t>
            </a:r>
            <a:r>
              <a:rPr lang="zh-CN" altLang="en-GB" dirty="0"/>
              <a:t>执行</a:t>
            </a:r>
            <a:r>
              <a:rPr lang="zh-CN" altLang="en-GB" dirty="0" smtClean="0"/>
              <a:t>目标</a:t>
            </a:r>
            <a:r>
              <a:rPr lang="zh-CN" altLang="en-US" dirty="0" smtClean="0"/>
              <a:t>文件</a:t>
            </a:r>
            <a:r>
              <a:rPr lang="zh-CN" altLang="en-GB" dirty="0" smtClean="0"/>
              <a:t>中</a:t>
            </a:r>
            <a:r>
              <a:rPr lang="zh-CN" altLang="en-GB" dirty="0"/>
              <a:t>，磁盘上存放着</a:t>
            </a:r>
            <a:r>
              <a:rPr lang="zh-CN" altLang="en-GB" b="1" dirty="0">
                <a:solidFill>
                  <a:srgbClr val="FF0000"/>
                </a:solidFill>
              </a:rPr>
              <a:t>数千个可执行文件</a:t>
            </a:r>
            <a:r>
              <a:rPr lang="zh-CN" altLang="en-GB" dirty="0"/>
              <a:t>，造成</a:t>
            </a:r>
            <a:r>
              <a:rPr lang="zh-CN" altLang="en-GB" b="1" dirty="0">
                <a:solidFill>
                  <a:srgbClr val="FF0000"/>
                </a:solidFill>
              </a:rPr>
              <a:t>磁盘空间的极大</a:t>
            </a:r>
            <a:r>
              <a:rPr lang="zh-CN" altLang="en-GB" b="1" dirty="0" smtClean="0">
                <a:solidFill>
                  <a:srgbClr val="FF0000"/>
                </a:solidFill>
              </a:rPr>
              <a:t>浪费</a:t>
            </a:r>
            <a:endParaRPr lang="en-US" altLang="zh-CN" dirty="0"/>
          </a:p>
          <a:p>
            <a:pPr lvl="2"/>
            <a:r>
              <a:rPr lang="zh-CN" altLang="en-GB" dirty="0"/>
              <a:t>程序员需关注是否有函数库的新版本出现，并须</a:t>
            </a:r>
            <a:r>
              <a:rPr lang="zh-CN" altLang="en-GB" b="1" dirty="0">
                <a:solidFill>
                  <a:srgbClr val="FF0000"/>
                </a:solidFill>
              </a:rPr>
              <a:t>定期下载</a:t>
            </a:r>
            <a:r>
              <a:rPr lang="zh-CN" altLang="en-GB" dirty="0"/>
              <a:t>、</a:t>
            </a:r>
            <a:r>
              <a:rPr lang="zh-CN" altLang="en-GB" b="1" dirty="0">
                <a:solidFill>
                  <a:srgbClr val="FF0000"/>
                </a:solidFill>
              </a:rPr>
              <a:t>重新编译</a:t>
            </a:r>
            <a:r>
              <a:rPr lang="zh-CN" altLang="en-GB" dirty="0"/>
              <a:t>和</a:t>
            </a:r>
            <a:r>
              <a:rPr lang="zh-CN" altLang="en-GB" b="1" dirty="0">
                <a:solidFill>
                  <a:srgbClr val="FF0000"/>
                </a:solidFill>
              </a:rPr>
              <a:t>链接</a:t>
            </a:r>
            <a:r>
              <a:rPr lang="zh-CN" altLang="en-GB" dirty="0" smtClean="0"/>
              <a:t>，使用</a:t>
            </a:r>
            <a:r>
              <a:rPr lang="zh-CN" altLang="en-GB" b="1" dirty="0">
                <a:solidFill>
                  <a:srgbClr val="FF0000"/>
                </a:solidFill>
              </a:rPr>
              <a:t>不便</a:t>
            </a:r>
            <a:r>
              <a:rPr lang="zh-CN" altLang="en-US" b="1" dirty="0">
                <a:solidFill>
                  <a:srgbClr val="FF0000"/>
                </a:solidFill>
              </a:rPr>
              <a:t>且编译耗时</a:t>
            </a:r>
            <a:endParaRPr lang="en-GB" altLang="zh-CN" b="1" dirty="0">
              <a:solidFill>
                <a:srgbClr val="FF0000"/>
              </a:solidFill>
            </a:endParaRPr>
          </a:p>
          <a:p>
            <a:pPr lvl="1"/>
            <a:r>
              <a:rPr lang="zh-CN" altLang="en-US" dirty="0" smtClean="0"/>
              <a:t>动态链接共享</a:t>
            </a:r>
            <a:r>
              <a:rPr lang="zh-CN" altLang="en-US" dirty="0"/>
              <a:t>库（</a:t>
            </a:r>
            <a:r>
              <a:rPr lang="en-US" altLang="zh-CN" dirty="0"/>
              <a:t>shared </a:t>
            </a:r>
            <a:r>
              <a:rPr lang="en-US" altLang="zh-CN" dirty="0" smtClean="0"/>
              <a:t>library</a:t>
            </a:r>
            <a:r>
              <a:rPr lang="zh-CN" altLang="en-US" dirty="0" smtClean="0"/>
              <a:t>，又称</a:t>
            </a:r>
            <a:r>
              <a:rPr lang="zh-CN" altLang="en-US" dirty="0"/>
              <a:t>共享</a:t>
            </a:r>
            <a:r>
              <a:rPr lang="zh-CN" altLang="en-US" dirty="0" smtClean="0"/>
              <a:t>库或</a:t>
            </a:r>
            <a:r>
              <a:rPr lang="zh-CN" altLang="en-US" dirty="0"/>
              <a:t>动态链接库</a:t>
            </a:r>
            <a:r>
              <a:rPr lang="zh-CN" altLang="en-US" dirty="0" smtClean="0"/>
              <a:t>）</a:t>
            </a:r>
            <a:endParaRPr lang="en-US" altLang="zh-CN" dirty="0" smtClean="0"/>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dirty="0" smtClean="0"/>
              <a:t>目标</a:t>
            </a:r>
            <a:r>
              <a:rPr lang="zh-CN" altLang="en-GB" dirty="0"/>
              <a:t>文件，包含有代码和数据</a:t>
            </a:r>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dirty="0"/>
              <a:t>从程序中分离出来，</a:t>
            </a:r>
            <a:r>
              <a:rPr lang="zh-CN" altLang="en-GB" b="1" dirty="0">
                <a:solidFill>
                  <a:srgbClr val="FF0000"/>
                </a:solidFill>
              </a:rPr>
              <a:t>磁盘</a:t>
            </a:r>
            <a:r>
              <a:rPr lang="zh-CN" altLang="en-GB" dirty="0"/>
              <a:t>和</a:t>
            </a:r>
            <a:r>
              <a:rPr lang="zh-CN" altLang="en-GB" b="1" dirty="0">
                <a:solidFill>
                  <a:srgbClr val="FF0000"/>
                </a:solidFill>
              </a:rPr>
              <a:t>内存</a:t>
            </a:r>
            <a:r>
              <a:rPr lang="zh-CN" altLang="en-GB" dirty="0"/>
              <a:t>中都只有一个</a:t>
            </a:r>
            <a:r>
              <a:rPr lang="zh-CN" altLang="en-GB" b="1" dirty="0">
                <a:solidFill>
                  <a:srgbClr val="FF0000"/>
                </a:solidFill>
              </a:rPr>
              <a:t>备份</a:t>
            </a:r>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dirty="0" smtClean="0"/>
              <a:t>可在</a:t>
            </a:r>
            <a:r>
              <a:rPr lang="zh-CN" altLang="en-GB" b="1" dirty="0">
                <a:solidFill>
                  <a:srgbClr val="FF0000"/>
                </a:solidFill>
              </a:rPr>
              <a:t>装入时</a:t>
            </a:r>
            <a:r>
              <a:rPr lang="zh-CN" altLang="en-GB" dirty="0"/>
              <a:t>或</a:t>
            </a:r>
            <a:r>
              <a:rPr lang="zh-CN" altLang="en-GB" b="1" dirty="0">
                <a:solidFill>
                  <a:srgbClr val="FF0000"/>
                </a:solidFill>
              </a:rPr>
              <a:t>运行时</a:t>
            </a:r>
            <a:r>
              <a:rPr lang="zh-CN" altLang="en-GB" dirty="0" smtClean="0"/>
              <a:t>被</a:t>
            </a:r>
            <a:r>
              <a:rPr lang="zh-CN" altLang="en-GB" b="1" dirty="0">
                <a:solidFill>
                  <a:srgbClr val="FF0000"/>
                </a:solidFill>
              </a:rPr>
              <a:t>动态加载</a:t>
            </a:r>
            <a:r>
              <a:rPr lang="zh-CN" altLang="en-GB" dirty="0"/>
              <a:t>并</a:t>
            </a:r>
            <a:r>
              <a:rPr lang="zh-CN" altLang="en-GB" b="1" dirty="0">
                <a:solidFill>
                  <a:srgbClr val="FF0000"/>
                </a:solidFill>
              </a:rPr>
              <a:t>链接</a:t>
            </a:r>
            <a:endParaRPr lang="en-GB" altLang="zh-CN" b="1" dirty="0">
              <a:solidFill>
                <a:srgbClr val="FF0000"/>
              </a:solidFill>
            </a:endParaRPr>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dirty="0"/>
              <a:t>Window</a:t>
            </a:r>
            <a:r>
              <a:rPr lang="zh-CN" altLang="en-GB" dirty="0"/>
              <a:t>称其为动态链接库（</a:t>
            </a:r>
            <a:r>
              <a:rPr lang="en-GB" altLang="zh-CN" dirty="0"/>
              <a:t>Dynamic Link Libraries</a:t>
            </a:r>
            <a:r>
              <a:rPr lang="zh-CN" altLang="en-GB" dirty="0"/>
              <a:t>，</a:t>
            </a:r>
            <a:r>
              <a:rPr lang="en-GB" altLang="zh-CN" dirty="0"/>
              <a:t>.</a:t>
            </a:r>
            <a:r>
              <a:rPr lang="en-GB" altLang="zh-CN" dirty="0" err="1"/>
              <a:t>dll</a:t>
            </a:r>
            <a:r>
              <a:rPr lang="zh-CN" altLang="en-GB" dirty="0"/>
              <a:t>文件）</a:t>
            </a:r>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dirty="0"/>
              <a:t>Linux</a:t>
            </a:r>
            <a:r>
              <a:rPr lang="zh-CN" altLang="en-GB" dirty="0"/>
              <a:t>称其为动态共享对象（ </a:t>
            </a:r>
            <a:r>
              <a:rPr lang="en-GB" altLang="zh-CN" dirty="0"/>
              <a:t>Dynamic Shared Objects, .so</a:t>
            </a:r>
            <a:r>
              <a:rPr lang="zh-CN" altLang="en-GB" dirty="0"/>
              <a:t>文件）</a:t>
            </a:r>
          </a:p>
        </p:txBody>
      </p:sp>
    </p:spTree>
    <p:extLst>
      <p:ext uri="{BB962C8B-B14F-4D97-AF65-F5344CB8AC3E}">
        <p14:creationId xmlns:p14="http://schemas.microsoft.com/office/powerpoint/2010/main" val="222460074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idx="4294967295"/>
          </p:nvPr>
        </p:nvSpPr>
        <p:spPr>
          <a:xfrm>
            <a:off x="340580" y="158752"/>
            <a:ext cx="8280400" cy="576262"/>
          </a:xfrm>
        </p:spPr>
        <p:txBody>
          <a:bodyPr/>
          <a:lstStyle/>
          <a:p>
            <a:pPr algn="l" eaLnBrk="1" hangingPunct="1"/>
            <a:r>
              <a:rPr lang="zh-CN" altLang="zh-CN" sz="3200" dirty="0"/>
              <a:t>构建动态库</a:t>
            </a:r>
          </a:p>
        </p:txBody>
      </p:sp>
      <p:sp>
        <p:nvSpPr>
          <p:cNvPr id="6" name="Rectangle 3"/>
          <p:cNvSpPr>
            <a:spLocks noChangeArrowheads="1"/>
          </p:cNvSpPr>
          <p:nvPr/>
        </p:nvSpPr>
        <p:spPr bwMode="auto">
          <a:xfrm>
            <a:off x="123032" y="1126724"/>
            <a:ext cx="5926076" cy="2400657"/>
          </a:xfrm>
          <a:prstGeom prst="rect">
            <a:avLst/>
          </a:prstGeom>
          <a:solidFill>
            <a:schemeClr val="tx2"/>
          </a:solidFill>
          <a:ln w="9525">
            <a:solidFill>
              <a:schemeClr val="tx1"/>
            </a:solidFill>
            <a:miter lim="800000"/>
            <a:headEnd/>
            <a:tailEnd/>
          </a:ln>
          <a:effectLst/>
        </p:spPr>
        <p:txBody>
          <a:bodyPr wrap="square" anchor="ctr">
            <a:spAutoFit/>
          </a:bodyPr>
          <a:lstStyle/>
          <a:p>
            <a:pPr indent="171450">
              <a:lnSpc>
                <a:spcPct val="125000"/>
              </a:lnSpc>
            </a:pPr>
            <a:r>
              <a:rPr lang="en-US" altLang="zh-CN" sz="2400" b="1" dirty="0">
                <a:solidFill>
                  <a:schemeClr val="bg1"/>
                </a:solidFill>
                <a:latin typeface="微软雅黑" pitchFamily="34" charset="-122"/>
                <a:ea typeface="微软雅黑" pitchFamily="34" charset="-122"/>
              </a:rPr>
              <a:t># include &lt;</a:t>
            </a:r>
            <a:r>
              <a:rPr lang="en-US" altLang="zh-CN" sz="2400" b="1" dirty="0" err="1">
                <a:solidFill>
                  <a:schemeClr val="bg1"/>
                </a:solidFill>
                <a:latin typeface="微软雅黑" pitchFamily="34" charset="-122"/>
                <a:ea typeface="微软雅黑" pitchFamily="34" charset="-122"/>
              </a:rPr>
              <a:t>stdio.h</a:t>
            </a:r>
            <a:r>
              <a:rPr lang="en-US" altLang="zh-CN" sz="2400" b="1" dirty="0">
                <a:solidFill>
                  <a:schemeClr val="bg1"/>
                </a:solidFill>
                <a:latin typeface="微软雅黑" pitchFamily="34" charset="-122"/>
                <a:ea typeface="微软雅黑" pitchFamily="34" charset="-122"/>
              </a:rPr>
              <a:t>&gt;</a:t>
            </a:r>
          </a:p>
          <a:p>
            <a:pPr indent="171450">
              <a:lnSpc>
                <a:spcPct val="125000"/>
              </a:lnSpc>
            </a:pPr>
            <a:r>
              <a:rPr lang="en-US" altLang="zh-CN" sz="2400" b="1" dirty="0">
                <a:solidFill>
                  <a:schemeClr val="bg1"/>
                </a:solidFill>
                <a:latin typeface="微软雅黑" pitchFamily="34" charset="-122"/>
                <a:ea typeface="微软雅黑" pitchFamily="34" charset="-122"/>
              </a:rPr>
              <a:t>void myfunc1() </a:t>
            </a:r>
          </a:p>
          <a:p>
            <a:pPr indent="171450">
              <a:lnSpc>
                <a:spcPct val="125000"/>
              </a:lnSpc>
            </a:pPr>
            <a:r>
              <a:rPr lang="en-US" altLang="zh-CN" sz="2400" b="1" dirty="0">
                <a:solidFill>
                  <a:schemeClr val="bg1"/>
                </a:solidFill>
                <a:latin typeface="微软雅黑" pitchFamily="34" charset="-122"/>
                <a:ea typeface="微软雅黑" pitchFamily="34" charset="-122"/>
              </a:rPr>
              <a:t>{  </a:t>
            </a:r>
          </a:p>
          <a:p>
            <a:pPr indent="171450">
              <a:lnSpc>
                <a:spcPct val="125000"/>
              </a:lnSpc>
            </a:pPr>
            <a:r>
              <a:rPr lang="en-US" altLang="zh-CN" sz="2400" b="1" dirty="0">
                <a:solidFill>
                  <a:schemeClr val="bg1"/>
                </a:solidFill>
                <a:latin typeface="微软雅黑" pitchFamily="34" charset="-122"/>
                <a:ea typeface="微软雅黑" pitchFamily="34" charset="-122"/>
              </a:rPr>
              <a:t>    </a:t>
            </a:r>
            <a:r>
              <a:rPr lang="en-US" altLang="zh-CN" sz="2400" b="1" dirty="0" err="1">
                <a:solidFill>
                  <a:schemeClr val="bg1"/>
                </a:solidFill>
                <a:latin typeface="微软雅黑" pitchFamily="34" charset="-122"/>
                <a:ea typeface="微软雅黑" pitchFamily="34" charset="-122"/>
              </a:rPr>
              <a:t>printf</a:t>
            </a:r>
            <a:r>
              <a:rPr lang="en-US" altLang="zh-CN" sz="2400" b="1" dirty="0">
                <a:solidFill>
                  <a:schemeClr val="bg1"/>
                </a:solidFill>
                <a:latin typeface="微软雅黑" pitchFamily="34" charset="-122"/>
                <a:ea typeface="微软雅黑" pitchFamily="34" charset="-122"/>
              </a:rPr>
              <a:t>("%</a:t>
            </a:r>
            <a:r>
              <a:rPr lang="en-US" altLang="zh-CN" sz="2400" b="1" dirty="0" err="1">
                <a:solidFill>
                  <a:schemeClr val="bg1"/>
                </a:solidFill>
                <a:latin typeface="微软雅黑" pitchFamily="34" charset="-122"/>
                <a:ea typeface="微软雅黑" pitchFamily="34" charset="-122"/>
              </a:rPr>
              <a:t>s","This</a:t>
            </a:r>
            <a:r>
              <a:rPr lang="en-US" altLang="zh-CN" sz="2400" b="1" dirty="0">
                <a:solidFill>
                  <a:schemeClr val="bg1"/>
                </a:solidFill>
                <a:latin typeface="微软雅黑" pitchFamily="34" charset="-122"/>
                <a:ea typeface="微软雅黑" pitchFamily="34" charset="-122"/>
              </a:rPr>
              <a:t> is myfunc1!\n"); </a:t>
            </a:r>
          </a:p>
          <a:p>
            <a:pPr indent="171450">
              <a:lnSpc>
                <a:spcPct val="125000"/>
              </a:lnSpc>
            </a:pPr>
            <a:r>
              <a:rPr lang="en-US" altLang="zh-CN" sz="2400" b="1" dirty="0">
                <a:solidFill>
                  <a:schemeClr val="bg1"/>
                </a:solidFill>
                <a:latin typeface="微软雅黑" pitchFamily="34" charset="-122"/>
                <a:ea typeface="微软雅黑" pitchFamily="34" charset="-122"/>
              </a:rPr>
              <a:t>}</a:t>
            </a:r>
          </a:p>
        </p:txBody>
      </p:sp>
      <p:sp>
        <p:nvSpPr>
          <p:cNvPr id="7" name="Rectangle 4"/>
          <p:cNvSpPr>
            <a:spLocks noChangeArrowheads="1"/>
          </p:cNvSpPr>
          <p:nvPr/>
        </p:nvSpPr>
        <p:spPr bwMode="auto">
          <a:xfrm>
            <a:off x="6177940" y="1096899"/>
            <a:ext cx="5849937" cy="2400657"/>
          </a:xfrm>
          <a:prstGeom prst="rect">
            <a:avLst/>
          </a:prstGeom>
          <a:solidFill>
            <a:schemeClr val="tx2"/>
          </a:solidFill>
          <a:ln w="9525">
            <a:solidFill>
              <a:schemeClr val="tx1"/>
            </a:solidFill>
            <a:miter lim="800000"/>
            <a:headEnd/>
            <a:tailEnd/>
          </a:ln>
          <a:effectLst/>
        </p:spPr>
        <p:txBody>
          <a:bodyPr wrap="square" anchor="ctr">
            <a:spAutoFit/>
          </a:bodyPr>
          <a:lstStyle/>
          <a:p>
            <a:pPr indent="171450">
              <a:lnSpc>
                <a:spcPct val="125000"/>
              </a:lnSpc>
            </a:pPr>
            <a:r>
              <a:rPr lang="en-US" altLang="zh-CN" sz="2400" b="1" dirty="0">
                <a:solidFill>
                  <a:schemeClr val="bg1"/>
                </a:solidFill>
                <a:latin typeface="微软雅黑" pitchFamily="34" charset="-122"/>
                <a:ea typeface="微软雅黑" pitchFamily="34" charset="-122"/>
              </a:rPr>
              <a:t># include &lt;</a:t>
            </a:r>
            <a:r>
              <a:rPr lang="en-US" altLang="zh-CN" sz="2400" b="1" dirty="0" err="1">
                <a:solidFill>
                  <a:schemeClr val="bg1"/>
                </a:solidFill>
                <a:latin typeface="微软雅黑" pitchFamily="34" charset="-122"/>
                <a:ea typeface="微软雅黑" pitchFamily="34" charset="-122"/>
              </a:rPr>
              <a:t>stdio.h</a:t>
            </a:r>
            <a:r>
              <a:rPr lang="en-US" altLang="zh-CN" sz="2400" b="1" dirty="0">
                <a:solidFill>
                  <a:schemeClr val="bg1"/>
                </a:solidFill>
                <a:latin typeface="微软雅黑" pitchFamily="34" charset="-122"/>
                <a:ea typeface="微软雅黑" pitchFamily="34" charset="-122"/>
              </a:rPr>
              <a:t>&gt;</a:t>
            </a:r>
          </a:p>
          <a:p>
            <a:pPr indent="171450">
              <a:lnSpc>
                <a:spcPct val="125000"/>
              </a:lnSpc>
            </a:pPr>
            <a:r>
              <a:rPr lang="en-US" altLang="zh-CN" sz="2400" b="1" dirty="0">
                <a:solidFill>
                  <a:schemeClr val="bg1"/>
                </a:solidFill>
                <a:latin typeface="微软雅黑" pitchFamily="34" charset="-122"/>
                <a:ea typeface="微软雅黑" pitchFamily="34" charset="-122"/>
              </a:rPr>
              <a:t>void myfunc2() </a:t>
            </a:r>
          </a:p>
          <a:p>
            <a:pPr indent="171450">
              <a:lnSpc>
                <a:spcPct val="125000"/>
              </a:lnSpc>
            </a:pPr>
            <a:r>
              <a:rPr lang="en-US" altLang="zh-CN" sz="2400" b="1" dirty="0">
                <a:solidFill>
                  <a:schemeClr val="bg1"/>
                </a:solidFill>
                <a:latin typeface="微软雅黑" pitchFamily="34" charset="-122"/>
                <a:ea typeface="微软雅黑" pitchFamily="34" charset="-122"/>
              </a:rPr>
              <a:t>{  </a:t>
            </a:r>
          </a:p>
          <a:p>
            <a:pPr indent="171450">
              <a:lnSpc>
                <a:spcPct val="125000"/>
              </a:lnSpc>
            </a:pPr>
            <a:r>
              <a:rPr lang="en-US" altLang="zh-CN" sz="2400" b="1" dirty="0">
                <a:solidFill>
                  <a:schemeClr val="bg1"/>
                </a:solidFill>
                <a:latin typeface="微软雅黑" pitchFamily="34" charset="-122"/>
                <a:ea typeface="微软雅黑" pitchFamily="34" charset="-122"/>
              </a:rPr>
              <a:t>     </a:t>
            </a:r>
            <a:r>
              <a:rPr lang="en-US" altLang="zh-CN" sz="2400" b="1" dirty="0" err="1">
                <a:solidFill>
                  <a:schemeClr val="bg1"/>
                </a:solidFill>
                <a:latin typeface="微软雅黑" pitchFamily="34" charset="-122"/>
                <a:ea typeface="微软雅黑" pitchFamily="34" charset="-122"/>
              </a:rPr>
              <a:t>printf</a:t>
            </a:r>
            <a:r>
              <a:rPr lang="en-US" altLang="zh-CN" sz="2400" b="1" dirty="0">
                <a:solidFill>
                  <a:schemeClr val="bg1"/>
                </a:solidFill>
                <a:latin typeface="微软雅黑" pitchFamily="34" charset="-122"/>
                <a:ea typeface="微软雅黑" pitchFamily="34" charset="-122"/>
              </a:rPr>
              <a:t>("%</a:t>
            </a:r>
            <a:r>
              <a:rPr lang="en-US" altLang="zh-CN" sz="2400" b="1" dirty="0" err="1">
                <a:solidFill>
                  <a:schemeClr val="bg1"/>
                </a:solidFill>
                <a:latin typeface="微软雅黑" pitchFamily="34" charset="-122"/>
                <a:ea typeface="微软雅黑" pitchFamily="34" charset="-122"/>
              </a:rPr>
              <a:t>s","This</a:t>
            </a:r>
            <a:r>
              <a:rPr lang="en-US" altLang="zh-CN" sz="2400" b="1" dirty="0">
                <a:solidFill>
                  <a:schemeClr val="bg1"/>
                </a:solidFill>
                <a:latin typeface="微软雅黑" pitchFamily="34" charset="-122"/>
                <a:ea typeface="微软雅黑" pitchFamily="34" charset="-122"/>
              </a:rPr>
              <a:t> is myfunc2\n"); </a:t>
            </a:r>
          </a:p>
          <a:p>
            <a:pPr indent="171450">
              <a:lnSpc>
                <a:spcPct val="125000"/>
              </a:lnSpc>
            </a:pPr>
            <a:r>
              <a:rPr lang="en-US" altLang="zh-CN" sz="2400" b="1" dirty="0">
                <a:solidFill>
                  <a:schemeClr val="bg1"/>
                </a:solidFill>
                <a:latin typeface="微软雅黑" pitchFamily="34" charset="-122"/>
                <a:ea typeface="微软雅黑" pitchFamily="34" charset="-122"/>
              </a:rPr>
              <a:t>}</a:t>
            </a:r>
          </a:p>
        </p:txBody>
      </p:sp>
      <p:sp>
        <p:nvSpPr>
          <p:cNvPr id="8" name="Rectangle 5"/>
          <p:cNvSpPr>
            <a:spLocks noChangeArrowheads="1"/>
          </p:cNvSpPr>
          <p:nvPr/>
        </p:nvSpPr>
        <p:spPr bwMode="auto">
          <a:xfrm>
            <a:off x="880238" y="3580233"/>
            <a:ext cx="8709820" cy="978729"/>
          </a:xfrm>
          <a:prstGeom prst="rect">
            <a:avLst/>
          </a:prstGeom>
          <a:noFill/>
          <a:ln w="9525">
            <a:noFill/>
            <a:miter lim="800000"/>
            <a:headEnd/>
            <a:tailEnd/>
          </a:ln>
          <a:effectLst/>
        </p:spPr>
        <p:txBody>
          <a:bodyPr wrap="none" anchor="ctr">
            <a:spAutoFit/>
          </a:bodyPr>
          <a:lstStyle/>
          <a:p>
            <a:pPr indent="266700">
              <a:lnSpc>
                <a:spcPct val="120000"/>
              </a:lnSpc>
            </a:pPr>
            <a:r>
              <a:rPr lang="en-US" altLang="zh-CN" sz="2400" b="1" dirty="0">
                <a:solidFill>
                  <a:srgbClr val="CC3300"/>
                </a:solidFill>
                <a:latin typeface="微软雅黑" pitchFamily="34" charset="-122"/>
                <a:ea typeface="微软雅黑" pitchFamily="34" charset="-122"/>
              </a:rPr>
              <a:t>$</a:t>
            </a:r>
            <a:r>
              <a:rPr lang="en-US" altLang="zh-CN" sz="2400" b="1" dirty="0" err="1" smtClean="0">
                <a:solidFill>
                  <a:srgbClr val="CC3300"/>
                </a:solidFill>
                <a:latin typeface="微软雅黑" pitchFamily="34" charset="-122"/>
                <a:ea typeface="微软雅黑" pitchFamily="34" charset="-122"/>
              </a:rPr>
              <a:t>gcc</a:t>
            </a:r>
            <a:r>
              <a:rPr lang="en-US" altLang="zh-CN" sz="2400" b="1" dirty="0" smtClean="0">
                <a:solidFill>
                  <a:srgbClr val="CC3300"/>
                </a:solidFill>
                <a:latin typeface="微软雅黑" pitchFamily="34" charset="-122"/>
                <a:ea typeface="微软雅黑" pitchFamily="34" charset="-122"/>
              </a:rPr>
              <a:t> </a:t>
            </a:r>
            <a:r>
              <a:rPr lang="en-US" altLang="zh-CN" sz="2400" b="1" dirty="0">
                <a:solidFill>
                  <a:srgbClr val="CC3300"/>
                </a:solidFill>
                <a:latin typeface="微软雅黑" pitchFamily="34" charset="-122"/>
                <a:ea typeface="微软雅黑" pitchFamily="34" charset="-122"/>
              </a:rPr>
              <a:t>–c myproc1.c </a:t>
            </a:r>
            <a:r>
              <a:rPr lang="en-US" altLang="zh-CN" sz="2400" b="1" dirty="0" smtClean="0">
                <a:solidFill>
                  <a:srgbClr val="CC3300"/>
                </a:solidFill>
                <a:latin typeface="微软雅黑" pitchFamily="34" charset="-122"/>
                <a:ea typeface="微软雅黑" pitchFamily="34" charset="-122"/>
              </a:rPr>
              <a:t>myproc2.c</a:t>
            </a:r>
            <a:endParaRPr lang="en-US" altLang="zh-CN" sz="2400" b="1" dirty="0">
              <a:solidFill>
                <a:srgbClr val="CC3300"/>
              </a:solidFill>
              <a:latin typeface="微软雅黑" pitchFamily="34" charset="-122"/>
              <a:ea typeface="微软雅黑" pitchFamily="34" charset="-122"/>
            </a:endParaRPr>
          </a:p>
          <a:p>
            <a:pPr indent="266700">
              <a:lnSpc>
                <a:spcPct val="120000"/>
              </a:lnSpc>
            </a:pPr>
            <a:r>
              <a:rPr lang="en-US" altLang="zh-CN" sz="2400" b="1" dirty="0" smtClean="0">
                <a:solidFill>
                  <a:srgbClr val="CC3300"/>
                </a:solidFill>
                <a:latin typeface="微软雅黑" pitchFamily="34" charset="-122"/>
                <a:ea typeface="微软雅黑" pitchFamily="34" charset="-122"/>
              </a:rPr>
              <a:t>$</a:t>
            </a:r>
            <a:r>
              <a:rPr lang="en-US" altLang="zh-CN" sz="2400" b="1" dirty="0" err="1" smtClean="0">
                <a:solidFill>
                  <a:srgbClr val="CC3300"/>
                </a:solidFill>
                <a:latin typeface="微软雅黑" pitchFamily="34" charset="-122"/>
                <a:ea typeface="微软雅黑" pitchFamily="34" charset="-122"/>
              </a:rPr>
              <a:t>gcc</a:t>
            </a:r>
            <a:r>
              <a:rPr lang="en-US" altLang="zh-CN" sz="2400" b="1" dirty="0" smtClean="0">
                <a:solidFill>
                  <a:srgbClr val="CC3300"/>
                </a:solidFill>
                <a:latin typeface="微软雅黑" pitchFamily="34" charset="-122"/>
                <a:ea typeface="微软雅黑" pitchFamily="34" charset="-122"/>
              </a:rPr>
              <a:t> </a:t>
            </a:r>
            <a:r>
              <a:rPr lang="en-US" altLang="zh-CN" sz="2400" b="1" dirty="0">
                <a:solidFill>
                  <a:srgbClr val="CC3300"/>
                </a:solidFill>
                <a:latin typeface="微软雅黑" pitchFamily="34" charset="-122"/>
                <a:ea typeface="微软雅黑" pitchFamily="34" charset="-122"/>
              </a:rPr>
              <a:t>–shared –</a:t>
            </a:r>
            <a:r>
              <a:rPr lang="en-US" altLang="zh-CN" sz="2400" b="1" dirty="0" err="1">
                <a:solidFill>
                  <a:srgbClr val="CC3300"/>
                </a:solidFill>
                <a:latin typeface="微软雅黑" pitchFamily="34" charset="-122"/>
                <a:ea typeface="微软雅黑" pitchFamily="34" charset="-122"/>
              </a:rPr>
              <a:t>f</a:t>
            </a:r>
            <a:r>
              <a:rPr lang="en-US" altLang="zh-CN" sz="2400" b="1" dirty="0" err="1">
                <a:solidFill>
                  <a:srgbClr val="FF0000"/>
                </a:solidFill>
                <a:latin typeface="微软雅黑" pitchFamily="34" charset="-122"/>
                <a:ea typeface="微软雅黑" pitchFamily="34" charset="-122"/>
              </a:rPr>
              <a:t>PIC</a:t>
            </a:r>
            <a:r>
              <a:rPr lang="en-US" altLang="zh-CN" sz="2400" b="1" dirty="0">
                <a:solidFill>
                  <a:srgbClr val="CC3300"/>
                </a:solidFill>
                <a:latin typeface="微软雅黑" pitchFamily="34" charset="-122"/>
                <a:ea typeface="微软雅黑" pitchFamily="34" charset="-122"/>
              </a:rPr>
              <a:t> –o </a:t>
            </a:r>
            <a:r>
              <a:rPr lang="en-US" altLang="zh-CN" sz="2400" b="1" dirty="0">
                <a:solidFill>
                  <a:srgbClr val="3333CC"/>
                </a:solidFill>
                <a:latin typeface="微软雅黑" pitchFamily="34" charset="-122"/>
                <a:ea typeface="微软雅黑" pitchFamily="34" charset="-122"/>
              </a:rPr>
              <a:t>mylib.so</a:t>
            </a:r>
            <a:r>
              <a:rPr lang="en-US" altLang="zh-CN" sz="2400" b="1" dirty="0">
                <a:solidFill>
                  <a:srgbClr val="CC3300"/>
                </a:solidFill>
                <a:latin typeface="微软雅黑" pitchFamily="34" charset="-122"/>
                <a:ea typeface="微软雅黑" pitchFamily="34" charset="-122"/>
              </a:rPr>
              <a:t> myproc1.o myproc2.o</a:t>
            </a:r>
            <a:endParaRPr lang="zh-CN" altLang="en-US" sz="2400" b="1" dirty="0">
              <a:solidFill>
                <a:srgbClr val="CC3300"/>
              </a:solidFill>
              <a:latin typeface="微软雅黑" pitchFamily="34" charset="-122"/>
              <a:ea typeface="微软雅黑" pitchFamily="34" charset="-122"/>
            </a:endParaRPr>
          </a:p>
        </p:txBody>
      </p:sp>
      <p:sp>
        <p:nvSpPr>
          <p:cNvPr id="9" name="Rectangle 4"/>
          <p:cNvSpPr>
            <a:spLocks noChangeArrowheads="1"/>
          </p:cNvSpPr>
          <p:nvPr/>
        </p:nvSpPr>
        <p:spPr bwMode="auto">
          <a:xfrm>
            <a:off x="6692901" y="577209"/>
            <a:ext cx="1782762" cy="460375"/>
          </a:xfrm>
          <a:prstGeom prst="rect">
            <a:avLst/>
          </a:prstGeom>
          <a:noFill/>
          <a:ln w="3175">
            <a:solidFill>
              <a:schemeClr val="bg1"/>
            </a:solidFill>
            <a:miter lim="800000"/>
            <a:headEnd/>
            <a:tailEnd/>
          </a:ln>
        </p:spPr>
        <p:txBody>
          <a:bodyPr wrap="none">
            <a:spAutoFit/>
          </a:bodyPr>
          <a:lstStyle/>
          <a:p>
            <a:pPr eaLnBrk="0" hangingPunct="0"/>
            <a:r>
              <a:rPr lang="en-US" altLang="zh-CN" sz="2400" b="1" dirty="0">
                <a:solidFill>
                  <a:srgbClr val="3366FF"/>
                </a:solidFill>
                <a:latin typeface="微软雅黑" pitchFamily="34" charset="-122"/>
                <a:ea typeface="微软雅黑" pitchFamily="34" charset="-122"/>
                <a:cs typeface="Courier New" pitchFamily="49" charset="0"/>
              </a:rPr>
              <a:t>myproc2.c</a:t>
            </a:r>
          </a:p>
        </p:txBody>
      </p:sp>
      <p:sp>
        <p:nvSpPr>
          <p:cNvPr id="10" name="Text Box 8"/>
          <p:cNvSpPr txBox="1">
            <a:spLocks noChangeArrowheads="1"/>
          </p:cNvSpPr>
          <p:nvPr/>
        </p:nvSpPr>
        <p:spPr bwMode="auto">
          <a:xfrm>
            <a:off x="6908800" y="2322513"/>
            <a:ext cx="1566863" cy="366712"/>
          </a:xfrm>
          <a:prstGeom prst="rect">
            <a:avLst/>
          </a:prstGeom>
          <a:noFill/>
          <a:ln w="9525">
            <a:noFill/>
            <a:miter lim="800000"/>
            <a:headEnd/>
            <a:tailEnd/>
          </a:ln>
          <a:effectLst/>
        </p:spPr>
        <p:txBody>
          <a:bodyPr>
            <a:spAutoFit/>
          </a:bodyPr>
          <a:lstStyle/>
          <a:p>
            <a:pPr>
              <a:spcBef>
                <a:spcPct val="50000"/>
              </a:spcBef>
            </a:pPr>
            <a:endParaRPr lang="zh-CN" altLang="en-US"/>
          </a:p>
        </p:txBody>
      </p:sp>
      <p:sp>
        <p:nvSpPr>
          <p:cNvPr id="12" name="Rectangle 9"/>
          <p:cNvSpPr>
            <a:spLocks noChangeArrowheads="1"/>
          </p:cNvSpPr>
          <p:nvPr/>
        </p:nvSpPr>
        <p:spPr bwMode="auto">
          <a:xfrm>
            <a:off x="215914" y="4595948"/>
            <a:ext cx="3695700" cy="400050"/>
          </a:xfrm>
          <a:prstGeom prst="rect">
            <a:avLst/>
          </a:prstGeom>
          <a:noFill/>
          <a:ln w="9525">
            <a:noFill/>
            <a:miter lim="800000"/>
            <a:headEnd/>
            <a:tailEnd/>
          </a:ln>
          <a:effectLst/>
        </p:spPr>
        <p:txBody>
          <a:bodyPr wrap="none">
            <a:spAutoFit/>
          </a:bodyPr>
          <a:lstStyle/>
          <a:p>
            <a:r>
              <a:rPr lang="en-US" altLang="zh-CN" sz="2000" b="1" dirty="0" smtClean="0">
                <a:solidFill>
                  <a:schemeClr val="tx2">
                    <a:lumMod val="75000"/>
                  </a:schemeClr>
                </a:solidFill>
                <a:latin typeface="微软雅黑" pitchFamily="34" charset="-122"/>
                <a:ea typeface="微软雅黑" pitchFamily="34" charset="-122"/>
              </a:rPr>
              <a:t>Position </a:t>
            </a:r>
            <a:r>
              <a:rPr lang="en-US" altLang="zh-CN" sz="2000" b="1" dirty="0">
                <a:solidFill>
                  <a:schemeClr val="tx2">
                    <a:lumMod val="75000"/>
                  </a:schemeClr>
                </a:solidFill>
                <a:latin typeface="微软雅黑" pitchFamily="34" charset="-122"/>
                <a:ea typeface="微软雅黑" pitchFamily="34" charset="-122"/>
              </a:rPr>
              <a:t>Independent Code</a:t>
            </a:r>
            <a:endParaRPr lang="zh-CN" altLang="en-US" sz="2000" b="1" dirty="0">
              <a:solidFill>
                <a:schemeClr val="tx2">
                  <a:lumMod val="75000"/>
                </a:schemeClr>
              </a:solidFill>
              <a:latin typeface="微软雅黑" pitchFamily="34" charset="-122"/>
              <a:ea typeface="微软雅黑" pitchFamily="34" charset="-122"/>
            </a:endParaRPr>
          </a:p>
        </p:txBody>
      </p:sp>
      <p:sp>
        <p:nvSpPr>
          <p:cNvPr id="13" name="Text Box 10"/>
          <p:cNvSpPr txBox="1">
            <a:spLocks noChangeArrowheads="1"/>
          </p:cNvSpPr>
          <p:nvPr/>
        </p:nvSpPr>
        <p:spPr bwMode="auto">
          <a:xfrm>
            <a:off x="880238" y="4995998"/>
            <a:ext cx="1908602" cy="427038"/>
          </a:xfrm>
          <a:prstGeom prst="rect">
            <a:avLst/>
          </a:prstGeom>
          <a:noFill/>
          <a:ln w="9525">
            <a:noFill/>
            <a:miter lim="800000"/>
            <a:headEnd/>
            <a:tailEnd/>
          </a:ln>
          <a:effectLst/>
        </p:spPr>
        <p:txBody>
          <a:bodyPr wrap="square">
            <a:spAutoFit/>
          </a:bodyPr>
          <a:lstStyle/>
          <a:p>
            <a:pPr>
              <a:spcBef>
                <a:spcPct val="50000"/>
              </a:spcBef>
            </a:pPr>
            <a:r>
              <a:rPr lang="zh-CN" altLang="en-US" sz="2200" b="1" dirty="0">
                <a:ea typeface="微软雅黑" pitchFamily="34" charset="-122"/>
              </a:rPr>
              <a:t>位置无关代码</a:t>
            </a:r>
          </a:p>
        </p:txBody>
      </p:sp>
      <p:sp>
        <p:nvSpPr>
          <p:cNvPr id="16" name="Text Box 12"/>
          <p:cNvSpPr txBox="1">
            <a:spLocks noChangeArrowheads="1"/>
          </p:cNvSpPr>
          <p:nvPr/>
        </p:nvSpPr>
        <p:spPr bwMode="auto">
          <a:xfrm>
            <a:off x="4480780" y="4558962"/>
            <a:ext cx="2005500" cy="396875"/>
          </a:xfrm>
          <a:prstGeom prst="rect">
            <a:avLst/>
          </a:prstGeom>
          <a:noFill/>
          <a:ln w="9525">
            <a:noFill/>
            <a:miter lim="800000"/>
            <a:headEnd/>
            <a:tailEnd/>
          </a:ln>
          <a:effectLst/>
        </p:spPr>
        <p:txBody>
          <a:bodyPr wrap="square">
            <a:spAutoFit/>
          </a:bodyPr>
          <a:lstStyle/>
          <a:p>
            <a:pPr>
              <a:spcBef>
                <a:spcPct val="50000"/>
              </a:spcBef>
            </a:pPr>
            <a:r>
              <a:rPr lang="zh-CN" altLang="en-US" sz="2000" b="1" dirty="0" smtClean="0">
                <a:ea typeface="微软雅黑" pitchFamily="34" charset="-122"/>
              </a:rPr>
              <a:t>共享</a:t>
            </a:r>
            <a:r>
              <a:rPr lang="zh-CN" altLang="en-US" sz="2000" b="1" dirty="0">
                <a:ea typeface="微软雅黑" pitchFamily="34" charset="-122"/>
              </a:rPr>
              <a:t>代码库文件</a:t>
            </a:r>
          </a:p>
        </p:txBody>
      </p:sp>
      <p:sp>
        <p:nvSpPr>
          <p:cNvPr id="18" name="Text Box 16"/>
          <p:cNvSpPr txBox="1">
            <a:spLocks noChangeArrowheads="1"/>
          </p:cNvSpPr>
          <p:nvPr/>
        </p:nvSpPr>
        <p:spPr bwMode="auto">
          <a:xfrm>
            <a:off x="146981" y="5514975"/>
            <a:ext cx="9753157" cy="938719"/>
          </a:xfrm>
          <a:prstGeom prst="rect">
            <a:avLst/>
          </a:prstGeom>
          <a:noFill/>
          <a:ln w="9525">
            <a:noFill/>
            <a:miter lim="800000"/>
            <a:headEnd/>
            <a:tailEnd/>
          </a:ln>
          <a:effectLst/>
        </p:spPr>
        <p:txBody>
          <a:bodyPr wrap="square">
            <a:spAutoFit/>
          </a:bodyPr>
          <a:lstStyle/>
          <a:p>
            <a:pPr>
              <a:spcBef>
                <a:spcPct val="50000"/>
              </a:spcBef>
            </a:pPr>
            <a:r>
              <a:rPr lang="en-US" altLang="zh-CN" sz="2200" b="1" dirty="0">
                <a:solidFill>
                  <a:schemeClr val="accent2"/>
                </a:solidFill>
                <a:latin typeface="微软雅黑" pitchFamily="34" charset="-122"/>
                <a:ea typeface="微软雅黑" pitchFamily="34" charset="-122"/>
              </a:rPr>
              <a:t>1</a:t>
            </a:r>
            <a:r>
              <a:rPr lang="zh-CN" altLang="en-US" sz="2200" b="1" dirty="0">
                <a:solidFill>
                  <a:schemeClr val="accent2"/>
                </a:solidFill>
                <a:latin typeface="微软雅黑" pitchFamily="34" charset="-122"/>
                <a:ea typeface="微软雅黑" pitchFamily="34" charset="-122"/>
              </a:rPr>
              <a:t>）保证共享库代码的位置可以是不确定的</a:t>
            </a:r>
          </a:p>
          <a:p>
            <a:pPr>
              <a:spcBef>
                <a:spcPct val="50000"/>
              </a:spcBef>
            </a:pPr>
            <a:r>
              <a:rPr lang="en-US" altLang="zh-CN" sz="2200" b="1" dirty="0">
                <a:solidFill>
                  <a:schemeClr val="accent2"/>
                </a:solidFill>
                <a:latin typeface="微软雅黑" pitchFamily="34" charset="-122"/>
                <a:ea typeface="微软雅黑" pitchFamily="34" charset="-122"/>
              </a:rPr>
              <a:t>2</a:t>
            </a:r>
            <a:r>
              <a:rPr lang="zh-CN" altLang="en-US" sz="2200" b="1" dirty="0">
                <a:solidFill>
                  <a:schemeClr val="accent2"/>
                </a:solidFill>
                <a:latin typeface="微软雅黑" pitchFamily="34" charset="-122"/>
                <a:ea typeface="微软雅黑" pitchFamily="34" charset="-122"/>
              </a:rPr>
              <a:t>）即使共享库代码的长度发生变化，要不会影响调用它的程序</a:t>
            </a:r>
          </a:p>
        </p:txBody>
      </p:sp>
      <p:sp>
        <p:nvSpPr>
          <p:cNvPr id="20" name="Rectangle 4"/>
          <p:cNvSpPr>
            <a:spLocks noChangeArrowheads="1"/>
          </p:cNvSpPr>
          <p:nvPr/>
        </p:nvSpPr>
        <p:spPr bwMode="auto">
          <a:xfrm>
            <a:off x="322262" y="627062"/>
            <a:ext cx="1782763" cy="460375"/>
          </a:xfrm>
          <a:prstGeom prst="rect">
            <a:avLst/>
          </a:prstGeom>
          <a:noFill/>
          <a:ln w="3175">
            <a:solidFill>
              <a:schemeClr val="bg1"/>
            </a:solidFill>
            <a:miter lim="800000"/>
            <a:headEnd/>
            <a:tailEnd/>
          </a:ln>
        </p:spPr>
        <p:txBody>
          <a:bodyPr wrap="none">
            <a:spAutoFit/>
          </a:bodyPr>
          <a:lstStyle/>
          <a:p>
            <a:pPr eaLnBrk="0" hangingPunct="0"/>
            <a:r>
              <a:rPr lang="en-US" altLang="zh-CN" sz="2400" b="1" dirty="0">
                <a:solidFill>
                  <a:srgbClr val="3366FF"/>
                </a:solidFill>
                <a:latin typeface="微软雅黑" pitchFamily="34" charset="-122"/>
                <a:ea typeface="微软雅黑" pitchFamily="34" charset="-122"/>
                <a:cs typeface="Courier New" pitchFamily="49" charset="0"/>
              </a:rPr>
              <a:t>myproc1.c</a:t>
            </a:r>
          </a:p>
        </p:txBody>
      </p:sp>
      <p:cxnSp>
        <p:nvCxnSpPr>
          <p:cNvPr id="21" name="直接连接符 20"/>
          <p:cNvCxnSpPr/>
          <p:nvPr/>
        </p:nvCxnSpPr>
        <p:spPr>
          <a:xfrm flipV="1">
            <a:off x="3323463" y="4546966"/>
            <a:ext cx="866805" cy="127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3077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blinds(horizontal)">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8">
                                            <p:txEl>
                                              <p:pRg st="1" end="1"/>
                                            </p:txEl>
                                          </p:spTgt>
                                        </p:tgtEl>
                                        <p:attrNameLst>
                                          <p:attrName>style.visibility</p:attrName>
                                        </p:attrNameLst>
                                      </p:cBhvr>
                                      <p:to>
                                        <p:strVal val="visible"/>
                                      </p:to>
                                    </p:set>
                                    <p:animEffect transition="in" filter="blinds(horizontal)">
                                      <p:cBhvr>
                                        <p:cTn id="12" dur="500"/>
                                        <p:tgtEl>
                                          <p:spTgt spid="1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474" name="Rectangle 2"/>
          <p:cNvSpPr>
            <a:spLocks noGrp="1" noChangeArrowheads="1"/>
          </p:cNvSpPr>
          <p:nvPr>
            <p:ph type="title"/>
          </p:nvPr>
        </p:nvSpPr>
        <p:spPr>
          <a:xfrm>
            <a:off x="169863" y="128590"/>
            <a:ext cx="5422045" cy="561975"/>
          </a:xfrm>
        </p:spPr>
        <p:txBody>
          <a:bodyPr/>
          <a:lstStyle/>
          <a:p>
            <a:pPr algn="l"/>
            <a:r>
              <a:rPr lang="zh-CN" altLang="en-US" sz="2800" b="1" dirty="0" smtClean="0"/>
              <a:t>使用动态链接库编译和运行程序</a:t>
            </a:r>
            <a:endParaRPr lang="zh-CN" altLang="en-US" sz="2800" b="1" dirty="0"/>
          </a:p>
        </p:txBody>
      </p:sp>
      <p:sp>
        <p:nvSpPr>
          <p:cNvPr id="745475" name="Rectangle 3"/>
          <p:cNvSpPr>
            <a:spLocks noChangeArrowheads="1"/>
          </p:cNvSpPr>
          <p:nvPr/>
        </p:nvSpPr>
        <p:spPr bwMode="auto">
          <a:xfrm>
            <a:off x="270255" y="647405"/>
            <a:ext cx="9023215" cy="2862322"/>
          </a:xfrm>
          <a:prstGeom prst="rect">
            <a:avLst/>
          </a:prstGeom>
          <a:solidFill>
            <a:schemeClr val="tx2"/>
          </a:solidFill>
          <a:ln w="9525">
            <a:solidFill>
              <a:schemeClr val="tx1"/>
            </a:solidFill>
            <a:miter lim="800000"/>
            <a:headEnd/>
            <a:tailEnd/>
          </a:ln>
          <a:effectLst/>
        </p:spPr>
        <p:txBody>
          <a:bodyPr wrap="square" anchor="ctr">
            <a:spAutoFit/>
          </a:bodyPr>
          <a:lstStyle/>
          <a:p>
            <a:pPr indent="171450">
              <a:lnSpc>
                <a:spcPct val="125000"/>
              </a:lnSpc>
            </a:pPr>
            <a:r>
              <a:rPr lang="en-US" altLang="zh-CN" sz="2400" b="1" dirty="0">
                <a:solidFill>
                  <a:schemeClr val="bg1"/>
                </a:solidFill>
                <a:latin typeface="微软雅黑" pitchFamily="34" charset="-122"/>
                <a:ea typeface="微软雅黑" pitchFamily="34" charset="-122"/>
              </a:rPr>
              <a:t>void myfunc1(</a:t>
            </a:r>
            <a:r>
              <a:rPr lang="en-US" altLang="zh-CN" sz="2400" b="1" dirty="0" err="1">
                <a:solidFill>
                  <a:schemeClr val="bg1"/>
                </a:solidFill>
                <a:latin typeface="微软雅黑" pitchFamily="34" charset="-122"/>
                <a:ea typeface="微软雅黑" pitchFamily="34" charset="-122"/>
              </a:rPr>
              <a:t>viod</a:t>
            </a:r>
            <a:r>
              <a:rPr lang="en-US" altLang="zh-CN" sz="2400" b="1" dirty="0">
                <a:solidFill>
                  <a:schemeClr val="bg1"/>
                </a:solidFill>
                <a:latin typeface="微软雅黑" pitchFamily="34" charset="-122"/>
                <a:ea typeface="微软雅黑" pitchFamily="34" charset="-122"/>
              </a:rPr>
              <a:t>); </a:t>
            </a:r>
          </a:p>
          <a:p>
            <a:pPr indent="171450">
              <a:lnSpc>
                <a:spcPct val="125000"/>
              </a:lnSpc>
            </a:pPr>
            <a:r>
              <a:rPr lang="en-US" altLang="zh-CN" sz="2400" b="1" dirty="0" err="1">
                <a:solidFill>
                  <a:schemeClr val="bg1"/>
                </a:solidFill>
                <a:latin typeface="微软雅黑" pitchFamily="34" charset="-122"/>
                <a:ea typeface="微软雅黑" pitchFamily="34" charset="-122"/>
              </a:rPr>
              <a:t>int</a:t>
            </a:r>
            <a:r>
              <a:rPr lang="en-US" altLang="zh-CN" sz="2400" b="1" dirty="0">
                <a:solidFill>
                  <a:schemeClr val="bg1"/>
                </a:solidFill>
                <a:latin typeface="微软雅黑" pitchFamily="34" charset="-122"/>
                <a:ea typeface="微软雅黑" pitchFamily="34" charset="-122"/>
              </a:rPr>
              <a:t> main() </a:t>
            </a:r>
            <a:endParaRPr lang="en-US" altLang="zh-CN" sz="2400" b="1" dirty="0" smtClean="0">
              <a:solidFill>
                <a:schemeClr val="bg1"/>
              </a:solidFill>
              <a:latin typeface="微软雅黑" pitchFamily="34" charset="-122"/>
              <a:ea typeface="微软雅黑" pitchFamily="34" charset="-122"/>
            </a:endParaRPr>
          </a:p>
          <a:p>
            <a:pPr indent="171450">
              <a:lnSpc>
                <a:spcPct val="125000"/>
              </a:lnSpc>
            </a:pPr>
            <a:r>
              <a:rPr lang="en-US" altLang="zh-CN" sz="2400" b="1" dirty="0" smtClean="0">
                <a:solidFill>
                  <a:schemeClr val="bg1"/>
                </a:solidFill>
                <a:latin typeface="微软雅黑" pitchFamily="34" charset="-122"/>
                <a:ea typeface="微软雅黑" pitchFamily="34" charset="-122"/>
              </a:rPr>
              <a:t>{ </a:t>
            </a:r>
            <a:endParaRPr lang="en-US" altLang="zh-CN" sz="2400" b="1" dirty="0">
              <a:solidFill>
                <a:schemeClr val="bg1"/>
              </a:solidFill>
              <a:latin typeface="微软雅黑" pitchFamily="34" charset="-122"/>
              <a:ea typeface="微软雅黑" pitchFamily="34" charset="-122"/>
            </a:endParaRPr>
          </a:p>
          <a:p>
            <a:pPr indent="171450">
              <a:lnSpc>
                <a:spcPct val="125000"/>
              </a:lnSpc>
            </a:pPr>
            <a:r>
              <a:rPr lang="en-US" altLang="zh-CN" sz="2400" b="1" dirty="0">
                <a:solidFill>
                  <a:schemeClr val="bg1"/>
                </a:solidFill>
                <a:latin typeface="微软雅黑" pitchFamily="34" charset="-122"/>
                <a:ea typeface="微软雅黑" pitchFamily="34" charset="-122"/>
              </a:rPr>
              <a:t>   myfunc1(); </a:t>
            </a:r>
          </a:p>
          <a:p>
            <a:pPr indent="171450">
              <a:lnSpc>
                <a:spcPct val="125000"/>
              </a:lnSpc>
            </a:pPr>
            <a:r>
              <a:rPr lang="en-US" altLang="zh-CN" sz="2400" b="1" dirty="0">
                <a:solidFill>
                  <a:schemeClr val="bg1"/>
                </a:solidFill>
                <a:latin typeface="微软雅黑" pitchFamily="34" charset="-122"/>
                <a:ea typeface="微软雅黑" pitchFamily="34" charset="-122"/>
              </a:rPr>
              <a:t>   return 0; </a:t>
            </a:r>
          </a:p>
          <a:p>
            <a:pPr indent="171450">
              <a:lnSpc>
                <a:spcPct val="125000"/>
              </a:lnSpc>
            </a:pPr>
            <a:r>
              <a:rPr lang="en-US" altLang="zh-CN" sz="2400" b="1" dirty="0">
                <a:solidFill>
                  <a:schemeClr val="bg1"/>
                </a:solidFill>
                <a:latin typeface="微软雅黑" pitchFamily="34" charset="-122"/>
                <a:ea typeface="微软雅黑" pitchFamily="34" charset="-122"/>
              </a:rPr>
              <a:t>} </a:t>
            </a:r>
          </a:p>
        </p:txBody>
      </p:sp>
      <p:sp>
        <p:nvSpPr>
          <p:cNvPr id="745476" name="Text Box 4"/>
          <p:cNvSpPr txBox="1">
            <a:spLocks noChangeArrowheads="1"/>
          </p:cNvSpPr>
          <p:nvPr/>
        </p:nvSpPr>
        <p:spPr bwMode="auto">
          <a:xfrm>
            <a:off x="3788571" y="994799"/>
            <a:ext cx="1450975" cy="461665"/>
          </a:xfrm>
          <a:prstGeom prst="rect">
            <a:avLst/>
          </a:prstGeom>
          <a:noFill/>
          <a:ln w="9525">
            <a:noFill/>
            <a:miter lim="800000"/>
            <a:headEnd/>
            <a:tailEnd/>
          </a:ln>
          <a:effectLst/>
        </p:spPr>
        <p:txBody>
          <a:bodyPr>
            <a:spAutoFit/>
          </a:bodyPr>
          <a:lstStyle/>
          <a:p>
            <a:pPr>
              <a:spcBef>
                <a:spcPct val="50000"/>
              </a:spcBef>
            </a:pPr>
            <a:r>
              <a:rPr lang="en-US" altLang="zh-CN" sz="2400" b="1" dirty="0" err="1">
                <a:solidFill>
                  <a:srgbClr val="FF0000"/>
                </a:solidFill>
                <a:latin typeface="微软雅黑" pitchFamily="34" charset="-122"/>
                <a:ea typeface="微软雅黑" pitchFamily="34" charset="-122"/>
              </a:rPr>
              <a:t>main.c</a:t>
            </a:r>
            <a:endParaRPr lang="en-US" altLang="zh-CN" sz="2400" b="1" dirty="0">
              <a:solidFill>
                <a:srgbClr val="FF0000"/>
              </a:solidFill>
              <a:latin typeface="微软雅黑" pitchFamily="34" charset="-122"/>
              <a:ea typeface="微软雅黑" pitchFamily="34" charset="-122"/>
            </a:endParaRPr>
          </a:p>
        </p:txBody>
      </p:sp>
      <p:sp>
        <p:nvSpPr>
          <p:cNvPr id="745478" name="Rectangle 6"/>
          <p:cNvSpPr>
            <a:spLocks noChangeArrowheads="1"/>
          </p:cNvSpPr>
          <p:nvPr/>
        </p:nvSpPr>
        <p:spPr bwMode="auto">
          <a:xfrm>
            <a:off x="1390857" y="3934689"/>
            <a:ext cx="7151563" cy="2751522"/>
          </a:xfrm>
          <a:prstGeom prst="rect">
            <a:avLst/>
          </a:prstGeom>
          <a:noFill/>
          <a:ln w="9525">
            <a:noFill/>
            <a:miter lim="800000"/>
            <a:headEnd/>
            <a:tailEnd/>
          </a:ln>
          <a:effectLst/>
        </p:spPr>
        <p:txBody>
          <a:bodyPr wrap="square" anchor="ctr">
            <a:spAutoFit/>
          </a:bodyPr>
          <a:lstStyle/>
          <a:p>
            <a:pPr indent="266700">
              <a:lnSpc>
                <a:spcPct val="120000"/>
              </a:lnSpc>
            </a:pPr>
            <a:r>
              <a:rPr lang="en-US" altLang="zh-CN" sz="2400" b="1" dirty="0" smtClean="0">
                <a:solidFill>
                  <a:srgbClr val="CC3300"/>
                </a:solidFill>
                <a:latin typeface="微软雅黑" pitchFamily="34" charset="-122"/>
                <a:ea typeface="微软雅黑" pitchFamily="34" charset="-122"/>
              </a:rPr>
              <a:t>$</a:t>
            </a:r>
            <a:r>
              <a:rPr lang="en-US" altLang="zh-CN" sz="2400" b="1" dirty="0" err="1" smtClean="0">
                <a:solidFill>
                  <a:srgbClr val="CC3300"/>
                </a:solidFill>
                <a:latin typeface="微软雅黑" pitchFamily="34" charset="-122"/>
                <a:ea typeface="微软雅黑" pitchFamily="34" charset="-122"/>
              </a:rPr>
              <a:t>gcc</a:t>
            </a:r>
            <a:r>
              <a:rPr lang="en-US" altLang="zh-CN" sz="2400" b="1" dirty="0" smtClean="0">
                <a:solidFill>
                  <a:srgbClr val="CC3300"/>
                </a:solidFill>
                <a:latin typeface="微软雅黑" pitchFamily="34" charset="-122"/>
                <a:ea typeface="微软雅黑" pitchFamily="34" charset="-122"/>
              </a:rPr>
              <a:t>  </a:t>
            </a:r>
            <a:r>
              <a:rPr lang="en-US" altLang="zh-CN" sz="2400" b="1" dirty="0">
                <a:solidFill>
                  <a:srgbClr val="CC3300"/>
                </a:solidFill>
                <a:latin typeface="微软雅黑" pitchFamily="34" charset="-122"/>
                <a:ea typeface="微软雅黑" pitchFamily="34" charset="-122"/>
              </a:rPr>
              <a:t>–</a:t>
            </a:r>
            <a:r>
              <a:rPr lang="en-US" altLang="zh-CN" sz="2400" b="1" dirty="0" smtClean="0">
                <a:solidFill>
                  <a:srgbClr val="CC3300"/>
                </a:solidFill>
                <a:latin typeface="微软雅黑" pitchFamily="34" charset="-122"/>
                <a:ea typeface="微软雅黑" pitchFamily="34" charset="-122"/>
              </a:rPr>
              <a:t>o  </a:t>
            </a:r>
            <a:r>
              <a:rPr lang="en-US" altLang="zh-CN" sz="2400" b="1" dirty="0" err="1">
                <a:solidFill>
                  <a:srgbClr val="CC3300"/>
                </a:solidFill>
                <a:latin typeface="微软雅黑" pitchFamily="34" charset="-122"/>
                <a:ea typeface="微软雅黑" pitchFamily="34" charset="-122"/>
              </a:rPr>
              <a:t>myproc</a:t>
            </a:r>
            <a:r>
              <a:rPr lang="en-US" altLang="zh-CN" sz="2400" b="1" dirty="0">
                <a:solidFill>
                  <a:srgbClr val="CC3300"/>
                </a:solidFill>
                <a:latin typeface="微软雅黑" pitchFamily="34" charset="-122"/>
                <a:ea typeface="微软雅黑" pitchFamily="34" charset="-122"/>
              </a:rPr>
              <a:t> </a:t>
            </a:r>
            <a:r>
              <a:rPr lang="en-US" altLang="zh-CN" sz="2400" b="1" dirty="0" smtClean="0">
                <a:solidFill>
                  <a:srgbClr val="CC3300"/>
                </a:solidFill>
                <a:latin typeface="微软雅黑" pitchFamily="34" charset="-122"/>
                <a:ea typeface="微软雅黑" pitchFamily="34" charset="-122"/>
              </a:rPr>
              <a:t> –</a:t>
            </a:r>
            <a:r>
              <a:rPr lang="en-US" altLang="zh-CN" sz="2400" b="1" dirty="0" err="1" smtClean="0">
                <a:solidFill>
                  <a:srgbClr val="CC3300"/>
                </a:solidFill>
                <a:latin typeface="微软雅黑" pitchFamily="34" charset="-122"/>
                <a:ea typeface="微软雅黑" pitchFamily="34" charset="-122"/>
              </a:rPr>
              <a:t>l</a:t>
            </a:r>
            <a:r>
              <a:rPr lang="en-US" altLang="zh-CN" sz="2400" b="1" dirty="0" err="1">
                <a:solidFill>
                  <a:schemeClr val="tx2">
                    <a:lumMod val="75000"/>
                  </a:schemeClr>
                </a:solidFill>
                <a:latin typeface="微软雅黑" pitchFamily="34" charset="-122"/>
                <a:ea typeface="微软雅黑" pitchFamily="34" charset="-122"/>
              </a:rPr>
              <a:t>my</a:t>
            </a:r>
            <a:r>
              <a:rPr lang="en-US" altLang="zh-CN" sz="2400" b="1" dirty="0" err="1" smtClean="0">
                <a:solidFill>
                  <a:schemeClr val="tx2">
                    <a:lumMod val="75000"/>
                  </a:schemeClr>
                </a:solidFill>
                <a:latin typeface="微软雅黑" pitchFamily="34" charset="-122"/>
                <a:ea typeface="微软雅黑" pitchFamily="34" charset="-122"/>
              </a:rPr>
              <a:t>lib</a:t>
            </a:r>
            <a:r>
              <a:rPr lang="en-US" altLang="zh-CN" sz="2400" b="1" dirty="0" smtClean="0">
                <a:solidFill>
                  <a:schemeClr val="tx2">
                    <a:lumMod val="75000"/>
                  </a:schemeClr>
                </a:solidFill>
                <a:latin typeface="微软雅黑" pitchFamily="34" charset="-122"/>
                <a:ea typeface="微软雅黑" pitchFamily="34" charset="-122"/>
              </a:rPr>
              <a:t>  –L.  </a:t>
            </a:r>
            <a:r>
              <a:rPr lang="en-US" altLang="zh-CN" sz="2400" b="1" dirty="0" err="1" smtClean="0">
                <a:solidFill>
                  <a:srgbClr val="CC3300"/>
                </a:solidFill>
                <a:latin typeface="微软雅黑" pitchFamily="34" charset="-122"/>
                <a:ea typeface="微软雅黑" pitchFamily="34" charset="-122"/>
              </a:rPr>
              <a:t>main.c</a:t>
            </a:r>
            <a:endParaRPr lang="en-US" altLang="zh-CN" sz="2400" b="1" dirty="0" smtClean="0">
              <a:solidFill>
                <a:srgbClr val="CC3300"/>
              </a:solidFill>
              <a:latin typeface="微软雅黑" pitchFamily="34" charset="-122"/>
              <a:ea typeface="微软雅黑" pitchFamily="34" charset="-122"/>
            </a:endParaRPr>
          </a:p>
          <a:p>
            <a:pPr indent="266700">
              <a:lnSpc>
                <a:spcPct val="120000"/>
              </a:lnSpc>
            </a:pPr>
            <a:endParaRPr lang="en-US" altLang="zh-CN" sz="2400" b="1" dirty="0" smtClean="0">
              <a:solidFill>
                <a:srgbClr val="CC3300"/>
              </a:solidFill>
              <a:latin typeface="微软雅黑" pitchFamily="34" charset="-122"/>
              <a:ea typeface="微软雅黑" pitchFamily="34" charset="-122"/>
            </a:endParaRPr>
          </a:p>
          <a:p>
            <a:pPr indent="266700">
              <a:lnSpc>
                <a:spcPct val="120000"/>
              </a:lnSpc>
            </a:pPr>
            <a:r>
              <a:rPr lang="en-US" altLang="zh-CN" sz="2400" b="1" dirty="0" smtClean="0">
                <a:solidFill>
                  <a:srgbClr val="CC3300"/>
                </a:solidFill>
                <a:latin typeface="微软雅黑" pitchFamily="34" charset="-122"/>
                <a:ea typeface="微软雅黑" pitchFamily="34" charset="-122"/>
              </a:rPr>
              <a:t>$export LD_LIBRARY_PATH=`</a:t>
            </a:r>
            <a:r>
              <a:rPr lang="en-US" altLang="zh-CN" sz="2400" b="1" dirty="0" err="1" smtClean="0">
                <a:solidFill>
                  <a:srgbClr val="CC3300"/>
                </a:solidFill>
                <a:latin typeface="微软雅黑" pitchFamily="34" charset="-122"/>
                <a:ea typeface="微软雅黑" pitchFamily="34" charset="-122"/>
              </a:rPr>
              <a:t>pwd</a:t>
            </a:r>
            <a:r>
              <a:rPr lang="en-US" altLang="zh-CN" sz="2400" b="1" dirty="0" smtClean="0">
                <a:solidFill>
                  <a:srgbClr val="CC3300"/>
                </a:solidFill>
                <a:latin typeface="微软雅黑" pitchFamily="34" charset="-122"/>
                <a:ea typeface="微软雅黑" pitchFamily="34" charset="-122"/>
              </a:rPr>
              <a:t>’</a:t>
            </a:r>
          </a:p>
          <a:p>
            <a:pPr indent="266700">
              <a:lnSpc>
                <a:spcPct val="120000"/>
              </a:lnSpc>
            </a:pPr>
            <a:r>
              <a:rPr lang="en-US" altLang="zh-CN" sz="2400" b="1" dirty="0">
                <a:solidFill>
                  <a:srgbClr val="0A6A0A"/>
                </a:solidFill>
                <a:latin typeface="微软雅黑" pitchFamily="34" charset="-122"/>
                <a:ea typeface="微软雅黑" pitchFamily="34" charset="-122"/>
                <a:cs typeface="Arial" pitchFamily="34" charset="0"/>
              </a:rPr>
              <a:t>//</a:t>
            </a:r>
            <a:r>
              <a:rPr lang="zh-CN" altLang="en-US" sz="2400" b="1" dirty="0">
                <a:solidFill>
                  <a:srgbClr val="0A6A0A"/>
                </a:solidFill>
                <a:latin typeface="微软雅黑" pitchFamily="34" charset="-122"/>
                <a:ea typeface="微软雅黑" pitchFamily="34" charset="-122"/>
                <a:cs typeface="Arial" pitchFamily="34" charset="0"/>
              </a:rPr>
              <a:t>指定额外的共享函数库搜索</a:t>
            </a:r>
            <a:r>
              <a:rPr lang="zh-CN" altLang="en-US" sz="2400" b="1" dirty="0" smtClean="0">
                <a:solidFill>
                  <a:srgbClr val="0A6A0A"/>
                </a:solidFill>
                <a:latin typeface="微软雅黑" pitchFamily="34" charset="-122"/>
                <a:ea typeface="微软雅黑" pitchFamily="34" charset="-122"/>
                <a:cs typeface="Arial" pitchFamily="34" charset="0"/>
              </a:rPr>
              <a:t>路径</a:t>
            </a:r>
            <a:endParaRPr lang="en-US" altLang="zh-CN" sz="2400" b="1" dirty="0" smtClean="0">
              <a:solidFill>
                <a:srgbClr val="0A6A0A"/>
              </a:solidFill>
              <a:latin typeface="微软雅黑" pitchFamily="34" charset="-122"/>
              <a:ea typeface="微软雅黑" pitchFamily="34" charset="-122"/>
              <a:cs typeface="Arial" pitchFamily="34" charset="0"/>
            </a:endParaRPr>
          </a:p>
          <a:p>
            <a:pPr indent="266700">
              <a:lnSpc>
                <a:spcPct val="120000"/>
              </a:lnSpc>
            </a:pPr>
            <a:endParaRPr lang="en-US" altLang="zh-CN" sz="2400" b="1" dirty="0">
              <a:solidFill>
                <a:srgbClr val="0A6A0A"/>
              </a:solidFill>
              <a:latin typeface="微软雅黑" pitchFamily="34" charset="-122"/>
              <a:ea typeface="微软雅黑" pitchFamily="34" charset="-122"/>
              <a:cs typeface="Arial" pitchFamily="34" charset="0"/>
            </a:endParaRPr>
          </a:p>
          <a:p>
            <a:pPr indent="266700">
              <a:lnSpc>
                <a:spcPct val="120000"/>
              </a:lnSpc>
            </a:pPr>
            <a:r>
              <a:rPr lang="en-US" altLang="zh-CN" sz="2400" b="1" dirty="0" smtClean="0">
                <a:solidFill>
                  <a:srgbClr val="CC3300"/>
                </a:solidFill>
                <a:latin typeface="微软雅黑" pitchFamily="34" charset="-122"/>
                <a:ea typeface="微软雅黑" pitchFamily="34" charset="-122"/>
              </a:rPr>
              <a:t>$./</a:t>
            </a:r>
            <a:r>
              <a:rPr lang="en-US" altLang="zh-CN" sz="2400" b="1" dirty="0" err="1" smtClean="0">
                <a:solidFill>
                  <a:srgbClr val="CC3300"/>
                </a:solidFill>
                <a:latin typeface="微软雅黑" pitchFamily="34" charset="-122"/>
                <a:ea typeface="微软雅黑" pitchFamily="34" charset="-122"/>
              </a:rPr>
              <a:t>a.out</a:t>
            </a:r>
            <a:endParaRPr lang="en-US" altLang="zh-CN" sz="2400" b="1" dirty="0">
              <a:solidFill>
                <a:srgbClr val="CC3300"/>
              </a:solidFill>
              <a:latin typeface="微软雅黑" pitchFamily="34" charset="-122"/>
              <a:ea typeface="微软雅黑" pitchFamily="34" charset="-122"/>
            </a:endParaRPr>
          </a:p>
        </p:txBody>
      </p:sp>
      <p:sp>
        <p:nvSpPr>
          <p:cNvPr id="745488" name="Line 16"/>
          <p:cNvSpPr>
            <a:spLocks noChangeShapeType="1"/>
          </p:cNvSpPr>
          <p:nvPr/>
        </p:nvSpPr>
        <p:spPr bwMode="auto">
          <a:xfrm flipV="1">
            <a:off x="5209254" y="3813961"/>
            <a:ext cx="130971" cy="220883"/>
          </a:xfrm>
          <a:prstGeom prst="line">
            <a:avLst/>
          </a:prstGeom>
          <a:noFill/>
          <a:ln w="38100">
            <a:solidFill>
              <a:srgbClr val="0A6A0A"/>
            </a:solidFill>
            <a:round/>
            <a:headEnd/>
            <a:tailEnd type="triangle" w="med" len="med"/>
          </a:ln>
          <a:effectLst/>
        </p:spPr>
        <p:txBody>
          <a:bodyPr/>
          <a:lstStyle/>
          <a:p>
            <a:endParaRPr lang="zh-CN" altLang="en-US"/>
          </a:p>
        </p:txBody>
      </p:sp>
      <p:sp>
        <p:nvSpPr>
          <p:cNvPr id="2" name="矩形 1"/>
          <p:cNvSpPr/>
          <p:nvPr/>
        </p:nvSpPr>
        <p:spPr>
          <a:xfrm>
            <a:off x="4593076" y="3442729"/>
            <a:ext cx="2385589" cy="497957"/>
          </a:xfrm>
          <a:prstGeom prst="rect">
            <a:avLst/>
          </a:prstGeom>
        </p:spPr>
        <p:txBody>
          <a:bodyPr wrap="none">
            <a:spAutoFit/>
          </a:bodyPr>
          <a:lstStyle/>
          <a:p>
            <a:pPr indent="266700">
              <a:lnSpc>
                <a:spcPct val="120000"/>
              </a:lnSpc>
            </a:pPr>
            <a:r>
              <a:rPr lang="en-US" altLang="zh-CN" sz="2400" b="1" dirty="0" smtClean="0">
                <a:latin typeface="微软雅黑" pitchFamily="34" charset="-122"/>
                <a:ea typeface="微软雅黑" pitchFamily="34" charset="-122"/>
              </a:rPr>
              <a:t>./libmylib.so</a:t>
            </a:r>
            <a:endParaRPr lang="en-US" altLang="zh-CN" sz="2400" b="1" dirty="0">
              <a:latin typeface="微软雅黑" pitchFamily="34" charset="-122"/>
              <a:ea typeface="微软雅黑" pitchFamily="34" charset="-122"/>
            </a:endParaRPr>
          </a:p>
        </p:txBody>
      </p:sp>
      <p:cxnSp>
        <p:nvCxnSpPr>
          <p:cNvPr id="14" name="直接连接符 13"/>
          <p:cNvCxnSpPr/>
          <p:nvPr/>
        </p:nvCxnSpPr>
        <p:spPr>
          <a:xfrm>
            <a:off x="4488742" y="4435718"/>
            <a:ext cx="139797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469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45488"/>
                                        </p:tgtEl>
                                        <p:attrNameLst>
                                          <p:attrName>style.visibility</p:attrName>
                                        </p:attrNameLst>
                                      </p:cBhvr>
                                      <p:to>
                                        <p:strVal val="visible"/>
                                      </p:to>
                                    </p:set>
                                    <p:animEffect transition="in" filter="blinds(horizontal)">
                                      <p:cBhvr>
                                        <p:cTn id="7" dur="500"/>
                                        <p:tgtEl>
                                          <p:spTgt spid="7454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5488"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5489" name="Picture 17"/>
          <p:cNvPicPr>
            <a:picLocks noChangeAspect="1" noChangeArrowheads="1"/>
          </p:cNvPicPr>
          <p:nvPr/>
        </p:nvPicPr>
        <p:blipFill>
          <a:blip r:embed="rId3"/>
          <a:srcRect/>
          <a:stretch>
            <a:fillRect/>
          </a:stretch>
        </p:blipFill>
        <p:spPr bwMode="auto">
          <a:xfrm>
            <a:off x="7133371" y="71439"/>
            <a:ext cx="4668837" cy="6511925"/>
          </a:xfrm>
          <a:prstGeom prst="rect">
            <a:avLst/>
          </a:prstGeom>
          <a:noFill/>
        </p:spPr>
      </p:pic>
      <p:sp>
        <p:nvSpPr>
          <p:cNvPr id="745485" name="Rectangle 13"/>
          <p:cNvSpPr>
            <a:spLocks noChangeArrowheads="1"/>
          </p:cNvSpPr>
          <p:nvPr/>
        </p:nvSpPr>
        <p:spPr bwMode="auto">
          <a:xfrm>
            <a:off x="7144483" y="725489"/>
            <a:ext cx="4614863" cy="2452687"/>
          </a:xfrm>
          <a:prstGeom prst="rect">
            <a:avLst/>
          </a:prstGeom>
          <a:solidFill>
            <a:schemeClr val="accent1">
              <a:alpha val="24001"/>
            </a:schemeClr>
          </a:solidFill>
          <a:ln w="9525">
            <a:solidFill>
              <a:schemeClr val="tx1"/>
            </a:solidFill>
            <a:miter lim="800000"/>
            <a:headEnd/>
            <a:tailEnd/>
          </a:ln>
          <a:effectLst/>
        </p:spPr>
        <p:txBody>
          <a:bodyPr wrap="none" anchor="ctr"/>
          <a:lstStyle/>
          <a:p>
            <a:endParaRPr lang="zh-CN" altLang="en-US"/>
          </a:p>
        </p:txBody>
      </p:sp>
      <p:sp>
        <p:nvSpPr>
          <p:cNvPr id="745486" name="Rectangle 14"/>
          <p:cNvSpPr>
            <a:spLocks noChangeArrowheads="1"/>
          </p:cNvSpPr>
          <p:nvPr/>
        </p:nvSpPr>
        <p:spPr bwMode="auto">
          <a:xfrm>
            <a:off x="7215921" y="3995738"/>
            <a:ext cx="4543425" cy="2005012"/>
          </a:xfrm>
          <a:prstGeom prst="rect">
            <a:avLst/>
          </a:prstGeom>
          <a:solidFill>
            <a:srgbClr val="FF0000">
              <a:alpha val="24001"/>
            </a:srgbClr>
          </a:solidFill>
          <a:ln w="9525">
            <a:solidFill>
              <a:schemeClr val="tx1"/>
            </a:solidFill>
            <a:miter lim="800000"/>
            <a:headEnd/>
            <a:tailEnd/>
          </a:ln>
          <a:effectLst/>
        </p:spPr>
        <p:txBody>
          <a:bodyPr wrap="none" anchor="ctr"/>
          <a:lstStyle/>
          <a:p>
            <a:endParaRPr lang="zh-CN" altLang="en-US"/>
          </a:p>
        </p:txBody>
      </p:sp>
      <p:sp>
        <p:nvSpPr>
          <p:cNvPr id="745487" name="Rectangle 15"/>
          <p:cNvSpPr>
            <a:spLocks noChangeArrowheads="1"/>
          </p:cNvSpPr>
          <p:nvPr/>
        </p:nvSpPr>
        <p:spPr bwMode="auto">
          <a:xfrm>
            <a:off x="292957" y="870740"/>
            <a:ext cx="6573835" cy="5373779"/>
          </a:xfrm>
          <a:prstGeom prst="rect">
            <a:avLst/>
          </a:prstGeom>
          <a:noFill/>
          <a:ln w="9525">
            <a:noFill/>
            <a:miter lim="800000"/>
            <a:headEnd/>
            <a:tailEnd/>
          </a:ln>
          <a:effectLst/>
        </p:spPr>
        <p:txBody>
          <a:bodyPr wrap="square" anchor="ctr">
            <a:spAutoFit/>
          </a:bodyPr>
          <a:lstStyle/>
          <a:p>
            <a:pPr marL="342900" indent="-342900" eaLnBrk="0" hangingPunct="0">
              <a:lnSpc>
                <a:spcPct val="110000"/>
              </a:lnSpc>
              <a:buFont typeface="Wingdings" panose="05000000000000000000" pitchFamily="2" charset="2"/>
              <a:buChar char="l"/>
            </a:pPr>
            <a:r>
              <a:rPr lang="zh-CN" altLang="en-US" sz="2400" b="1" dirty="0">
                <a:solidFill>
                  <a:srgbClr val="0A6A0A"/>
                </a:solidFill>
                <a:latin typeface="微软雅黑" pitchFamily="34" charset="-122"/>
                <a:ea typeface="微软雅黑" pitchFamily="34" charset="-122"/>
              </a:rPr>
              <a:t>加载 </a:t>
            </a:r>
            <a:r>
              <a:rPr lang="en-US" altLang="zh-CN" sz="2400" b="1" dirty="0" err="1">
                <a:solidFill>
                  <a:srgbClr val="0A6A0A"/>
                </a:solidFill>
                <a:latin typeface="微软雅黑" pitchFamily="34" charset="-122"/>
                <a:ea typeface="微软雅黑" pitchFamily="34" charset="-122"/>
              </a:rPr>
              <a:t>myproc</a:t>
            </a:r>
            <a:r>
              <a:rPr lang="en-US" altLang="zh-CN" sz="2400" b="1" dirty="0">
                <a:solidFill>
                  <a:srgbClr val="0A6A0A"/>
                </a:solidFill>
                <a:latin typeface="微软雅黑" pitchFamily="34" charset="-122"/>
                <a:ea typeface="微软雅黑" pitchFamily="34" charset="-122"/>
              </a:rPr>
              <a:t> </a:t>
            </a:r>
            <a:endParaRPr lang="en-US" altLang="zh-CN" sz="2400" b="1" dirty="0" smtClean="0">
              <a:solidFill>
                <a:srgbClr val="0A6A0A"/>
              </a:solidFill>
              <a:latin typeface="微软雅黑" pitchFamily="34" charset="-122"/>
              <a:ea typeface="微软雅黑" pitchFamily="34" charset="-122"/>
            </a:endParaRPr>
          </a:p>
          <a:p>
            <a:pPr marL="800100" lvl="1" indent="-342900" eaLnBrk="0" hangingPunct="0">
              <a:lnSpc>
                <a:spcPct val="110000"/>
              </a:lnSpc>
              <a:buFont typeface="Wingdings" panose="05000000000000000000" pitchFamily="2" charset="2"/>
              <a:buChar char="l"/>
            </a:pPr>
            <a:r>
              <a:rPr lang="zh-CN" altLang="en-US" sz="2400" b="1" dirty="0" smtClean="0">
                <a:solidFill>
                  <a:srgbClr val="0A6A0A"/>
                </a:solidFill>
                <a:latin typeface="微软雅黑" pitchFamily="34" charset="-122"/>
                <a:ea typeface="微软雅黑" pitchFamily="34" charset="-122"/>
              </a:rPr>
              <a:t>包含动态链接的</a:t>
            </a:r>
            <a:r>
              <a:rPr lang="zh-CN" altLang="en-US" sz="2400" b="1" dirty="0">
                <a:solidFill>
                  <a:srgbClr val="FF0000"/>
                </a:solidFill>
                <a:latin typeface="微软雅黑" pitchFamily="34" charset="-122"/>
                <a:ea typeface="微软雅黑" pitchFamily="34" charset="-122"/>
              </a:rPr>
              <a:t>程序头</a:t>
            </a:r>
            <a:r>
              <a:rPr lang="zh-CN" altLang="en-US" sz="2400" b="1" dirty="0" smtClean="0">
                <a:solidFill>
                  <a:srgbClr val="FF0000"/>
                </a:solidFill>
                <a:latin typeface="微软雅黑" pitchFamily="34" charset="-122"/>
                <a:ea typeface="微软雅黑" pitchFamily="34" charset="-122"/>
              </a:rPr>
              <a:t>表有 </a:t>
            </a:r>
            <a:r>
              <a:rPr lang="en-US" altLang="zh-CN" sz="2400" b="1" dirty="0">
                <a:solidFill>
                  <a:srgbClr val="FF0000"/>
                </a:solidFill>
                <a:latin typeface="微软雅黑" pitchFamily="34" charset="-122"/>
                <a:ea typeface="微软雅黑" pitchFamily="34" charset="-122"/>
              </a:rPr>
              <a:t>.</a:t>
            </a:r>
            <a:r>
              <a:rPr lang="en-US" altLang="zh-CN" sz="2400" b="1" dirty="0" err="1">
                <a:solidFill>
                  <a:srgbClr val="FF0000"/>
                </a:solidFill>
                <a:latin typeface="微软雅黑" pitchFamily="34" charset="-122"/>
                <a:ea typeface="微软雅黑" pitchFamily="34" charset="-122"/>
              </a:rPr>
              <a:t>interp</a:t>
            </a:r>
            <a:r>
              <a:rPr lang="en-US" altLang="zh-CN" sz="2400" b="1" dirty="0">
                <a:solidFill>
                  <a:srgbClr val="FF0000"/>
                </a:solidFill>
                <a:latin typeface="微软雅黑" pitchFamily="34" charset="-122"/>
                <a:ea typeface="微软雅黑" pitchFamily="34" charset="-122"/>
              </a:rPr>
              <a:t> </a:t>
            </a:r>
            <a:r>
              <a:rPr lang="zh-CN" altLang="en-US" sz="2400" b="1" dirty="0">
                <a:solidFill>
                  <a:srgbClr val="FF0000"/>
                </a:solidFill>
                <a:latin typeface="微软雅黑" pitchFamily="34" charset="-122"/>
                <a:ea typeface="微软雅黑" pitchFamily="34" charset="-122"/>
              </a:rPr>
              <a:t>段，其中包含了动态链接器路径名 </a:t>
            </a:r>
            <a:r>
              <a:rPr lang="en-US" altLang="zh-CN" sz="2400" b="1" dirty="0" smtClean="0">
                <a:solidFill>
                  <a:srgbClr val="FF0000"/>
                </a:solidFill>
                <a:latin typeface="微软雅黑" pitchFamily="34" charset="-122"/>
                <a:ea typeface="微软雅黑" pitchFamily="34" charset="-122"/>
              </a:rPr>
              <a:t>ld-linux.so</a:t>
            </a:r>
            <a:endParaRPr lang="en-US" altLang="zh-CN" sz="2400" b="1" dirty="0" smtClean="0">
              <a:solidFill>
                <a:srgbClr val="0A6A0A"/>
              </a:solidFill>
              <a:latin typeface="微软雅黑" pitchFamily="34" charset="-122"/>
              <a:ea typeface="微软雅黑" pitchFamily="34" charset="-122"/>
            </a:endParaRPr>
          </a:p>
          <a:p>
            <a:pPr marL="800100" lvl="1" indent="-342900" eaLnBrk="0" hangingPunct="0">
              <a:lnSpc>
                <a:spcPct val="110000"/>
              </a:lnSpc>
              <a:buFont typeface="Wingdings" panose="05000000000000000000" pitchFamily="2" charset="2"/>
              <a:buChar char="l"/>
            </a:pPr>
            <a:r>
              <a:rPr lang="zh-CN" altLang="en-US" sz="2400" b="1" dirty="0" smtClean="0">
                <a:solidFill>
                  <a:srgbClr val="0A6A0A"/>
                </a:solidFill>
                <a:latin typeface="微软雅黑" pitchFamily="34" charset="-122"/>
                <a:ea typeface="微软雅黑" pitchFamily="34" charset="-122"/>
              </a:rPr>
              <a:t>加载器根据</a:t>
            </a:r>
            <a:r>
              <a:rPr lang="zh-CN" altLang="en-US" sz="2400" b="1" dirty="0">
                <a:solidFill>
                  <a:srgbClr val="0A6A0A"/>
                </a:solidFill>
                <a:latin typeface="微软雅黑" pitchFamily="34" charset="-122"/>
                <a:ea typeface="微软雅黑" pitchFamily="34" charset="-122"/>
              </a:rPr>
              <a:t>指定路径加载并启动动态链接器</a:t>
            </a:r>
            <a:r>
              <a:rPr lang="zh-CN" altLang="en-US" sz="2400" b="1" dirty="0" smtClean="0">
                <a:solidFill>
                  <a:srgbClr val="0A6A0A"/>
                </a:solidFill>
                <a:latin typeface="微软雅黑" pitchFamily="34" charset="-122"/>
                <a:ea typeface="微软雅黑" pitchFamily="34" charset="-122"/>
              </a:rPr>
              <a:t>运行</a:t>
            </a:r>
            <a:endParaRPr lang="en-US" altLang="zh-CN" sz="2400" b="1" dirty="0" smtClean="0">
              <a:solidFill>
                <a:srgbClr val="0A6A0A"/>
              </a:solidFill>
              <a:latin typeface="微软雅黑" pitchFamily="34" charset="-122"/>
              <a:ea typeface="微软雅黑" pitchFamily="34" charset="-122"/>
            </a:endParaRPr>
          </a:p>
          <a:p>
            <a:pPr marL="800100" lvl="1" indent="-342900" eaLnBrk="0" hangingPunct="0">
              <a:lnSpc>
                <a:spcPct val="110000"/>
              </a:lnSpc>
              <a:buFont typeface="Wingdings" panose="05000000000000000000" pitchFamily="2" charset="2"/>
              <a:buChar char="l"/>
            </a:pPr>
            <a:r>
              <a:rPr lang="zh-CN" altLang="en-US" sz="2400" b="1" dirty="0" smtClean="0">
                <a:latin typeface="微软雅黑" pitchFamily="34" charset="-122"/>
                <a:ea typeface="微软雅黑" pitchFamily="34" charset="-122"/>
              </a:rPr>
              <a:t>动态</a:t>
            </a:r>
            <a:r>
              <a:rPr lang="zh-CN" altLang="en-US" sz="2400" b="1" dirty="0">
                <a:latin typeface="微软雅黑" pitchFamily="34" charset="-122"/>
                <a:ea typeface="微软雅黑" pitchFamily="34" charset="-122"/>
              </a:rPr>
              <a:t>链接器</a:t>
            </a:r>
            <a:r>
              <a:rPr lang="zh-CN" altLang="en-US" sz="2400" b="1" dirty="0" smtClean="0">
                <a:latin typeface="微软雅黑" pitchFamily="34" charset="-122"/>
                <a:ea typeface="微软雅黑" pitchFamily="34" charset="-122"/>
              </a:rPr>
              <a:t>完成以下工作，把</a:t>
            </a:r>
            <a:r>
              <a:rPr lang="zh-CN" altLang="en-US" sz="2400" b="1" dirty="0">
                <a:latin typeface="微软雅黑" pitchFamily="34" charset="-122"/>
                <a:ea typeface="微软雅黑" pitchFamily="34" charset="-122"/>
              </a:rPr>
              <a:t>控制权交给</a:t>
            </a:r>
            <a:r>
              <a:rPr lang="en-US" altLang="zh-CN" sz="2400" b="1" dirty="0" err="1" smtClean="0">
                <a:latin typeface="微软雅黑" pitchFamily="34" charset="-122"/>
                <a:ea typeface="微软雅黑" pitchFamily="34" charset="-122"/>
              </a:rPr>
              <a:t>myproc</a:t>
            </a:r>
            <a:endParaRPr lang="en-US" altLang="zh-CN" sz="2400" b="1" dirty="0">
              <a:latin typeface="微软雅黑" pitchFamily="34" charset="-122"/>
              <a:ea typeface="微软雅黑" pitchFamily="34" charset="-122"/>
            </a:endParaRPr>
          </a:p>
          <a:p>
            <a:pPr marL="1257300" lvl="2" indent="-342900" eaLnBrk="0" hangingPunct="0">
              <a:lnSpc>
                <a:spcPct val="110000"/>
              </a:lnSpc>
              <a:buFont typeface="Wingdings" panose="05000000000000000000" pitchFamily="2" charset="2"/>
              <a:buChar char="l"/>
            </a:pPr>
            <a:r>
              <a:rPr lang="zh-CN" altLang="en-US" sz="2400" dirty="0" smtClean="0"/>
              <a:t>完成</a:t>
            </a:r>
            <a:r>
              <a:rPr lang="zh-CN" altLang="en-US" sz="2400" dirty="0"/>
              <a:t>对</a:t>
            </a:r>
            <a:r>
              <a:rPr lang="en-US" altLang="zh-CN" sz="2400" dirty="0"/>
              <a:t>libc.so</a:t>
            </a:r>
            <a:r>
              <a:rPr lang="zh-CN" altLang="en-US" sz="2400" dirty="0"/>
              <a:t>在进程空间上的布局</a:t>
            </a:r>
            <a:r>
              <a:rPr lang="zh-CN" altLang="en-US" sz="2400" dirty="0" smtClean="0"/>
              <a:t>；</a:t>
            </a:r>
            <a:endParaRPr lang="en-US" altLang="zh-CN" sz="2400" dirty="0" smtClean="0"/>
          </a:p>
          <a:p>
            <a:pPr marL="1257300" lvl="2" indent="-342900" eaLnBrk="0" hangingPunct="0">
              <a:lnSpc>
                <a:spcPct val="110000"/>
              </a:lnSpc>
              <a:buFont typeface="Wingdings" panose="05000000000000000000" pitchFamily="2" charset="2"/>
              <a:buChar char="l"/>
            </a:pPr>
            <a:r>
              <a:rPr lang="zh-CN" altLang="en-US" sz="2400" dirty="0" smtClean="0"/>
              <a:t>完成</a:t>
            </a:r>
            <a:r>
              <a:rPr lang="en-US" altLang="zh-CN" sz="2400" dirty="0" smtClean="0"/>
              <a:t>mylib.so</a:t>
            </a:r>
            <a:r>
              <a:rPr lang="zh-CN" altLang="en-US" sz="2400" dirty="0" smtClean="0"/>
              <a:t>在进程</a:t>
            </a:r>
            <a:r>
              <a:rPr lang="zh-CN" altLang="en-US" sz="2400" dirty="0"/>
              <a:t>空间上的布局</a:t>
            </a:r>
            <a:r>
              <a:rPr lang="zh-CN" altLang="en-US" sz="2400" dirty="0" smtClean="0"/>
              <a:t>；</a:t>
            </a:r>
            <a:endParaRPr lang="en-US" altLang="zh-CN" sz="2400" dirty="0" smtClean="0"/>
          </a:p>
          <a:p>
            <a:pPr marL="1257300" lvl="2" indent="-342900" eaLnBrk="0" hangingPunct="0">
              <a:lnSpc>
                <a:spcPct val="110000"/>
              </a:lnSpc>
              <a:buFont typeface="Wingdings" panose="05000000000000000000" pitchFamily="2" charset="2"/>
              <a:buChar char="l"/>
            </a:pPr>
            <a:r>
              <a:rPr lang="zh-CN" altLang="en-US" sz="2400" dirty="0" smtClean="0"/>
              <a:t>完成</a:t>
            </a:r>
            <a:r>
              <a:rPr lang="en-US" altLang="zh-CN" sz="2400" dirty="0" err="1" smtClean="0"/>
              <a:t>myproc</a:t>
            </a:r>
            <a:r>
              <a:rPr lang="zh-CN" altLang="en-US" sz="2400" dirty="0" smtClean="0"/>
              <a:t>对</a:t>
            </a:r>
            <a:r>
              <a:rPr lang="zh-CN" altLang="en-US" sz="2400" dirty="0"/>
              <a:t>上述两个</a:t>
            </a:r>
            <a:r>
              <a:rPr lang="en-US" altLang="zh-CN" sz="2400" dirty="0"/>
              <a:t>.so</a:t>
            </a:r>
            <a:r>
              <a:rPr lang="zh-CN" altLang="en-US" sz="2400" dirty="0"/>
              <a:t>文件引用的</a:t>
            </a:r>
            <a:r>
              <a:rPr lang="zh-CN" altLang="en-US" sz="2400" dirty="0" smtClean="0"/>
              <a:t>解析</a:t>
            </a:r>
            <a:endParaRPr lang="en-US" altLang="zh-CN" sz="2400" b="1" dirty="0">
              <a:latin typeface="微软雅黑" pitchFamily="34" charset="-122"/>
              <a:ea typeface="微软雅黑" pitchFamily="34" charset="-122"/>
            </a:endParaRPr>
          </a:p>
          <a:p>
            <a:pPr marL="800100" lvl="1" indent="-342900" eaLnBrk="0" hangingPunct="0">
              <a:lnSpc>
                <a:spcPct val="110000"/>
              </a:lnSpc>
              <a:buFont typeface="Wingdings" panose="05000000000000000000" pitchFamily="2" charset="2"/>
              <a:buChar char="l"/>
            </a:pPr>
            <a:r>
              <a:rPr lang="en-US" altLang="zh-CN" sz="2400" b="1" dirty="0" err="1" smtClean="0">
                <a:latin typeface="微软雅黑" pitchFamily="34" charset="-122"/>
                <a:ea typeface="微软雅黑" pitchFamily="34" charset="-122"/>
              </a:rPr>
              <a:t>myproc</a:t>
            </a:r>
            <a:r>
              <a:rPr lang="zh-CN" altLang="en-US" sz="2400" b="1" dirty="0" smtClean="0">
                <a:latin typeface="微软雅黑" pitchFamily="34" charset="-122"/>
                <a:ea typeface="微软雅黑" pitchFamily="34" charset="-122"/>
              </a:rPr>
              <a:t>启动</a:t>
            </a:r>
            <a:r>
              <a:rPr lang="zh-CN" altLang="en-US" sz="2400" b="1" dirty="0">
                <a:latin typeface="微软雅黑" pitchFamily="34" charset="-122"/>
                <a:ea typeface="微软雅黑" pitchFamily="34" charset="-122"/>
              </a:rPr>
              <a:t>其第一条指令</a:t>
            </a:r>
            <a:r>
              <a:rPr lang="zh-CN" altLang="en-US" sz="2400" b="1" dirty="0" smtClean="0">
                <a:latin typeface="微软雅黑" pitchFamily="34" charset="-122"/>
                <a:ea typeface="微软雅黑" pitchFamily="34" charset="-122"/>
              </a:rPr>
              <a:t>执行</a:t>
            </a:r>
            <a:r>
              <a:rPr lang="zh-CN" altLang="en-US" sz="2400" dirty="0" smtClean="0"/>
              <a:t> </a:t>
            </a:r>
            <a:endParaRPr lang="zh-CN" altLang="en-US" sz="2400" dirty="0"/>
          </a:p>
        </p:txBody>
      </p:sp>
      <p:sp>
        <p:nvSpPr>
          <p:cNvPr id="19" name="Rectangle 2"/>
          <p:cNvSpPr txBox="1">
            <a:spLocks noChangeArrowheads="1"/>
          </p:cNvSpPr>
          <p:nvPr/>
        </p:nvSpPr>
        <p:spPr>
          <a:xfrm>
            <a:off x="250095" y="308765"/>
            <a:ext cx="5800111" cy="561975"/>
          </a:xfrm>
          <a:prstGeom prst="rect">
            <a:avLst/>
          </a:prstGeom>
        </p:spPr>
        <p:txBody>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pPr algn="l"/>
            <a:r>
              <a:rPr lang="zh-CN" altLang="en-US" sz="2800" b="1" dirty="0" smtClean="0"/>
              <a:t>加载包含动态链接的可执行文件</a:t>
            </a:r>
            <a:endParaRPr lang="zh-CN" altLang="en-US" sz="2800" b="1" dirty="0"/>
          </a:p>
        </p:txBody>
      </p:sp>
    </p:spTree>
    <p:extLst>
      <p:ext uri="{BB962C8B-B14F-4D97-AF65-F5344CB8AC3E}">
        <p14:creationId xmlns:p14="http://schemas.microsoft.com/office/powerpoint/2010/main" val="343697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45485"/>
                                        </p:tgtEl>
                                        <p:attrNameLst>
                                          <p:attrName>style.visibility</p:attrName>
                                        </p:attrNameLst>
                                      </p:cBhvr>
                                      <p:to>
                                        <p:strVal val="visible"/>
                                      </p:to>
                                    </p:set>
                                    <p:animEffect transition="in" filter="blinds(horizontal)">
                                      <p:cBhvr>
                                        <p:cTn id="7" dur="500"/>
                                        <p:tgtEl>
                                          <p:spTgt spid="74548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45486"/>
                                        </p:tgtEl>
                                        <p:attrNameLst>
                                          <p:attrName>style.visibility</p:attrName>
                                        </p:attrNameLst>
                                      </p:cBhvr>
                                      <p:to>
                                        <p:strVal val="visible"/>
                                      </p:to>
                                    </p:set>
                                    <p:animEffect transition="in" filter="blinds(horizontal)">
                                      <p:cBhvr>
                                        <p:cTn id="12" dur="500"/>
                                        <p:tgtEl>
                                          <p:spTgt spid="7454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5485" grpId="0" animBg="1"/>
      <p:bldP spid="745486"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64</a:t>
            </a:fld>
            <a:endParaRPr lang="zh-CN" altLang="en-US"/>
          </a:p>
        </p:txBody>
      </p:sp>
      <p:pic>
        <p:nvPicPr>
          <p:cNvPr id="3" name="图片 2"/>
          <p:cNvPicPr>
            <a:picLocks noChangeAspect="1"/>
          </p:cNvPicPr>
          <p:nvPr/>
        </p:nvPicPr>
        <p:blipFill>
          <a:blip r:embed="rId3"/>
          <a:stretch>
            <a:fillRect/>
          </a:stretch>
        </p:blipFill>
        <p:spPr>
          <a:xfrm>
            <a:off x="5177656" y="650419"/>
            <a:ext cx="7014344" cy="5797372"/>
          </a:xfrm>
          <a:prstGeom prst="rect">
            <a:avLst/>
          </a:prstGeom>
        </p:spPr>
      </p:pic>
      <p:sp>
        <p:nvSpPr>
          <p:cNvPr id="5" name="文本框 4"/>
          <p:cNvSpPr txBox="1"/>
          <p:nvPr/>
        </p:nvSpPr>
        <p:spPr>
          <a:xfrm>
            <a:off x="213945" y="1024106"/>
            <a:ext cx="5732585" cy="5262979"/>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dirty="0" smtClean="0"/>
              <a:t>P2</a:t>
            </a:r>
            <a:r>
              <a:rPr lang="zh-CN" altLang="en-US" sz="2400" dirty="0" smtClean="0"/>
              <a:t>的加载器不能像静态链接的程序那样直接创建进程影像，</a:t>
            </a:r>
            <a:r>
              <a:rPr lang="zh-CN" altLang="en-US" sz="2400" dirty="0"/>
              <a:t>而是</a:t>
            </a:r>
            <a:r>
              <a:rPr lang="zh-CN" altLang="en-US" sz="2400" dirty="0" smtClean="0"/>
              <a:t>需要利用</a:t>
            </a:r>
            <a:r>
              <a:rPr lang="en-US" altLang="zh-CN" sz="2400" dirty="0" smtClean="0"/>
              <a:t>P2</a:t>
            </a:r>
            <a:r>
              <a:rPr lang="zh-CN" altLang="en-US" sz="2400" dirty="0" smtClean="0"/>
              <a:t>提供的</a:t>
            </a:r>
            <a:r>
              <a:rPr lang="en-US" altLang="zh-CN" sz="2400" dirty="0" smtClean="0">
                <a:solidFill>
                  <a:srgbClr val="FF0000"/>
                </a:solidFill>
              </a:rPr>
              <a:t>.</a:t>
            </a:r>
            <a:r>
              <a:rPr lang="en-US" altLang="zh-CN" sz="2400" dirty="0" err="1" smtClean="0">
                <a:solidFill>
                  <a:srgbClr val="FF0000"/>
                </a:solidFill>
              </a:rPr>
              <a:t>interp</a:t>
            </a:r>
            <a:r>
              <a:rPr lang="zh-CN" altLang="en-US" sz="2400" dirty="0" smtClean="0"/>
              <a:t>节</a:t>
            </a:r>
            <a:r>
              <a:rPr lang="en-US" altLang="zh-CN" sz="2400" dirty="0" smtClean="0"/>
              <a:t>——</a:t>
            </a:r>
            <a:r>
              <a:rPr lang="zh-CN" altLang="en-US" sz="2400" dirty="0" smtClean="0"/>
              <a:t>包含了</a:t>
            </a:r>
            <a:r>
              <a:rPr lang="zh-CN" altLang="en-US" sz="2400" dirty="0" smtClean="0">
                <a:solidFill>
                  <a:srgbClr val="FF0000"/>
                </a:solidFill>
              </a:rPr>
              <a:t>动态链接器</a:t>
            </a:r>
            <a:r>
              <a:rPr lang="zh-CN" altLang="en-US" sz="2400" dirty="0" smtClean="0"/>
              <a:t>的</a:t>
            </a:r>
            <a:r>
              <a:rPr lang="zh-CN" altLang="en-US" sz="2400" dirty="0" smtClean="0">
                <a:solidFill>
                  <a:srgbClr val="FF0000"/>
                </a:solidFill>
              </a:rPr>
              <a:t>路径</a:t>
            </a:r>
            <a:r>
              <a:rPr lang="zh-CN" altLang="en-US" sz="2400" dirty="0" smtClean="0"/>
              <a:t>名；</a:t>
            </a:r>
            <a:endParaRPr lang="en-US" altLang="zh-CN" sz="2400" dirty="0" smtClean="0"/>
          </a:p>
          <a:p>
            <a:pPr marL="285750" indent="-285750">
              <a:buFont typeface="Wingdings" panose="05000000000000000000" pitchFamily="2" charset="2"/>
              <a:buChar char="Ø"/>
            </a:pPr>
            <a:r>
              <a:rPr lang="zh-CN" altLang="en-US" sz="2400" dirty="0" smtClean="0"/>
              <a:t>动态链接器完成以下工作：</a:t>
            </a:r>
            <a:endParaRPr lang="en-US" altLang="zh-CN" sz="2400" dirty="0" smtClean="0"/>
          </a:p>
          <a:p>
            <a:pPr marL="742950" lvl="1" indent="-285750">
              <a:buFont typeface="Wingdings" panose="05000000000000000000" pitchFamily="2" charset="2"/>
              <a:buChar char="Ø"/>
            </a:pPr>
            <a:r>
              <a:rPr lang="zh-CN" altLang="en-US" sz="2400" dirty="0" smtClean="0">
                <a:solidFill>
                  <a:srgbClr val="FF0000"/>
                </a:solidFill>
              </a:rPr>
              <a:t>完成</a:t>
            </a:r>
            <a:r>
              <a:rPr lang="zh-CN" altLang="en-US" sz="2400" dirty="0" smtClean="0"/>
              <a:t>对</a:t>
            </a:r>
            <a:r>
              <a:rPr lang="en-US" altLang="zh-CN" sz="2400" dirty="0" smtClean="0"/>
              <a:t>libc.so</a:t>
            </a:r>
            <a:r>
              <a:rPr lang="zh-CN" altLang="en-US" sz="2400" dirty="0" smtClean="0"/>
              <a:t>在</a:t>
            </a:r>
            <a:r>
              <a:rPr lang="zh-CN" altLang="en-US" sz="2400" dirty="0" smtClean="0">
                <a:solidFill>
                  <a:srgbClr val="FF0000"/>
                </a:solidFill>
              </a:rPr>
              <a:t>进程空间</a:t>
            </a:r>
            <a:r>
              <a:rPr lang="zh-CN" altLang="en-US" sz="2400" dirty="0" smtClean="0"/>
              <a:t>上的</a:t>
            </a:r>
            <a:r>
              <a:rPr lang="zh-CN" altLang="en-US" sz="2400" dirty="0" smtClean="0">
                <a:solidFill>
                  <a:srgbClr val="FF0000"/>
                </a:solidFill>
              </a:rPr>
              <a:t>布局</a:t>
            </a:r>
            <a:r>
              <a:rPr lang="zh-CN" altLang="en-US" sz="2400" dirty="0" smtClean="0"/>
              <a:t>；</a:t>
            </a:r>
            <a:endParaRPr lang="en-US" altLang="zh-CN" sz="2400" dirty="0" smtClean="0"/>
          </a:p>
          <a:p>
            <a:pPr marL="742950" lvl="1" indent="-285750">
              <a:buFont typeface="Wingdings" panose="05000000000000000000" pitchFamily="2" charset="2"/>
              <a:buChar char="Ø"/>
            </a:pPr>
            <a:r>
              <a:rPr lang="zh-CN" altLang="en-US" sz="2400" dirty="0" smtClean="0"/>
              <a:t>完成</a:t>
            </a:r>
            <a:r>
              <a:rPr lang="en-US" altLang="zh-CN" sz="2400" dirty="0" smtClean="0"/>
              <a:t>libvector.so</a:t>
            </a:r>
            <a:r>
              <a:rPr lang="zh-CN" altLang="en-US" sz="2400" dirty="0" smtClean="0"/>
              <a:t>在近程空间上的布局；</a:t>
            </a:r>
            <a:endParaRPr lang="en-US" altLang="zh-CN" sz="2400" dirty="0" smtClean="0"/>
          </a:p>
          <a:p>
            <a:pPr marL="742950" lvl="1" indent="-285750">
              <a:buFont typeface="Wingdings" panose="05000000000000000000" pitchFamily="2" charset="2"/>
              <a:buChar char="Ø"/>
            </a:pPr>
            <a:r>
              <a:rPr lang="zh-CN" altLang="en-US" sz="2400" dirty="0" smtClean="0">
                <a:solidFill>
                  <a:srgbClr val="FF0000"/>
                </a:solidFill>
              </a:rPr>
              <a:t>完成</a:t>
            </a:r>
            <a:r>
              <a:rPr lang="en-US" altLang="zh-CN" sz="2400" dirty="0" smtClean="0"/>
              <a:t>P2</a:t>
            </a:r>
            <a:r>
              <a:rPr lang="zh-CN" altLang="en-US" sz="2400" dirty="0" smtClean="0"/>
              <a:t>对上述</a:t>
            </a:r>
            <a:r>
              <a:rPr lang="zh-CN" altLang="en-US" sz="2400" dirty="0" smtClean="0">
                <a:solidFill>
                  <a:srgbClr val="FF0000"/>
                </a:solidFill>
              </a:rPr>
              <a:t>两个</a:t>
            </a:r>
            <a:r>
              <a:rPr lang="en-US" altLang="zh-CN" sz="2400" dirty="0" smtClean="0">
                <a:solidFill>
                  <a:srgbClr val="FF0000"/>
                </a:solidFill>
              </a:rPr>
              <a:t>.so</a:t>
            </a:r>
            <a:r>
              <a:rPr lang="zh-CN" altLang="en-US" sz="2400" dirty="0" smtClean="0">
                <a:solidFill>
                  <a:srgbClr val="FF0000"/>
                </a:solidFill>
              </a:rPr>
              <a:t>文件引用的解析</a:t>
            </a:r>
            <a:endParaRPr lang="en-US" altLang="zh-CN" sz="2400" dirty="0" smtClean="0">
              <a:solidFill>
                <a:srgbClr val="FF0000"/>
              </a:solidFill>
            </a:endParaRPr>
          </a:p>
          <a:p>
            <a:pPr marL="742950" lvl="1" indent="-285750">
              <a:buFont typeface="Wingdings" panose="05000000000000000000" pitchFamily="2" charset="2"/>
              <a:buChar char="Ø"/>
            </a:pPr>
            <a:r>
              <a:rPr lang="zh-CN" altLang="en-US" sz="2400" dirty="0" smtClean="0"/>
              <a:t>将控制权返回给应用程序</a:t>
            </a:r>
            <a:endParaRPr lang="en-US" altLang="zh-CN" sz="2400" dirty="0" smtClean="0"/>
          </a:p>
          <a:p>
            <a:pPr marL="285750" indent="-285750">
              <a:buFont typeface="Wingdings" panose="05000000000000000000" pitchFamily="2" charset="2"/>
              <a:buChar char="Ø"/>
            </a:pPr>
            <a:r>
              <a:rPr lang="zh-CN" altLang="en-US" sz="2400" dirty="0" smtClean="0"/>
              <a:t>从程序中加载：</a:t>
            </a:r>
            <a:endParaRPr lang="en-US" altLang="zh-CN" sz="2400" dirty="0" smtClean="0"/>
          </a:p>
          <a:p>
            <a:pPr marL="742950" lvl="1" indent="-285750">
              <a:buFont typeface="Wingdings" panose="05000000000000000000" pitchFamily="2" charset="2"/>
              <a:buChar char="Ø"/>
            </a:pPr>
            <a:r>
              <a:rPr lang="en-US" altLang="zh-CN" sz="2400" dirty="0" err="1"/>
              <a:t>d</a:t>
            </a:r>
            <a:r>
              <a:rPr lang="en-US" altLang="zh-CN" sz="2400" dirty="0" err="1" smtClean="0"/>
              <a:t>lopen</a:t>
            </a:r>
            <a:r>
              <a:rPr lang="en-US" altLang="zh-CN" sz="2400" dirty="0" smtClean="0"/>
              <a:t>;</a:t>
            </a:r>
          </a:p>
          <a:p>
            <a:pPr marL="742950" lvl="1" indent="-285750">
              <a:buFont typeface="Wingdings" panose="05000000000000000000" pitchFamily="2" charset="2"/>
              <a:buChar char="Ø"/>
            </a:pPr>
            <a:r>
              <a:rPr lang="en-US" altLang="zh-CN" sz="2400" dirty="0" err="1" smtClean="0"/>
              <a:t>dlclose</a:t>
            </a:r>
            <a:r>
              <a:rPr lang="en-US" altLang="zh-CN" sz="2400" dirty="0" smtClean="0"/>
              <a:t>();</a:t>
            </a:r>
          </a:p>
          <a:p>
            <a:pPr marL="742950" lvl="1" indent="-285750">
              <a:buFont typeface="Wingdings" panose="05000000000000000000" pitchFamily="2" charset="2"/>
              <a:buChar char="Ø"/>
            </a:pPr>
            <a:r>
              <a:rPr lang="en-US" altLang="zh-CN" sz="2400" dirty="0" err="1" smtClean="0"/>
              <a:t>dlerror</a:t>
            </a:r>
            <a:r>
              <a:rPr lang="en-US" altLang="zh-CN" sz="2400" dirty="0" smtClean="0"/>
              <a:t>();</a:t>
            </a:r>
            <a:endParaRPr lang="zh-CN" altLang="en-US" sz="2400" dirty="0"/>
          </a:p>
        </p:txBody>
      </p:sp>
      <p:sp>
        <p:nvSpPr>
          <p:cNvPr id="7" name="内容占位符 2"/>
          <p:cNvSpPr txBox="1">
            <a:spLocks/>
          </p:cNvSpPr>
          <p:nvPr/>
        </p:nvSpPr>
        <p:spPr>
          <a:xfrm>
            <a:off x="460130" y="345996"/>
            <a:ext cx="10972800" cy="608845"/>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dirty="0" smtClean="0"/>
              <a:t>7.11</a:t>
            </a:r>
            <a:r>
              <a:rPr lang="zh-CN" altLang="en-US" dirty="0" smtClean="0"/>
              <a:t> 从应用程序中加载和链接共享库</a:t>
            </a:r>
            <a:endParaRPr lang="en-US" altLang="zh-CN" dirty="0" smtClean="0"/>
          </a:p>
        </p:txBody>
      </p:sp>
    </p:spTree>
    <p:extLst>
      <p:ext uri="{BB962C8B-B14F-4D97-AF65-F5344CB8AC3E}">
        <p14:creationId xmlns:p14="http://schemas.microsoft.com/office/powerpoint/2010/main" val="197508467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65</a:t>
            </a:fld>
            <a:endParaRPr lang="zh-CN" altLang="en-US"/>
          </a:p>
        </p:txBody>
      </p:sp>
      <p:sp>
        <p:nvSpPr>
          <p:cNvPr id="5" name="内容占位符 2"/>
          <p:cNvSpPr txBox="1">
            <a:spLocks/>
          </p:cNvSpPr>
          <p:nvPr/>
        </p:nvSpPr>
        <p:spPr>
          <a:xfrm>
            <a:off x="491490" y="403643"/>
            <a:ext cx="10972800" cy="608845"/>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dirty="0" smtClean="0"/>
              <a:t>7.4.2</a:t>
            </a:r>
            <a:r>
              <a:rPr lang="zh-CN" altLang="en-US" dirty="0" smtClean="0"/>
              <a:t> 动态库的运行时加载</a:t>
            </a:r>
            <a:endParaRPr lang="en-US" altLang="zh-CN" dirty="0" smtClean="0"/>
          </a:p>
        </p:txBody>
      </p:sp>
      <p:sp>
        <p:nvSpPr>
          <p:cNvPr id="6" name="矩形 5"/>
          <p:cNvSpPr/>
          <p:nvPr/>
        </p:nvSpPr>
        <p:spPr>
          <a:xfrm>
            <a:off x="1024890" y="1388263"/>
            <a:ext cx="10439400" cy="4216539"/>
          </a:xfrm>
          <a:prstGeom prst="rect">
            <a:avLst/>
          </a:prstGeom>
        </p:spPr>
        <p:txBody>
          <a:bodyPr wrap="square">
            <a:spAutoFit/>
          </a:bodyPr>
          <a:lstStyle/>
          <a:p>
            <a:r>
              <a:rPr lang="en-US" altLang="zh-CN" dirty="0">
                <a:latin typeface="ZztexMono-Regular"/>
              </a:rPr>
              <a:t>#include &lt;</a:t>
            </a:r>
            <a:r>
              <a:rPr lang="en-US" altLang="zh-CN" dirty="0" err="1">
                <a:latin typeface="ZztexMono-Regular"/>
              </a:rPr>
              <a:t>dlfcn.h</a:t>
            </a:r>
            <a:r>
              <a:rPr lang="en-US" altLang="zh-CN" dirty="0">
                <a:latin typeface="ZztexMono-Regular"/>
              </a:rPr>
              <a:t>&gt;</a:t>
            </a:r>
          </a:p>
          <a:p>
            <a:r>
              <a:rPr lang="en-US" altLang="zh-CN" dirty="0">
                <a:latin typeface="ZztexMono-Regular"/>
              </a:rPr>
              <a:t>void *</a:t>
            </a:r>
            <a:r>
              <a:rPr lang="en-US" altLang="zh-CN" dirty="0" err="1">
                <a:latin typeface="ZztexMono-Regular"/>
              </a:rPr>
              <a:t>dlopen</a:t>
            </a:r>
            <a:r>
              <a:rPr lang="en-US" altLang="zh-CN" dirty="0">
                <a:latin typeface="ZztexMono-Regular"/>
              </a:rPr>
              <a:t>(</a:t>
            </a:r>
            <a:r>
              <a:rPr lang="en-US" altLang="zh-CN" dirty="0" err="1">
                <a:latin typeface="ZztexMono-Regular"/>
              </a:rPr>
              <a:t>const</a:t>
            </a:r>
            <a:r>
              <a:rPr lang="en-US" altLang="zh-CN" dirty="0">
                <a:latin typeface="ZztexMono-Regular"/>
              </a:rPr>
              <a:t> char *filename, </a:t>
            </a:r>
            <a:r>
              <a:rPr lang="en-US" altLang="zh-CN" dirty="0" err="1">
                <a:latin typeface="ZztexMono-Regular"/>
              </a:rPr>
              <a:t>int</a:t>
            </a:r>
            <a:r>
              <a:rPr lang="en-US" altLang="zh-CN" dirty="0">
                <a:latin typeface="ZztexMono-Regular"/>
              </a:rPr>
              <a:t> flag);</a:t>
            </a:r>
          </a:p>
          <a:p>
            <a:r>
              <a:rPr lang="en-US" altLang="zh-CN" dirty="0">
                <a:latin typeface="ZztexMono-Regular"/>
              </a:rPr>
              <a:t>				</a:t>
            </a:r>
            <a:r>
              <a:rPr lang="en-US" altLang="zh-CN" sz="1600" i="1" dirty="0">
                <a:solidFill>
                  <a:srgbClr val="00AEF0"/>
                </a:solidFill>
                <a:latin typeface="ZztexMono-Italic"/>
              </a:rPr>
              <a:t>Returns: </a:t>
            </a:r>
            <a:r>
              <a:rPr lang="en-US" altLang="zh-CN" sz="1600" i="1" dirty="0" err="1">
                <a:solidFill>
                  <a:srgbClr val="00AEF0"/>
                </a:solidFill>
                <a:latin typeface="ZztexMono-Italic"/>
              </a:rPr>
              <a:t>ptr</a:t>
            </a:r>
            <a:r>
              <a:rPr lang="en-US" altLang="zh-CN" sz="1600" i="1" dirty="0">
                <a:solidFill>
                  <a:srgbClr val="00AEF0"/>
                </a:solidFill>
                <a:latin typeface="ZztexMono-Italic"/>
              </a:rPr>
              <a:t> to handle if OK, NULL on error</a:t>
            </a:r>
          </a:p>
          <a:p>
            <a:r>
              <a:rPr lang="en-US" altLang="zh-CN" dirty="0">
                <a:latin typeface="ZztexMono-Regular"/>
              </a:rPr>
              <a:t>#include &lt;</a:t>
            </a:r>
            <a:r>
              <a:rPr lang="en-US" altLang="zh-CN" dirty="0" err="1">
                <a:latin typeface="ZztexMono-Regular"/>
              </a:rPr>
              <a:t>dlfcn.h</a:t>
            </a:r>
            <a:r>
              <a:rPr lang="en-US" altLang="zh-CN" dirty="0">
                <a:latin typeface="ZztexMono-Regular"/>
              </a:rPr>
              <a:t>&gt;</a:t>
            </a:r>
          </a:p>
          <a:p>
            <a:r>
              <a:rPr lang="en-US" altLang="zh-CN" dirty="0">
                <a:latin typeface="ZztexMono-Regular"/>
              </a:rPr>
              <a:t>void *</a:t>
            </a:r>
            <a:r>
              <a:rPr lang="en-US" altLang="zh-CN" dirty="0" err="1">
                <a:latin typeface="ZztexMono-Regular"/>
              </a:rPr>
              <a:t>dlsym</a:t>
            </a:r>
            <a:r>
              <a:rPr lang="en-US" altLang="zh-CN" dirty="0">
                <a:latin typeface="ZztexMono-Regular"/>
              </a:rPr>
              <a:t>(void *handle, char *symbol);</a:t>
            </a:r>
          </a:p>
          <a:p>
            <a:r>
              <a:rPr lang="en-US" altLang="zh-CN" dirty="0" smtClean="0">
                <a:latin typeface="ZztexMono-Regular"/>
              </a:rPr>
              <a:t>				</a:t>
            </a:r>
            <a:r>
              <a:rPr lang="en-US" altLang="zh-CN" sz="1600" i="1" dirty="0">
                <a:solidFill>
                  <a:srgbClr val="00AEF0"/>
                </a:solidFill>
                <a:latin typeface="ZztexMono-Italic"/>
              </a:rPr>
              <a:t>Returns: </a:t>
            </a:r>
            <a:r>
              <a:rPr lang="en-US" altLang="zh-CN" sz="1600" i="1" dirty="0" err="1">
                <a:solidFill>
                  <a:srgbClr val="00AEF0"/>
                </a:solidFill>
                <a:latin typeface="ZztexMono-Italic"/>
              </a:rPr>
              <a:t>ptr</a:t>
            </a:r>
            <a:r>
              <a:rPr lang="en-US" altLang="zh-CN" sz="1600" i="1" dirty="0">
                <a:solidFill>
                  <a:srgbClr val="00AEF0"/>
                </a:solidFill>
                <a:latin typeface="ZztexMono-Italic"/>
              </a:rPr>
              <a:t> to symbol if OK, NULL on </a:t>
            </a:r>
            <a:r>
              <a:rPr lang="en-US" altLang="zh-CN" sz="1600" i="1" dirty="0" smtClean="0">
                <a:solidFill>
                  <a:srgbClr val="00AEF0"/>
                </a:solidFill>
                <a:latin typeface="ZztexMono-Italic"/>
              </a:rPr>
              <a:t>error</a:t>
            </a:r>
          </a:p>
          <a:p>
            <a:endParaRPr lang="en-US" altLang="zh-CN" dirty="0">
              <a:latin typeface="ZztexMono-Regular"/>
            </a:endParaRPr>
          </a:p>
          <a:p>
            <a:r>
              <a:rPr lang="en-US" altLang="zh-CN" dirty="0">
                <a:latin typeface="ZztexMono-Regular"/>
              </a:rPr>
              <a:t>#include &lt;</a:t>
            </a:r>
            <a:r>
              <a:rPr lang="en-US" altLang="zh-CN" dirty="0" err="1">
                <a:latin typeface="ZztexMono-Regular"/>
              </a:rPr>
              <a:t>dlfcn.h</a:t>
            </a:r>
            <a:r>
              <a:rPr lang="en-US" altLang="zh-CN" dirty="0">
                <a:latin typeface="ZztexMono-Regular"/>
              </a:rPr>
              <a:t>&gt;</a:t>
            </a:r>
          </a:p>
          <a:p>
            <a:r>
              <a:rPr lang="en-US" altLang="zh-CN" dirty="0" err="1">
                <a:latin typeface="ZztexMono-Regular"/>
              </a:rPr>
              <a:t>int</a:t>
            </a:r>
            <a:r>
              <a:rPr lang="en-US" altLang="zh-CN" dirty="0">
                <a:latin typeface="ZztexMono-Regular"/>
              </a:rPr>
              <a:t> </a:t>
            </a:r>
            <a:r>
              <a:rPr lang="en-US" altLang="zh-CN" dirty="0" err="1">
                <a:latin typeface="ZztexMono-Regular"/>
              </a:rPr>
              <a:t>dlclose</a:t>
            </a:r>
            <a:r>
              <a:rPr lang="en-US" altLang="zh-CN" dirty="0">
                <a:latin typeface="ZztexMono-Regular"/>
              </a:rPr>
              <a:t> (void *handle);</a:t>
            </a:r>
          </a:p>
          <a:p>
            <a:r>
              <a:rPr lang="en-US" altLang="zh-CN" dirty="0" smtClean="0">
                <a:latin typeface="ZztexMono-Regular"/>
              </a:rPr>
              <a:t>				</a:t>
            </a:r>
            <a:r>
              <a:rPr lang="en-US" altLang="zh-CN" sz="1600" i="1" dirty="0">
                <a:solidFill>
                  <a:srgbClr val="00AEF0"/>
                </a:solidFill>
                <a:latin typeface="ZztexMono-Italic"/>
              </a:rPr>
              <a:t>Returns: 0 if OK, −1 on </a:t>
            </a:r>
            <a:r>
              <a:rPr lang="en-US" altLang="zh-CN" sz="1600" i="1" dirty="0" smtClean="0">
                <a:solidFill>
                  <a:srgbClr val="00AEF0"/>
                </a:solidFill>
                <a:latin typeface="ZztexMono-Italic"/>
              </a:rPr>
              <a:t>error</a:t>
            </a:r>
          </a:p>
          <a:p>
            <a:endParaRPr lang="en-US" altLang="zh-CN" sz="1600" i="1" dirty="0">
              <a:solidFill>
                <a:srgbClr val="00AEF0"/>
              </a:solidFill>
              <a:latin typeface="ZztexMono-Italic"/>
            </a:endParaRPr>
          </a:p>
          <a:p>
            <a:r>
              <a:rPr lang="en-US" altLang="zh-CN" dirty="0">
                <a:latin typeface="ZztexMono-Regular"/>
              </a:rPr>
              <a:t>#include &lt;</a:t>
            </a:r>
            <a:r>
              <a:rPr lang="en-US" altLang="zh-CN" dirty="0" err="1">
                <a:latin typeface="ZztexMono-Regular"/>
              </a:rPr>
              <a:t>dlfcn.h</a:t>
            </a:r>
            <a:r>
              <a:rPr lang="en-US" altLang="zh-CN" dirty="0">
                <a:latin typeface="ZztexMono-Regular"/>
              </a:rPr>
              <a:t>&gt;</a:t>
            </a:r>
          </a:p>
          <a:p>
            <a:r>
              <a:rPr lang="en-US" altLang="zh-CN" dirty="0" err="1">
                <a:latin typeface="ZztexMono-Regular"/>
              </a:rPr>
              <a:t>const</a:t>
            </a:r>
            <a:r>
              <a:rPr lang="en-US" altLang="zh-CN" dirty="0">
                <a:latin typeface="ZztexMono-Regular"/>
              </a:rPr>
              <a:t> char *</a:t>
            </a:r>
            <a:r>
              <a:rPr lang="en-US" altLang="zh-CN" dirty="0" err="1">
                <a:latin typeface="ZztexMono-Regular"/>
              </a:rPr>
              <a:t>dlerror</a:t>
            </a:r>
            <a:r>
              <a:rPr lang="en-US" altLang="zh-CN" dirty="0">
                <a:latin typeface="ZztexMono-Regular"/>
              </a:rPr>
              <a:t>(void);</a:t>
            </a:r>
          </a:p>
          <a:p>
            <a:r>
              <a:rPr lang="en-US" altLang="zh-CN" dirty="0" smtClean="0">
                <a:latin typeface="ZztexMono-Regular"/>
              </a:rPr>
              <a:t>				</a:t>
            </a:r>
            <a:r>
              <a:rPr lang="en-US" altLang="zh-CN" sz="1600" i="1" dirty="0">
                <a:solidFill>
                  <a:srgbClr val="00AEF0"/>
                </a:solidFill>
                <a:latin typeface="ZztexMono-Italic"/>
              </a:rPr>
              <a:t>Returns: error </a:t>
            </a:r>
            <a:r>
              <a:rPr lang="en-US" altLang="zh-CN" sz="1600" i="1" dirty="0" err="1">
                <a:solidFill>
                  <a:srgbClr val="00AEF0"/>
                </a:solidFill>
                <a:latin typeface="ZztexMono-Italic"/>
              </a:rPr>
              <a:t>msg</a:t>
            </a:r>
            <a:r>
              <a:rPr lang="en-US" altLang="zh-CN" sz="1600" i="1" dirty="0">
                <a:solidFill>
                  <a:srgbClr val="00AEF0"/>
                </a:solidFill>
                <a:latin typeface="ZztexMono-Italic"/>
              </a:rPr>
              <a:t> if previous call to </a:t>
            </a:r>
            <a:r>
              <a:rPr lang="en-US" altLang="zh-CN" sz="1600" i="1" dirty="0" err="1">
                <a:solidFill>
                  <a:srgbClr val="00AEF0"/>
                </a:solidFill>
                <a:latin typeface="ZztexMono-Italic"/>
              </a:rPr>
              <a:t>dlopen</a:t>
            </a:r>
            <a:r>
              <a:rPr lang="en-US" altLang="zh-CN" sz="1600" i="1" dirty="0">
                <a:solidFill>
                  <a:srgbClr val="00AEF0"/>
                </a:solidFill>
                <a:latin typeface="ZztexMono-Italic"/>
              </a:rPr>
              <a:t>, </a:t>
            </a:r>
            <a:r>
              <a:rPr lang="en-US" altLang="zh-CN" sz="1600" i="1" dirty="0" err="1">
                <a:solidFill>
                  <a:srgbClr val="00AEF0"/>
                </a:solidFill>
                <a:latin typeface="ZztexMono-Italic"/>
              </a:rPr>
              <a:t>dlsym</a:t>
            </a:r>
            <a:r>
              <a:rPr lang="en-US" altLang="zh-CN" sz="1600" i="1" dirty="0">
                <a:solidFill>
                  <a:srgbClr val="00AEF0"/>
                </a:solidFill>
                <a:latin typeface="ZztexMono-Italic"/>
              </a:rPr>
              <a:t>,</a:t>
            </a:r>
          </a:p>
          <a:p>
            <a:r>
              <a:rPr lang="en-US" altLang="zh-CN" sz="1600" i="1" dirty="0">
                <a:solidFill>
                  <a:srgbClr val="00AEF0"/>
                </a:solidFill>
                <a:latin typeface="ZztexMono-Italic"/>
              </a:rPr>
              <a:t>				or </a:t>
            </a:r>
            <a:r>
              <a:rPr lang="en-US" altLang="zh-CN" sz="1600" i="1" dirty="0" err="1">
                <a:solidFill>
                  <a:srgbClr val="00AEF0"/>
                </a:solidFill>
                <a:latin typeface="ZztexMono-Italic"/>
              </a:rPr>
              <a:t>dlclose</a:t>
            </a:r>
            <a:r>
              <a:rPr lang="en-US" altLang="zh-CN" sz="1600" i="1" dirty="0">
                <a:solidFill>
                  <a:srgbClr val="00AEF0"/>
                </a:solidFill>
                <a:latin typeface="ZztexMono-Italic"/>
              </a:rPr>
              <a:t> failed, NULL if previous call was OK</a:t>
            </a:r>
            <a:endParaRPr lang="zh-CN" altLang="en-US" sz="1600" i="1" dirty="0">
              <a:solidFill>
                <a:srgbClr val="00AEF0"/>
              </a:solidFill>
              <a:latin typeface="ZztexMono-Italic"/>
            </a:endParaRPr>
          </a:p>
        </p:txBody>
      </p:sp>
    </p:spTree>
    <p:extLst>
      <p:ext uri="{BB962C8B-B14F-4D97-AF65-F5344CB8AC3E}">
        <p14:creationId xmlns:p14="http://schemas.microsoft.com/office/powerpoint/2010/main" val="63201983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66</a:t>
            </a:fld>
            <a:endParaRPr lang="zh-CN" altLang="en-US"/>
          </a:p>
        </p:txBody>
      </p:sp>
      <p:sp>
        <p:nvSpPr>
          <p:cNvPr id="4" name="矩形 3"/>
          <p:cNvSpPr/>
          <p:nvPr/>
        </p:nvSpPr>
        <p:spPr>
          <a:xfrm>
            <a:off x="643920" y="501960"/>
            <a:ext cx="1811714" cy="369332"/>
          </a:xfrm>
          <a:prstGeom prst="rect">
            <a:avLst/>
          </a:prstGeom>
        </p:spPr>
        <p:txBody>
          <a:bodyPr wrap="none">
            <a:spAutoFit/>
          </a:bodyPr>
          <a:lstStyle/>
          <a:p>
            <a:r>
              <a:rPr lang="zh-CN" altLang="en-US" b="1" dirty="0" smtClean="0"/>
              <a:t>动态装载示例：</a:t>
            </a:r>
            <a:endParaRPr lang="zh-CN" altLang="en-US" b="1" dirty="0"/>
          </a:p>
        </p:txBody>
      </p:sp>
      <p:sp>
        <p:nvSpPr>
          <p:cNvPr id="5" name="矩形 4"/>
          <p:cNvSpPr/>
          <p:nvPr/>
        </p:nvSpPr>
        <p:spPr>
          <a:xfrm>
            <a:off x="243870" y="773652"/>
            <a:ext cx="6096000" cy="5847755"/>
          </a:xfrm>
          <a:prstGeom prst="rect">
            <a:avLst/>
          </a:prstGeom>
        </p:spPr>
        <p:txBody>
          <a:bodyPr>
            <a:spAutoFit/>
          </a:bodyPr>
          <a:lstStyle/>
          <a:p>
            <a:r>
              <a:rPr lang="en-US" altLang="zh-CN" i="1" dirty="0">
                <a:solidFill>
                  <a:srgbClr val="000000"/>
                </a:solidFill>
                <a:latin typeface="TimesTen-Italic"/>
              </a:rPr>
              <a:t>code/link/</a:t>
            </a:r>
            <a:r>
              <a:rPr lang="en-US" altLang="zh-CN" i="1" dirty="0" err="1">
                <a:solidFill>
                  <a:srgbClr val="000000"/>
                </a:solidFill>
                <a:latin typeface="TimesTen-Italic"/>
              </a:rPr>
              <a:t>dll.c</a:t>
            </a:r>
            <a:endParaRPr lang="en-US" altLang="zh-CN" i="1" dirty="0">
              <a:solidFill>
                <a:srgbClr val="000000"/>
              </a:solidFill>
              <a:latin typeface="TimesTen-Italic"/>
            </a:endParaRPr>
          </a:p>
          <a:p>
            <a:r>
              <a:rPr lang="en-US" altLang="zh-CN" sz="800" dirty="0">
                <a:solidFill>
                  <a:srgbClr val="00AEF0"/>
                </a:solidFill>
                <a:latin typeface="StoneSans"/>
              </a:rPr>
              <a:t>1 </a:t>
            </a:r>
            <a:r>
              <a:rPr lang="en-US" altLang="zh-CN" dirty="0">
                <a:solidFill>
                  <a:srgbClr val="000000"/>
                </a:solidFill>
                <a:latin typeface="ZztexMono-Regular"/>
              </a:rPr>
              <a:t>#include &lt;</a:t>
            </a:r>
            <a:r>
              <a:rPr lang="en-US" altLang="zh-CN" dirty="0" err="1">
                <a:solidFill>
                  <a:srgbClr val="000000"/>
                </a:solidFill>
                <a:latin typeface="ZztexMono-Regular"/>
              </a:rPr>
              <a:t>stdio.h</a:t>
            </a:r>
            <a:r>
              <a:rPr lang="en-US" altLang="zh-CN" dirty="0">
                <a:solidFill>
                  <a:srgbClr val="000000"/>
                </a:solidFill>
                <a:latin typeface="ZztexMono-Regular"/>
              </a:rPr>
              <a:t>&gt;</a:t>
            </a:r>
          </a:p>
          <a:p>
            <a:r>
              <a:rPr lang="en-US" altLang="zh-CN" sz="800" dirty="0">
                <a:solidFill>
                  <a:srgbClr val="00AEF0"/>
                </a:solidFill>
                <a:latin typeface="StoneSans"/>
              </a:rPr>
              <a:t>2 </a:t>
            </a:r>
            <a:r>
              <a:rPr lang="en-US" altLang="zh-CN" dirty="0">
                <a:solidFill>
                  <a:srgbClr val="000000"/>
                </a:solidFill>
                <a:latin typeface="ZztexMono-Regular"/>
              </a:rPr>
              <a:t>#include &lt;</a:t>
            </a:r>
            <a:r>
              <a:rPr lang="en-US" altLang="zh-CN" dirty="0" err="1">
                <a:solidFill>
                  <a:srgbClr val="000000"/>
                </a:solidFill>
                <a:latin typeface="ZztexMono-Regular"/>
              </a:rPr>
              <a:t>stdlib.h</a:t>
            </a:r>
            <a:r>
              <a:rPr lang="en-US" altLang="zh-CN" dirty="0">
                <a:solidFill>
                  <a:srgbClr val="000000"/>
                </a:solidFill>
                <a:latin typeface="ZztexMono-Regular"/>
              </a:rPr>
              <a:t>&gt;</a:t>
            </a:r>
          </a:p>
          <a:p>
            <a:r>
              <a:rPr lang="en-US" altLang="zh-CN" sz="800" dirty="0">
                <a:solidFill>
                  <a:srgbClr val="00AEF0"/>
                </a:solidFill>
                <a:latin typeface="StoneSans"/>
              </a:rPr>
              <a:t>3 </a:t>
            </a:r>
            <a:r>
              <a:rPr lang="en-US" altLang="zh-CN" dirty="0">
                <a:solidFill>
                  <a:srgbClr val="000000"/>
                </a:solidFill>
                <a:latin typeface="ZztexMono-Regular"/>
              </a:rPr>
              <a:t>#include &lt;</a:t>
            </a:r>
            <a:r>
              <a:rPr lang="en-US" altLang="zh-CN" dirty="0" err="1">
                <a:solidFill>
                  <a:srgbClr val="000000"/>
                </a:solidFill>
                <a:latin typeface="ZztexMono-Regular"/>
              </a:rPr>
              <a:t>dlfcn.h</a:t>
            </a:r>
            <a:r>
              <a:rPr lang="en-US" altLang="zh-CN" dirty="0">
                <a:solidFill>
                  <a:srgbClr val="000000"/>
                </a:solidFill>
                <a:latin typeface="ZztexMono-Regular"/>
              </a:rPr>
              <a:t>&gt;</a:t>
            </a:r>
          </a:p>
          <a:p>
            <a:r>
              <a:rPr lang="en-US" altLang="zh-CN" sz="800" dirty="0">
                <a:solidFill>
                  <a:srgbClr val="00AEF0"/>
                </a:solidFill>
                <a:latin typeface="StoneSans"/>
              </a:rPr>
              <a:t>4</a:t>
            </a:r>
          </a:p>
          <a:p>
            <a:r>
              <a:rPr lang="en-US" altLang="zh-CN" sz="800" dirty="0">
                <a:solidFill>
                  <a:srgbClr val="00AEF0"/>
                </a:solidFill>
                <a:latin typeface="StoneSans"/>
              </a:rPr>
              <a:t>5 </a:t>
            </a:r>
            <a:r>
              <a:rPr lang="en-US" altLang="zh-CN" dirty="0" err="1">
                <a:solidFill>
                  <a:srgbClr val="000000"/>
                </a:solidFill>
                <a:latin typeface="ZztexMono-Regular"/>
              </a:rPr>
              <a:t>int</a:t>
            </a:r>
            <a:r>
              <a:rPr lang="en-US" altLang="zh-CN" dirty="0">
                <a:solidFill>
                  <a:srgbClr val="000000"/>
                </a:solidFill>
                <a:latin typeface="ZztexMono-Regular"/>
              </a:rPr>
              <a:t> x[2] = {1, 2};</a:t>
            </a:r>
          </a:p>
          <a:p>
            <a:r>
              <a:rPr lang="es-ES" altLang="zh-CN" sz="800" dirty="0">
                <a:solidFill>
                  <a:srgbClr val="00AEF0"/>
                </a:solidFill>
                <a:latin typeface="StoneSans"/>
              </a:rPr>
              <a:t>6 </a:t>
            </a:r>
            <a:r>
              <a:rPr lang="es-ES" altLang="zh-CN" dirty="0">
                <a:solidFill>
                  <a:srgbClr val="000000"/>
                </a:solidFill>
                <a:latin typeface="ZztexMono-Regular"/>
              </a:rPr>
              <a:t>int y[2] = {3, 4};</a:t>
            </a:r>
          </a:p>
          <a:p>
            <a:r>
              <a:rPr lang="en-US" altLang="zh-CN" sz="800" dirty="0">
                <a:solidFill>
                  <a:srgbClr val="00AEF0"/>
                </a:solidFill>
                <a:latin typeface="StoneSans"/>
              </a:rPr>
              <a:t>7 </a:t>
            </a:r>
            <a:r>
              <a:rPr lang="en-US" altLang="zh-CN" dirty="0" err="1">
                <a:solidFill>
                  <a:srgbClr val="000000"/>
                </a:solidFill>
                <a:latin typeface="ZztexMono-Regular"/>
              </a:rPr>
              <a:t>int</a:t>
            </a:r>
            <a:r>
              <a:rPr lang="en-US" altLang="zh-CN" dirty="0">
                <a:solidFill>
                  <a:srgbClr val="000000"/>
                </a:solidFill>
                <a:latin typeface="ZztexMono-Regular"/>
              </a:rPr>
              <a:t> z[2];</a:t>
            </a:r>
          </a:p>
          <a:p>
            <a:r>
              <a:rPr lang="en-US" altLang="zh-CN" sz="800" dirty="0">
                <a:solidFill>
                  <a:srgbClr val="00AEF0"/>
                </a:solidFill>
                <a:latin typeface="StoneSans"/>
              </a:rPr>
              <a:t>8</a:t>
            </a:r>
          </a:p>
          <a:p>
            <a:r>
              <a:rPr lang="en-US" altLang="zh-CN" sz="800" dirty="0">
                <a:solidFill>
                  <a:srgbClr val="00AEF0"/>
                </a:solidFill>
                <a:latin typeface="StoneSans"/>
              </a:rPr>
              <a:t>9 </a:t>
            </a:r>
            <a:r>
              <a:rPr lang="en-US" altLang="zh-CN" dirty="0" err="1">
                <a:solidFill>
                  <a:srgbClr val="000000"/>
                </a:solidFill>
                <a:latin typeface="ZztexMono-Regular"/>
              </a:rPr>
              <a:t>int</a:t>
            </a:r>
            <a:r>
              <a:rPr lang="en-US" altLang="zh-CN" dirty="0">
                <a:solidFill>
                  <a:srgbClr val="000000"/>
                </a:solidFill>
                <a:latin typeface="ZztexMono-Regular"/>
              </a:rPr>
              <a:t> main()</a:t>
            </a:r>
          </a:p>
          <a:p>
            <a:r>
              <a:rPr lang="en-US" altLang="zh-CN" sz="800" dirty="0">
                <a:solidFill>
                  <a:srgbClr val="00AEF0"/>
                </a:solidFill>
                <a:latin typeface="StoneSans"/>
              </a:rPr>
              <a:t>10 </a:t>
            </a:r>
            <a:r>
              <a:rPr lang="en-US" altLang="zh-CN" dirty="0">
                <a:solidFill>
                  <a:srgbClr val="000000"/>
                </a:solidFill>
                <a:latin typeface="ZztexMono-Regular"/>
              </a:rPr>
              <a:t>{</a:t>
            </a:r>
          </a:p>
          <a:p>
            <a:r>
              <a:rPr lang="en-US" altLang="zh-CN" sz="800" dirty="0">
                <a:solidFill>
                  <a:srgbClr val="00AEF0"/>
                </a:solidFill>
                <a:latin typeface="StoneSans"/>
              </a:rPr>
              <a:t>11 </a:t>
            </a:r>
            <a:r>
              <a:rPr lang="en-US" altLang="zh-CN" dirty="0">
                <a:solidFill>
                  <a:srgbClr val="000000"/>
                </a:solidFill>
                <a:latin typeface="ZztexMono-Regular"/>
              </a:rPr>
              <a:t>void *handle;</a:t>
            </a:r>
          </a:p>
          <a:p>
            <a:r>
              <a:rPr lang="en-US" altLang="zh-CN" sz="800" dirty="0">
                <a:solidFill>
                  <a:srgbClr val="00AEF0"/>
                </a:solidFill>
                <a:latin typeface="StoneSans"/>
              </a:rPr>
              <a:t>12 </a:t>
            </a:r>
            <a:r>
              <a:rPr lang="en-US" altLang="zh-CN" dirty="0">
                <a:solidFill>
                  <a:srgbClr val="000000"/>
                </a:solidFill>
                <a:latin typeface="ZztexMono-Regular"/>
              </a:rPr>
              <a:t>void (*</a:t>
            </a:r>
            <a:r>
              <a:rPr lang="en-US" altLang="zh-CN" dirty="0" err="1">
                <a:solidFill>
                  <a:srgbClr val="000000"/>
                </a:solidFill>
                <a:latin typeface="ZztexMono-Regular"/>
              </a:rPr>
              <a:t>addvec</a:t>
            </a:r>
            <a:r>
              <a:rPr lang="en-US" altLang="zh-CN" dirty="0">
                <a:solidFill>
                  <a:srgbClr val="000000"/>
                </a:solidFill>
                <a:latin typeface="ZztexMono-Regular"/>
              </a:rPr>
              <a:t>)(</a:t>
            </a:r>
            <a:r>
              <a:rPr lang="en-US" altLang="zh-CN" dirty="0" err="1">
                <a:solidFill>
                  <a:srgbClr val="000000"/>
                </a:solidFill>
                <a:latin typeface="ZztexMono-Regular"/>
              </a:rPr>
              <a:t>int</a:t>
            </a:r>
            <a:r>
              <a:rPr lang="en-US" altLang="zh-CN" dirty="0">
                <a:solidFill>
                  <a:srgbClr val="000000"/>
                </a:solidFill>
                <a:latin typeface="ZztexMono-Regular"/>
              </a:rPr>
              <a:t> *, </a:t>
            </a:r>
            <a:r>
              <a:rPr lang="en-US" altLang="zh-CN" dirty="0" err="1">
                <a:solidFill>
                  <a:srgbClr val="000000"/>
                </a:solidFill>
                <a:latin typeface="ZztexMono-Regular"/>
              </a:rPr>
              <a:t>int</a:t>
            </a:r>
            <a:r>
              <a:rPr lang="en-US" altLang="zh-CN" dirty="0">
                <a:solidFill>
                  <a:srgbClr val="000000"/>
                </a:solidFill>
                <a:latin typeface="ZztexMono-Regular"/>
              </a:rPr>
              <a:t> *, </a:t>
            </a:r>
            <a:r>
              <a:rPr lang="en-US" altLang="zh-CN" dirty="0" err="1">
                <a:solidFill>
                  <a:srgbClr val="000000"/>
                </a:solidFill>
                <a:latin typeface="ZztexMono-Regular"/>
              </a:rPr>
              <a:t>int</a:t>
            </a:r>
            <a:r>
              <a:rPr lang="en-US" altLang="zh-CN" dirty="0">
                <a:solidFill>
                  <a:srgbClr val="000000"/>
                </a:solidFill>
                <a:latin typeface="ZztexMono-Regular"/>
              </a:rPr>
              <a:t> *, </a:t>
            </a:r>
            <a:r>
              <a:rPr lang="en-US" altLang="zh-CN" dirty="0" err="1">
                <a:solidFill>
                  <a:srgbClr val="000000"/>
                </a:solidFill>
                <a:latin typeface="ZztexMono-Regular"/>
              </a:rPr>
              <a:t>int</a:t>
            </a:r>
            <a:r>
              <a:rPr lang="en-US" altLang="zh-CN" dirty="0">
                <a:solidFill>
                  <a:srgbClr val="000000"/>
                </a:solidFill>
                <a:latin typeface="ZztexMono-Regular"/>
              </a:rPr>
              <a:t>);</a:t>
            </a:r>
          </a:p>
          <a:p>
            <a:r>
              <a:rPr lang="en-US" altLang="zh-CN" sz="800" dirty="0">
                <a:solidFill>
                  <a:srgbClr val="00AEF0"/>
                </a:solidFill>
                <a:latin typeface="StoneSans"/>
              </a:rPr>
              <a:t>13 </a:t>
            </a:r>
            <a:r>
              <a:rPr lang="en-US" altLang="zh-CN" dirty="0">
                <a:solidFill>
                  <a:srgbClr val="000000"/>
                </a:solidFill>
                <a:latin typeface="ZztexMono-Regular"/>
              </a:rPr>
              <a:t>char *error;</a:t>
            </a:r>
          </a:p>
          <a:p>
            <a:r>
              <a:rPr lang="en-US" altLang="zh-CN" sz="800" dirty="0">
                <a:solidFill>
                  <a:srgbClr val="00AEF0"/>
                </a:solidFill>
                <a:latin typeface="StoneSans"/>
              </a:rPr>
              <a:t>14</a:t>
            </a:r>
          </a:p>
          <a:p>
            <a:r>
              <a:rPr lang="en-US" altLang="zh-CN" sz="800" dirty="0">
                <a:solidFill>
                  <a:srgbClr val="00AEF0"/>
                </a:solidFill>
                <a:latin typeface="StoneSans"/>
              </a:rPr>
              <a:t>15 </a:t>
            </a:r>
            <a:r>
              <a:rPr lang="en-US" altLang="zh-CN" dirty="0">
                <a:solidFill>
                  <a:srgbClr val="00AEF0"/>
                </a:solidFill>
                <a:latin typeface="ZztexMono-Regular"/>
              </a:rPr>
              <a:t>/* Dynamically load shared library that contains </a:t>
            </a:r>
            <a:r>
              <a:rPr lang="en-US" altLang="zh-CN" dirty="0" err="1">
                <a:solidFill>
                  <a:srgbClr val="00AEF0"/>
                </a:solidFill>
                <a:latin typeface="ZztexMono-Regular"/>
              </a:rPr>
              <a:t>addvec</a:t>
            </a:r>
            <a:r>
              <a:rPr lang="en-US" altLang="zh-CN" dirty="0">
                <a:solidFill>
                  <a:srgbClr val="00AEF0"/>
                </a:solidFill>
                <a:latin typeface="ZztexMono-Regular"/>
              </a:rPr>
              <a:t>() */</a:t>
            </a:r>
          </a:p>
          <a:p>
            <a:r>
              <a:rPr lang="en-US" altLang="zh-CN" sz="800" dirty="0">
                <a:solidFill>
                  <a:srgbClr val="00AEF0"/>
                </a:solidFill>
                <a:latin typeface="StoneSans"/>
              </a:rPr>
              <a:t>16 </a:t>
            </a:r>
            <a:r>
              <a:rPr lang="en-US" altLang="zh-CN" dirty="0">
                <a:solidFill>
                  <a:srgbClr val="000000"/>
                </a:solidFill>
                <a:latin typeface="ZztexMono-Regular"/>
              </a:rPr>
              <a:t>handle = </a:t>
            </a:r>
            <a:r>
              <a:rPr lang="en-US" altLang="zh-CN" b="1" dirty="0" err="1">
                <a:solidFill>
                  <a:srgbClr val="FF0000"/>
                </a:solidFill>
                <a:latin typeface="ZztexMono-Regular"/>
              </a:rPr>
              <a:t>dlopen</a:t>
            </a:r>
            <a:r>
              <a:rPr lang="en-US" altLang="zh-CN" dirty="0">
                <a:solidFill>
                  <a:srgbClr val="000000"/>
                </a:solidFill>
                <a:latin typeface="ZztexMono-Regular"/>
              </a:rPr>
              <a:t>("./libvector.so", RTLD_LAZY);</a:t>
            </a:r>
          </a:p>
          <a:p>
            <a:r>
              <a:rPr lang="en-US" altLang="zh-CN" sz="800" dirty="0">
                <a:solidFill>
                  <a:srgbClr val="00AEF0"/>
                </a:solidFill>
                <a:latin typeface="StoneSans"/>
              </a:rPr>
              <a:t>17 </a:t>
            </a:r>
            <a:r>
              <a:rPr lang="en-US" altLang="zh-CN" dirty="0">
                <a:solidFill>
                  <a:srgbClr val="000000"/>
                </a:solidFill>
                <a:latin typeface="ZztexMono-Regular"/>
              </a:rPr>
              <a:t>if (!handle) {</a:t>
            </a:r>
          </a:p>
          <a:p>
            <a:r>
              <a:rPr lang="en-US" altLang="zh-CN" sz="800" dirty="0">
                <a:solidFill>
                  <a:srgbClr val="00AEF0"/>
                </a:solidFill>
                <a:latin typeface="StoneSans"/>
              </a:rPr>
              <a:t>18 </a:t>
            </a:r>
            <a:r>
              <a:rPr lang="en-US" altLang="zh-CN" dirty="0" err="1">
                <a:solidFill>
                  <a:srgbClr val="000000"/>
                </a:solidFill>
                <a:latin typeface="ZztexMono-Regular"/>
              </a:rPr>
              <a:t>fprintf</a:t>
            </a:r>
            <a:r>
              <a:rPr lang="en-US" altLang="zh-CN" dirty="0">
                <a:solidFill>
                  <a:srgbClr val="000000"/>
                </a:solidFill>
                <a:latin typeface="ZztexMono-Regular"/>
              </a:rPr>
              <a:t>(</a:t>
            </a:r>
            <a:r>
              <a:rPr lang="en-US" altLang="zh-CN" dirty="0" err="1">
                <a:solidFill>
                  <a:srgbClr val="000000"/>
                </a:solidFill>
                <a:latin typeface="ZztexMono-Regular"/>
              </a:rPr>
              <a:t>stderr</a:t>
            </a:r>
            <a:r>
              <a:rPr lang="en-US" altLang="zh-CN" dirty="0">
                <a:solidFill>
                  <a:srgbClr val="000000"/>
                </a:solidFill>
                <a:latin typeface="ZztexMono-Regular"/>
              </a:rPr>
              <a:t>, "%s\n", </a:t>
            </a:r>
            <a:r>
              <a:rPr lang="en-US" altLang="zh-CN" dirty="0" err="1">
                <a:solidFill>
                  <a:srgbClr val="000000"/>
                </a:solidFill>
                <a:latin typeface="ZztexMono-Regular"/>
              </a:rPr>
              <a:t>dlerror</a:t>
            </a:r>
            <a:r>
              <a:rPr lang="en-US" altLang="zh-CN" dirty="0">
                <a:solidFill>
                  <a:srgbClr val="000000"/>
                </a:solidFill>
                <a:latin typeface="ZztexMono-Regular"/>
              </a:rPr>
              <a:t>());</a:t>
            </a:r>
          </a:p>
          <a:p>
            <a:r>
              <a:rPr lang="en-US" altLang="zh-CN" sz="800" dirty="0">
                <a:solidFill>
                  <a:srgbClr val="00AEF0"/>
                </a:solidFill>
                <a:latin typeface="StoneSans"/>
              </a:rPr>
              <a:t>19 </a:t>
            </a:r>
            <a:r>
              <a:rPr lang="en-US" altLang="zh-CN" dirty="0">
                <a:solidFill>
                  <a:srgbClr val="000000"/>
                </a:solidFill>
                <a:latin typeface="ZztexMono-Regular"/>
              </a:rPr>
              <a:t>exit(1);</a:t>
            </a:r>
          </a:p>
          <a:p>
            <a:r>
              <a:rPr lang="en-US" altLang="zh-CN" sz="800" dirty="0">
                <a:solidFill>
                  <a:srgbClr val="00AEF0"/>
                </a:solidFill>
                <a:latin typeface="StoneSans"/>
              </a:rPr>
              <a:t>20 </a:t>
            </a:r>
            <a:r>
              <a:rPr lang="en-US" altLang="zh-CN" dirty="0">
                <a:solidFill>
                  <a:srgbClr val="000000"/>
                </a:solidFill>
                <a:latin typeface="ZztexMono-Regular"/>
              </a:rPr>
              <a:t>}</a:t>
            </a:r>
          </a:p>
          <a:p>
            <a:r>
              <a:rPr lang="en-US" altLang="zh-CN" sz="800" dirty="0" smtClean="0">
                <a:solidFill>
                  <a:srgbClr val="00AEF0"/>
                </a:solidFill>
                <a:latin typeface="StoneSans"/>
              </a:rPr>
              <a:t>21</a:t>
            </a:r>
            <a:endParaRPr lang="en-US" altLang="zh-CN" sz="800" dirty="0">
              <a:solidFill>
                <a:srgbClr val="00AEF0"/>
              </a:solidFill>
              <a:latin typeface="StoneSans"/>
            </a:endParaRPr>
          </a:p>
        </p:txBody>
      </p:sp>
      <p:sp>
        <p:nvSpPr>
          <p:cNvPr id="7" name="矩形 6"/>
          <p:cNvSpPr/>
          <p:nvPr/>
        </p:nvSpPr>
        <p:spPr>
          <a:xfrm>
            <a:off x="6096000" y="773652"/>
            <a:ext cx="6096000" cy="5601533"/>
          </a:xfrm>
          <a:prstGeom prst="rect">
            <a:avLst/>
          </a:prstGeom>
        </p:spPr>
        <p:txBody>
          <a:bodyPr>
            <a:spAutoFit/>
          </a:bodyPr>
          <a:lstStyle/>
          <a:p>
            <a:r>
              <a:rPr lang="en-US" altLang="zh-CN" sz="800" dirty="0">
                <a:solidFill>
                  <a:srgbClr val="00AEF0"/>
                </a:solidFill>
                <a:latin typeface="StoneSans"/>
              </a:rPr>
              <a:t>22 </a:t>
            </a:r>
            <a:r>
              <a:rPr lang="en-US" altLang="zh-CN" dirty="0">
                <a:solidFill>
                  <a:srgbClr val="00AEF0"/>
                </a:solidFill>
                <a:latin typeface="ZztexMono-Regular"/>
              </a:rPr>
              <a:t>/* Get a pointer to the </a:t>
            </a:r>
            <a:r>
              <a:rPr lang="en-US" altLang="zh-CN" dirty="0" err="1">
                <a:solidFill>
                  <a:srgbClr val="00AEF0"/>
                </a:solidFill>
                <a:latin typeface="ZztexMono-Regular"/>
              </a:rPr>
              <a:t>addvec</a:t>
            </a:r>
            <a:r>
              <a:rPr lang="en-US" altLang="zh-CN" dirty="0">
                <a:solidFill>
                  <a:srgbClr val="00AEF0"/>
                </a:solidFill>
                <a:latin typeface="ZztexMono-Regular"/>
              </a:rPr>
              <a:t>() function we just loaded */</a:t>
            </a:r>
          </a:p>
          <a:p>
            <a:r>
              <a:rPr lang="en-US" altLang="zh-CN" sz="800" dirty="0">
                <a:solidFill>
                  <a:srgbClr val="00AEF0"/>
                </a:solidFill>
                <a:latin typeface="StoneSans"/>
              </a:rPr>
              <a:t>23 </a:t>
            </a:r>
            <a:r>
              <a:rPr lang="en-US" altLang="zh-CN" dirty="0" err="1">
                <a:solidFill>
                  <a:srgbClr val="000000"/>
                </a:solidFill>
                <a:latin typeface="ZztexMono-Regular"/>
              </a:rPr>
              <a:t>addvec</a:t>
            </a:r>
            <a:r>
              <a:rPr lang="en-US" altLang="zh-CN" dirty="0">
                <a:solidFill>
                  <a:srgbClr val="000000"/>
                </a:solidFill>
                <a:latin typeface="ZztexMono-Regular"/>
              </a:rPr>
              <a:t> = </a:t>
            </a:r>
            <a:r>
              <a:rPr lang="en-US" altLang="zh-CN" b="1" dirty="0" err="1">
                <a:solidFill>
                  <a:srgbClr val="FF0000"/>
                </a:solidFill>
                <a:latin typeface="ZztexMono-Regular"/>
              </a:rPr>
              <a:t>dlsym</a:t>
            </a:r>
            <a:r>
              <a:rPr lang="en-US" altLang="zh-CN" dirty="0">
                <a:solidFill>
                  <a:srgbClr val="000000"/>
                </a:solidFill>
                <a:latin typeface="ZztexMono-Regular"/>
              </a:rPr>
              <a:t>(handle, "</a:t>
            </a:r>
            <a:r>
              <a:rPr lang="en-US" altLang="zh-CN" dirty="0" err="1">
                <a:solidFill>
                  <a:srgbClr val="000000"/>
                </a:solidFill>
                <a:latin typeface="ZztexMono-Regular"/>
              </a:rPr>
              <a:t>addvec</a:t>
            </a:r>
            <a:r>
              <a:rPr lang="en-US" altLang="zh-CN" dirty="0">
                <a:solidFill>
                  <a:srgbClr val="000000"/>
                </a:solidFill>
                <a:latin typeface="ZztexMono-Regular"/>
              </a:rPr>
              <a:t>");</a:t>
            </a:r>
          </a:p>
          <a:p>
            <a:r>
              <a:rPr lang="en-US" altLang="zh-CN" sz="800" dirty="0">
                <a:solidFill>
                  <a:srgbClr val="00AEF0"/>
                </a:solidFill>
                <a:latin typeface="StoneSans"/>
              </a:rPr>
              <a:t>24 </a:t>
            </a:r>
            <a:r>
              <a:rPr lang="en-US" altLang="zh-CN" dirty="0">
                <a:solidFill>
                  <a:srgbClr val="000000"/>
                </a:solidFill>
                <a:latin typeface="ZztexMono-Regular"/>
              </a:rPr>
              <a:t>if ((error = </a:t>
            </a:r>
            <a:r>
              <a:rPr lang="en-US" altLang="zh-CN" dirty="0" err="1">
                <a:solidFill>
                  <a:srgbClr val="000000"/>
                </a:solidFill>
                <a:latin typeface="ZztexMono-Regular"/>
              </a:rPr>
              <a:t>dlerror</a:t>
            </a:r>
            <a:r>
              <a:rPr lang="en-US" altLang="zh-CN" dirty="0">
                <a:solidFill>
                  <a:srgbClr val="000000"/>
                </a:solidFill>
                <a:latin typeface="ZztexMono-Regular"/>
              </a:rPr>
              <a:t>()) != NULL) {</a:t>
            </a:r>
          </a:p>
          <a:p>
            <a:r>
              <a:rPr lang="en-US" altLang="zh-CN" sz="800" dirty="0">
                <a:solidFill>
                  <a:srgbClr val="00AEF0"/>
                </a:solidFill>
                <a:latin typeface="StoneSans"/>
              </a:rPr>
              <a:t>25 </a:t>
            </a:r>
            <a:r>
              <a:rPr lang="en-US" altLang="zh-CN" dirty="0" err="1">
                <a:solidFill>
                  <a:srgbClr val="000000"/>
                </a:solidFill>
                <a:latin typeface="ZztexMono-Regular"/>
              </a:rPr>
              <a:t>fprintf</a:t>
            </a:r>
            <a:r>
              <a:rPr lang="en-US" altLang="zh-CN" dirty="0">
                <a:solidFill>
                  <a:srgbClr val="000000"/>
                </a:solidFill>
                <a:latin typeface="ZztexMono-Regular"/>
              </a:rPr>
              <a:t>(</a:t>
            </a:r>
            <a:r>
              <a:rPr lang="en-US" altLang="zh-CN" dirty="0" err="1">
                <a:solidFill>
                  <a:srgbClr val="000000"/>
                </a:solidFill>
                <a:latin typeface="ZztexMono-Regular"/>
              </a:rPr>
              <a:t>stderr</a:t>
            </a:r>
            <a:r>
              <a:rPr lang="en-US" altLang="zh-CN" dirty="0">
                <a:solidFill>
                  <a:srgbClr val="000000"/>
                </a:solidFill>
                <a:latin typeface="ZztexMono-Regular"/>
              </a:rPr>
              <a:t>, "%s\n", error);</a:t>
            </a:r>
          </a:p>
          <a:p>
            <a:r>
              <a:rPr lang="en-US" altLang="zh-CN" sz="800" dirty="0">
                <a:solidFill>
                  <a:srgbClr val="00AEF0"/>
                </a:solidFill>
                <a:latin typeface="StoneSans"/>
              </a:rPr>
              <a:t>26 </a:t>
            </a:r>
            <a:r>
              <a:rPr lang="en-US" altLang="zh-CN" dirty="0">
                <a:solidFill>
                  <a:srgbClr val="000000"/>
                </a:solidFill>
                <a:latin typeface="ZztexMono-Regular"/>
              </a:rPr>
              <a:t>exit(1);</a:t>
            </a:r>
          </a:p>
          <a:p>
            <a:r>
              <a:rPr lang="en-US" altLang="zh-CN" sz="800" dirty="0">
                <a:solidFill>
                  <a:srgbClr val="00AEF0"/>
                </a:solidFill>
                <a:latin typeface="StoneSans"/>
              </a:rPr>
              <a:t>27 </a:t>
            </a:r>
            <a:r>
              <a:rPr lang="en-US" altLang="zh-CN" dirty="0">
                <a:solidFill>
                  <a:srgbClr val="000000"/>
                </a:solidFill>
                <a:latin typeface="ZztexMono-Regular"/>
              </a:rPr>
              <a:t>}</a:t>
            </a:r>
          </a:p>
          <a:p>
            <a:r>
              <a:rPr lang="en-US" altLang="zh-CN" sz="800" dirty="0">
                <a:solidFill>
                  <a:srgbClr val="00AEF0"/>
                </a:solidFill>
                <a:latin typeface="StoneSans"/>
              </a:rPr>
              <a:t>28</a:t>
            </a:r>
          </a:p>
          <a:p>
            <a:r>
              <a:rPr lang="en-US" altLang="zh-CN" sz="800" dirty="0">
                <a:solidFill>
                  <a:srgbClr val="00AEF0"/>
                </a:solidFill>
                <a:latin typeface="StoneSans"/>
              </a:rPr>
              <a:t>29 </a:t>
            </a:r>
            <a:r>
              <a:rPr lang="en-US" altLang="zh-CN" dirty="0">
                <a:solidFill>
                  <a:srgbClr val="00AEF0"/>
                </a:solidFill>
                <a:latin typeface="ZztexMono-Regular"/>
              </a:rPr>
              <a:t>/* Now we can call </a:t>
            </a:r>
            <a:r>
              <a:rPr lang="en-US" altLang="zh-CN" dirty="0" err="1">
                <a:solidFill>
                  <a:srgbClr val="00AEF0"/>
                </a:solidFill>
                <a:latin typeface="ZztexMono-Regular"/>
              </a:rPr>
              <a:t>addvec</a:t>
            </a:r>
            <a:r>
              <a:rPr lang="en-US" altLang="zh-CN" dirty="0">
                <a:solidFill>
                  <a:srgbClr val="00AEF0"/>
                </a:solidFill>
                <a:latin typeface="ZztexMono-Regular"/>
              </a:rPr>
              <a:t>() just like any other function */</a:t>
            </a:r>
          </a:p>
          <a:p>
            <a:r>
              <a:rPr lang="en-US" altLang="zh-CN" sz="800" dirty="0">
                <a:solidFill>
                  <a:srgbClr val="00AEF0"/>
                </a:solidFill>
                <a:latin typeface="StoneSans"/>
              </a:rPr>
              <a:t>30 </a:t>
            </a:r>
            <a:r>
              <a:rPr lang="en-US" altLang="zh-CN" dirty="0" err="1">
                <a:solidFill>
                  <a:srgbClr val="000000"/>
                </a:solidFill>
                <a:latin typeface="ZztexMono-Regular"/>
              </a:rPr>
              <a:t>addvec</a:t>
            </a:r>
            <a:r>
              <a:rPr lang="en-US" altLang="zh-CN" dirty="0">
                <a:solidFill>
                  <a:srgbClr val="000000"/>
                </a:solidFill>
                <a:latin typeface="ZztexMono-Regular"/>
              </a:rPr>
              <a:t>(x, y, z, 2);</a:t>
            </a:r>
          </a:p>
          <a:p>
            <a:r>
              <a:rPr lang="pl-PL" altLang="zh-CN" sz="800" dirty="0">
                <a:solidFill>
                  <a:srgbClr val="00AEF0"/>
                </a:solidFill>
                <a:latin typeface="StoneSans"/>
              </a:rPr>
              <a:t>31 </a:t>
            </a:r>
            <a:r>
              <a:rPr lang="pl-PL" altLang="zh-CN" dirty="0">
                <a:solidFill>
                  <a:srgbClr val="000000"/>
                </a:solidFill>
                <a:latin typeface="ZztexMono-Regular"/>
              </a:rPr>
              <a:t>printf("z = [%d %d]\n", z[0], z[1]);</a:t>
            </a:r>
          </a:p>
          <a:p>
            <a:r>
              <a:rPr lang="en-US" altLang="zh-CN" sz="800" dirty="0">
                <a:solidFill>
                  <a:srgbClr val="00AEF0"/>
                </a:solidFill>
                <a:latin typeface="StoneSans"/>
              </a:rPr>
              <a:t>32</a:t>
            </a:r>
          </a:p>
          <a:p>
            <a:r>
              <a:rPr lang="en-US" altLang="zh-CN" sz="800" dirty="0">
                <a:solidFill>
                  <a:srgbClr val="00AEF0"/>
                </a:solidFill>
                <a:latin typeface="StoneSans"/>
              </a:rPr>
              <a:t>33 </a:t>
            </a:r>
            <a:r>
              <a:rPr lang="en-US" altLang="zh-CN" dirty="0">
                <a:solidFill>
                  <a:srgbClr val="00AEF0"/>
                </a:solidFill>
                <a:latin typeface="ZztexMono-Regular"/>
              </a:rPr>
              <a:t>/* Unload the shared library */</a:t>
            </a:r>
          </a:p>
          <a:p>
            <a:r>
              <a:rPr lang="en-US" altLang="zh-CN" sz="800" dirty="0">
                <a:solidFill>
                  <a:srgbClr val="00AEF0"/>
                </a:solidFill>
                <a:latin typeface="StoneSans"/>
              </a:rPr>
              <a:t>34 </a:t>
            </a:r>
            <a:r>
              <a:rPr lang="en-US" altLang="zh-CN" dirty="0">
                <a:solidFill>
                  <a:srgbClr val="000000"/>
                </a:solidFill>
                <a:latin typeface="ZztexMono-Regular"/>
              </a:rPr>
              <a:t>if (</a:t>
            </a:r>
            <a:r>
              <a:rPr lang="en-US" altLang="zh-CN" dirty="0" err="1">
                <a:solidFill>
                  <a:srgbClr val="000000"/>
                </a:solidFill>
                <a:latin typeface="ZztexMono-Regular"/>
              </a:rPr>
              <a:t>dlclose</a:t>
            </a:r>
            <a:r>
              <a:rPr lang="en-US" altLang="zh-CN" dirty="0">
                <a:solidFill>
                  <a:srgbClr val="000000"/>
                </a:solidFill>
                <a:latin typeface="ZztexMono-Regular"/>
              </a:rPr>
              <a:t>(handle) &lt; 0) {</a:t>
            </a:r>
          </a:p>
          <a:p>
            <a:r>
              <a:rPr lang="en-US" altLang="zh-CN" sz="800" dirty="0">
                <a:solidFill>
                  <a:srgbClr val="00AEF0"/>
                </a:solidFill>
                <a:latin typeface="StoneSans"/>
              </a:rPr>
              <a:t>35 </a:t>
            </a:r>
            <a:r>
              <a:rPr lang="en-US" altLang="zh-CN" dirty="0" err="1">
                <a:solidFill>
                  <a:srgbClr val="000000"/>
                </a:solidFill>
                <a:latin typeface="ZztexMono-Regular"/>
              </a:rPr>
              <a:t>fprintf</a:t>
            </a:r>
            <a:r>
              <a:rPr lang="en-US" altLang="zh-CN" dirty="0">
                <a:solidFill>
                  <a:srgbClr val="000000"/>
                </a:solidFill>
                <a:latin typeface="ZztexMono-Regular"/>
              </a:rPr>
              <a:t>(</a:t>
            </a:r>
            <a:r>
              <a:rPr lang="en-US" altLang="zh-CN" dirty="0" err="1">
                <a:solidFill>
                  <a:srgbClr val="000000"/>
                </a:solidFill>
                <a:latin typeface="ZztexMono-Regular"/>
              </a:rPr>
              <a:t>stderr</a:t>
            </a:r>
            <a:r>
              <a:rPr lang="en-US" altLang="zh-CN" dirty="0">
                <a:solidFill>
                  <a:srgbClr val="000000"/>
                </a:solidFill>
                <a:latin typeface="ZztexMono-Regular"/>
              </a:rPr>
              <a:t>, "%s\n", </a:t>
            </a:r>
            <a:r>
              <a:rPr lang="en-US" altLang="zh-CN" b="1" dirty="0" err="1">
                <a:solidFill>
                  <a:srgbClr val="FF0000"/>
                </a:solidFill>
                <a:latin typeface="ZztexMono-Regular"/>
              </a:rPr>
              <a:t>dlerror</a:t>
            </a:r>
            <a:r>
              <a:rPr lang="en-US" altLang="zh-CN" dirty="0">
                <a:solidFill>
                  <a:srgbClr val="000000"/>
                </a:solidFill>
                <a:latin typeface="ZztexMono-Regular"/>
              </a:rPr>
              <a:t>());</a:t>
            </a:r>
          </a:p>
          <a:p>
            <a:r>
              <a:rPr lang="en-US" altLang="zh-CN" sz="800" dirty="0">
                <a:solidFill>
                  <a:srgbClr val="00AEF0"/>
                </a:solidFill>
                <a:latin typeface="StoneSans"/>
              </a:rPr>
              <a:t>36 </a:t>
            </a:r>
            <a:r>
              <a:rPr lang="en-US" altLang="zh-CN" dirty="0">
                <a:solidFill>
                  <a:srgbClr val="000000"/>
                </a:solidFill>
                <a:latin typeface="ZztexMono-Regular"/>
              </a:rPr>
              <a:t>exit(1);</a:t>
            </a:r>
          </a:p>
          <a:p>
            <a:r>
              <a:rPr lang="en-US" altLang="zh-CN" sz="800" dirty="0">
                <a:solidFill>
                  <a:srgbClr val="00AEF0"/>
                </a:solidFill>
                <a:latin typeface="StoneSans"/>
              </a:rPr>
              <a:t>37 </a:t>
            </a:r>
            <a:r>
              <a:rPr lang="en-US" altLang="zh-CN" dirty="0">
                <a:solidFill>
                  <a:srgbClr val="000000"/>
                </a:solidFill>
                <a:latin typeface="ZztexMono-Regular"/>
              </a:rPr>
              <a:t>}</a:t>
            </a:r>
          </a:p>
          <a:p>
            <a:r>
              <a:rPr lang="en-US" altLang="zh-CN" sz="800" dirty="0">
                <a:solidFill>
                  <a:srgbClr val="00AEF0"/>
                </a:solidFill>
                <a:latin typeface="StoneSans"/>
              </a:rPr>
              <a:t>38 </a:t>
            </a:r>
            <a:r>
              <a:rPr lang="en-US" altLang="zh-CN" dirty="0">
                <a:solidFill>
                  <a:srgbClr val="000000"/>
                </a:solidFill>
                <a:latin typeface="ZztexMono-Regular"/>
              </a:rPr>
              <a:t>return 0;</a:t>
            </a:r>
          </a:p>
          <a:p>
            <a:r>
              <a:rPr lang="en-US" altLang="zh-CN" sz="800" dirty="0">
                <a:solidFill>
                  <a:srgbClr val="00AEF0"/>
                </a:solidFill>
                <a:latin typeface="StoneSans"/>
              </a:rPr>
              <a:t>39 </a:t>
            </a:r>
            <a:r>
              <a:rPr lang="en-US" altLang="zh-CN" dirty="0">
                <a:solidFill>
                  <a:srgbClr val="000000"/>
                </a:solidFill>
                <a:latin typeface="ZztexMono-Regular"/>
              </a:rPr>
              <a:t>}</a:t>
            </a:r>
          </a:p>
          <a:p>
            <a:r>
              <a:rPr lang="en-US" altLang="zh-CN" i="1" dirty="0">
                <a:solidFill>
                  <a:srgbClr val="000000"/>
                </a:solidFill>
                <a:latin typeface="TimesTen-Italic"/>
              </a:rPr>
              <a:t>code/link/</a:t>
            </a:r>
            <a:r>
              <a:rPr lang="en-US" altLang="zh-CN" i="1" dirty="0" err="1">
                <a:solidFill>
                  <a:srgbClr val="000000"/>
                </a:solidFill>
                <a:latin typeface="TimesTen-Italic"/>
              </a:rPr>
              <a:t>dll.c</a:t>
            </a:r>
            <a:endParaRPr lang="zh-CN" altLang="en-US" dirty="0"/>
          </a:p>
        </p:txBody>
      </p:sp>
    </p:spTree>
    <p:extLst>
      <p:ext uri="{BB962C8B-B14F-4D97-AF65-F5344CB8AC3E}">
        <p14:creationId xmlns:p14="http://schemas.microsoft.com/office/powerpoint/2010/main" val="636359852"/>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5111263" y="5697415"/>
            <a:ext cx="1019906" cy="21101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4469130" y="5486399"/>
            <a:ext cx="510247" cy="21101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67</a:t>
            </a:fld>
            <a:endParaRPr lang="zh-CN" altLang="en-US"/>
          </a:p>
        </p:txBody>
      </p:sp>
      <p:sp>
        <p:nvSpPr>
          <p:cNvPr id="3" name="矩形 2"/>
          <p:cNvSpPr/>
          <p:nvPr/>
        </p:nvSpPr>
        <p:spPr>
          <a:xfrm>
            <a:off x="410307" y="517803"/>
            <a:ext cx="11687908" cy="6340197"/>
          </a:xfrm>
          <a:prstGeom prst="rect">
            <a:avLst/>
          </a:prstGeom>
        </p:spPr>
        <p:txBody>
          <a:bodyPr wrap="square">
            <a:spAutoFit/>
          </a:bodyPr>
          <a:lstStyle/>
          <a:p>
            <a:r>
              <a:rPr lang="en-US" altLang="zh-CN" sz="1400" dirty="0">
                <a:latin typeface="楷体" panose="02010609060101010101" pitchFamily="49" charset="-122"/>
                <a:ea typeface="楷体" panose="02010609060101010101" pitchFamily="49" charset="-122"/>
                <a:cs typeface="Courier New" panose="02070309020205020404" pitchFamily="49" charset="0"/>
              </a:rPr>
              <a:t>[</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lqm@IO</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osbook</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readelf</a:t>
            </a:r>
            <a:r>
              <a:rPr lang="en-US" altLang="zh-CN" sz="1400" dirty="0">
                <a:latin typeface="楷体" panose="02010609060101010101" pitchFamily="49" charset="-122"/>
                <a:ea typeface="楷体" panose="02010609060101010101" pitchFamily="49" charset="-122"/>
                <a:cs typeface="Courier New" panose="02070309020205020404" pitchFamily="49" charset="0"/>
              </a:rPr>
              <a:t> -l HelloWorld</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Elf file type is EXEC (Executable file)</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Entry point 0x4003e0		</a:t>
            </a:r>
            <a:r>
              <a:rPr lang="zh-CN" altLang="zh-CN" sz="1400" dirty="0" smtClean="0">
                <a:solidFill>
                  <a:srgbClr val="FF0000"/>
                </a:solidFill>
                <a:latin typeface="楷体" panose="02010609060101010101" pitchFamily="49" charset="-122"/>
                <a:cs typeface="宋体" panose="02010600030101010101" pitchFamily="2" charset="-122"/>
              </a:rPr>
              <a:t>与</a:t>
            </a:r>
            <a:r>
              <a:rPr lang="en-US" altLang="zh-CN" sz="1400" dirty="0">
                <a:solidFill>
                  <a:srgbClr val="FF0000"/>
                </a:solidFill>
                <a:latin typeface="楷体" panose="02010609060101010101" pitchFamily="49" charset="-122"/>
                <a:ea typeface="楷体" panose="02010609060101010101" pitchFamily="49" charset="-122"/>
                <a:cs typeface="Courier New" panose="02070309020205020404" pitchFamily="49" charset="0"/>
              </a:rPr>
              <a:t>main</a:t>
            </a:r>
            <a:r>
              <a:rPr lang="zh-CN" altLang="zh-CN" sz="1400" dirty="0">
                <a:solidFill>
                  <a:srgbClr val="FF0000"/>
                </a:solidFill>
                <a:latin typeface="楷体" panose="02010609060101010101" pitchFamily="49" charset="-122"/>
                <a:cs typeface="宋体" panose="02010600030101010101" pitchFamily="2" charset="-122"/>
              </a:rPr>
              <a:t>地址不一致的，这里是指</a:t>
            </a:r>
            <a:r>
              <a:rPr lang="zh-CN" altLang="zh-CN" sz="1400" dirty="0">
                <a:solidFill>
                  <a:srgbClr val="FF0000"/>
                </a:solidFill>
                <a:latin typeface="楷体" panose="02010609060101010101" pitchFamily="49" charset="-122"/>
                <a:cs typeface="Courier New" panose="02070309020205020404" pitchFamily="49" charset="0"/>
              </a:rPr>
              <a:t>可执行文件的初始化</a:t>
            </a:r>
            <a:r>
              <a:rPr lang="zh-CN" altLang="zh-CN" sz="1400" dirty="0">
                <a:solidFill>
                  <a:srgbClr val="FF0000"/>
                </a:solidFill>
                <a:latin typeface="楷体" panose="02010609060101010101" pitchFamily="49" charset="-122"/>
                <a:cs typeface="宋体" panose="02010600030101010101" pitchFamily="2" charset="-122"/>
              </a:rPr>
              <a:t>代码的起点</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There are </a:t>
            </a:r>
            <a:r>
              <a:rPr lang="en-US" altLang="zh-CN" sz="1400" b="1" dirty="0">
                <a:solidFill>
                  <a:srgbClr val="FF0000"/>
                </a:solidFill>
                <a:latin typeface="楷体" panose="02010609060101010101" pitchFamily="49" charset="-122"/>
                <a:ea typeface="楷体" panose="02010609060101010101" pitchFamily="49" charset="-122"/>
                <a:cs typeface="Courier New" panose="02070309020205020404" pitchFamily="49" charset="0"/>
              </a:rPr>
              <a:t>8 program headers</a:t>
            </a:r>
            <a:r>
              <a:rPr lang="en-US" altLang="zh-CN" sz="1400" dirty="0">
                <a:latin typeface="楷体" panose="02010609060101010101" pitchFamily="49" charset="-122"/>
                <a:ea typeface="楷体" panose="02010609060101010101" pitchFamily="49" charset="-122"/>
                <a:cs typeface="Courier New" panose="02070309020205020404" pitchFamily="49" charset="0"/>
              </a:rPr>
              <a:t>, starting at offset 64</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Program Headers:</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Type           Offset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VirtAddr</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PhysAddr</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FileSiz</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MemSiz</a:t>
            </a:r>
            <a:r>
              <a:rPr lang="en-US" altLang="zh-CN" sz="1400" dirty="0">
                <a:latin typeface="楷体" panose="02010609060101010101" pitchFamily="49" charset="-122"/>
                <a:ea typeface="楷体" panose="02010609060101010101" pitchFamily="49" charset="-122"/>
                <a:cs typeface="Courier New" panose="02070309020205020404" pitchFamily="49" charset="0"/>
              </a:rPr>
              <a:t>          Flags  Align</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PHDR           0x0000000000000040 0x0000000000400040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0x0000000000400040</a:t>
            </a:r>
            <a:r>
              <a:rPr lang="en-US" altLang="zh-CN" sz="1400" dirty="0">
                <a:latin typeface="楷体" panose="02010609060101010101" pitchFamily="49" charset="-122"/>
                <a:ea typeface="楷体" panose="02010609060101010101" pitchFamily="49" charset="-122"/>
                <a:cs typeface="Courier New" panose="02070309020205020404" pitchFamily="49" charset="0"/>
              </a:rPr>
              <a:t>   0x00000000000001c0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0x00000000000001c0</a:t>
            </a:r>
            <a:r>
              <a:rPr lang="en-US" altLang="zh-CN" sz="1400" dirty="0">
                <a:latin typeface="楷体" panose="02010609060101010101" pitchFamily="49" charset="-122"/>
                <a:ea typeface="楷体" panose="02010609060101010101" pitchFamily="49" charset="-122"/>
                <a:cs typeface="Courier New" panose="02070309020205020404" pitchFamily="49" charset="0"/>
              </a:rPr>
              <a:t>  R E    8</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INTERP         0x0000000000000200 0x0000000000400200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0x0000000000400200</a:t>
            </a:r>
            <a:r>
              <a:rPr lang="en-US" altLang="zh-CN" sz="1400" dirty="0">
                <a:latin typeface="楷体" panose="02010609060101010101" pitchFamily="49" charset="-122"/>
                <a:ea typeface="楷体" panose="02010609060101010101" pitchFamily="49" charset="-122"/>
                <a:cs typeface="Courier New" panose="02070309020205020404" pitchFamily="49" charset="0"/>
              </a:rPr>
              <a:t>   0x000000000000001c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0x000000000000001c</a:t>
            </a:r>
            <a:r>
              <a:rPr lang="en-US" altLang="zh-CN" sz="1400" dirty="0">
                <a:latin typeface="楷体" panose="02010609060101010101" pitchFamily="49" charset="-122"/>
                <a:ea typeface="楷体" panose="02010609060101010101" pitchFamily="49" charset="-122"/>
                <a:cs typeface="Courier New" panose="02070309020205020404" pitchFamily="49" charset="0"/>
              </a:rPr>
              <a:t>  R      1</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[Requesting program interpreter: /lib64/ld-linux-x86-64.so.2]		</a:t>
            </a:r>
            <a:r>
              <a:rPr lang="zh-CN" altLang="zh-CN" sz="1400" dirty="0">
                <a:latin typeface="楷体" panose="02010609060101010101" pitchFamily="49" charset="-122"/>
                <a:cs typeface="宋体" panose="02010600030101010101" pitchFamily="2" charset="-122"/>
              </a:rPr>
              <a:t>动态链接器</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b="1" dirty="0">
                <a:solidFill>
                  <a:srgbClr val="FF0000"/>
                </a:solidFill>
                <a:latin typeface="楷体" panose="02010609060101010101" pitchFamily="49" charset="-122"/>
                <a:ea typeface="楷体" panose="02010609060101010101" pitchFamily="49" charset="-122"/>
                <a:cs typeface="Courier New" panose="02070309020205020404" pitchFamily="49" charset="0"/>
              </a:rPr>
              <a:t>LOAD</a:t>
            </a:r>
            <a:r>
              <a:rPr lang="en-US" altLang="zh-CN" sz="1400" dirty="0">
                <a:latin typeface="楷体" panose="02010609060101010101" pitchFamily="49" charset="-122"/>
                <a:ea typeface="楷体" panose="02010609060101010101" pitchFamily="49" charset="-122"/>
                <a:cs typeface="Courier New" panose="02070309020205020404" pitchFamily="49" charset="0"/>
              </a:rPr>
              <a:t>           0x0000000000000000 0x0000000000400000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0x0000000000400000</a:t>
            </a:r>
            <a:r>
              <a:rPr lang="en-US" altLang="zh-CN" sz="1400" dirty="0">
                <a:latin typeface="楷体" panose="02010609060101010101" pitchFamily="49" charset="-122"/>
                <a:ea typeface="楷体" panose="02010609060101010101" pitchFamily="49" charset="-122"/>
                <a:cs typeface="Courier New" panose="02070309020205020404" pitchFamily="49" charset="0"/>
              </a:rPr>
              <a:t>   0x000000000000068c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0x000000000000068c</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b="1" dirty="0">
                <a:solidFill>
                  <a:srgbClr val="FF0000"/>
                </a:solidFill>
                <a:latin typeface="楷体" panose="02010609060101010101" pitchFamily="49" charset="-122"/>
                <a:ea typeface="楷体" panose="02010609060101010101" pitchFamily="49" charset="-122"/>
                <a:cs typeface="Courier New" panose="02070309020205020404" pitchFamily="49" charset="0"/>
              </a:rPr>
              <a:t>R E</a:t>
            </a:r>
            <a:r>
              <a:rPr lang="en-US" altLang="zh-CN" sz="1400" dirty="0">
                <a:latin typeface="楷体" panose="02010609060101010101" pitchFamily="49" charset="-122"/>
                <a:ea typeface="楷体" panose="02010609060101010101" pitchFamily="49" charset="-122"/>
                <a:cs typeface="Courier New" panose="02070309020205020404" pitchFamily="49" charset="0"/>
              </a:rPr>
              <a:t>    200000</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b="1" dirty="0">
                <a:solidFill>
                  <a:srgbClr val="FF0000"/>
                </a:solidFill>
                <a:latin typeface="楷体" panose="02010609060101010101" pitchFamily="49" charset="-122"/>
                <a:ea typeface="楷体" panose="02010609060101010101" pitchFamily="49" charset="-122"/>
                <a:cs typeface="Courier New" panose="02070309020205020404" pitchFamily="49" charset="0"/>
              </a:rPr>
              <a:t>LOAD</a:t>
            </a:r>
            <a:r>
              <a:rPr lang="en-US" altLang="zh-CN" sz="1400" dirty="0">
                <a:latin typeface="楷体" panose="02010609060101010101" pitchFamily="49" charset="-122"/>
                <a:ea typeface="楷体" panose="02010609060101010101" pitchFamily="49" charset="-122"/>
                <a:cs typeface="Courier New" panose="02070309020205020404" pitchFamily="49" charset="0"/>
              </a:rPr>
              <a:t>           0x0000000000000690 0x0000000000600690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0x0000000000600690</a:t>
            </a:r>
            <a:r>
              <a:rPr lang="en-US" altLang="zh-CN" sz="1400" dirty="0">
                <a:latin typeface="楷体" panose="02010609060101010101" pitchFamily="49" charset="-122"/>
                <a:ea typeface="楷体" panose="02010609060101010101" pitchFamily="49" charset="-122"/>
                <a:cs typeface="Courier New" panose="02070309020205020404" pitchFamily="49" charset="0"/>
              </a:rPr>
              <a:t>   0x00000000000001ec 0x0000000000000200  </a:t>
            </a:r>
            <a:r>
              <a:rPr lang="en-US" altLang="zh-CN" sz="1400" b="1" dirty="0">
                <a:solidFill>
                  <a:srgbClr val="FF0000"/>
                </a:solidFill>
                <a:latin typeface="楷体" panose="02010609060101010101" pitchFamily="49" charset="-122"/>
                <a:ea typeface="楷体" panose="02010609060101010101" pitchFamily="49" charset="-122"/>
                <a:cs typeface="Courier New" panose="02070309020205020404" pitchFamily="49" charset="0"/>
              </a:rPr>
              <a:t>RW</a:t>
            </a:r>
            <a:r>
              <a:rPr lang="en-US" altLang="zh-CN" sz="1400" dirty="0">
                <a:latin typeface="楷体" panose="02010609060101010101" pitchFamily="49" charset="-122"/>
                <a:ea typeface="楷体" panose="02010609060101010101" pitchFamily="49" charset="-122"/>
                <a:cs typeface="Courier New" panose="02070309020205020404" pitchFamily="49" charset="0"/>
              </a:rPr>
              <a:t>     200000</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DYNAMIC        0x00000000000006b8 0x00000000006006b8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0x00000000006006b8</a:t>
            </a:r>
            <a:r>
              <a:rPr lang="en-US" altLang="zh-CN" sz="1400" dirty="0">
                <a:latin typeface="楷体" panose="02010609060101010101" pitchFamily="49" charset="-122"/>
                <a:ea typeface="楷体" panose="02010609060101010101" pitchFamily="49" charset="-122"/>
                <a:cs typeface="Courier New" panose="02070309020205020404" pitchFamily="49" charset="0"/>
              </a:rPr>
              <a:t>   0x0000000000000190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0x0000000000000190</a:t>
            </a:r>
            <a:r>
              <a:rPr lang="en-US" altLang="zh-CN" sz="1400" dirty="0">
                <a:latin typeface="楷体" panose="02010609060101010101" pitchFamily="49" charset="-122"/>
                <a:ea typeface="楷体" panose="02010609060101010101" pitchFamily="49" charset="-122"/>
                <a:cs typeface="Courier New" panose="02070309020205020404" pitchFamily="49" charset="0"/>
              </a:rPr>
              <a:t>  RW     8</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NOTE           0x000000000000021c 0x000000000040021c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0x000000000040021c</a:t>
            </a:r>
            <a:r>
              <a:rPr lang="en-US" altLang="zh-CN" sz="1400" dirty="0">
                <a:latin typeface="楷体" panose="02010609060101010101" pitchFamily="49" charset="-122"/>
                <a:ea typeface="楷体" panose="02010609060101010101" pitchFamily="49" charset="-122"/>
                <a:cs typeface="Courier New" panose="02070309020205020404" pitchFamily="49" charset="0"/>
              </a:rPr>
              <a:t>   0x0000000000000044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0x0000000000000044</a:t>
            </a:r>
            <a:r>
              <a:rPr lang="en-US" altLang="zh-CN" sz="1400" dirty="0">
                <a:latin typeface="楷体" panose="02010609060101010101" pitchFamily="49" charset="-122"/>
                <a:ea typeface="楷体" panose="02010609060101010101" pitchFamily="49" charset="-122"/>
                <a:cs typeface="Courier New" panose="02070309020205020404" pitchFamily="49" charset="0"/>
              </a:rPr>
              <a:t>  R      4</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GNU_EH_FRAME   0x00000000000005e8 0x00000000004005e8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0x00000000004005e8</a:t>
            </a:r>
            <a:r>
              <a:rPr lang="en-US" altLang="zh-CN" sz="1400" dirty="0">
                <a:latin typeface="楷体" panose="02010609060101010101" pitchFamily="49" charset="-122"/>
                <a:ea typeface="楷体" panose="02010609060101010101" pitchFamily="49" charset="-122"/>
                <a:cs typeface="Courier New" panose="02070309020205020404" pitchFamily="49" charset="0"/>
              </a:rPr>
              <a:t>   0x0000000000000024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0x0000000000000024</a:t>
            </a:r>
            <a:r>
              <a:rPr lang="en-US" altLang="zh-CN" sz="1400" dirty="0">
                <a:latin typeface="楷体" panose="02010609060101010101" pitchFamily="49" charset="-122"/>
                <a:ea typeface="楷体" panose="02010609060101010101" pitchFamily="49" charset="-122"/>
                <a:cs typeface="Courier New" panose="02070309020205020404" pitchFamily="49" charset="0"/>
              </a:rPr>
              <a:t>  R      4</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GNU_STACK      0x0000000000000000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0x0000000000000000</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0x0000000000000000</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0x0000000000000000</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0x0000000000000000</a:t>
            </a:r>
            <a:r>
              <a:rPr lang="en-US" altLang="zh-CN" sz="1400" dirty="0">
                <a:latin typeface="楷体" panose="02010609060101010101" pitchFamily="49" charset="-122"/>
                <a:ea typeface="楷体" panose="02010609060101010101" pitchFamily="49" charset="-122"/>
                <a:cs typeface="Courier New" panose="02070309020205020404" pitchFamily="49" charset="0"/>
              </a:rPr>
              <a:t>  RW     8</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Section to Segment mapping:</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Segment Sections...</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00</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01     .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interp</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02     .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interp</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note.ABI</a:t>
            </a:r>
            <a:r>
              <a:rPr lang="en-US" altLang="zh-CN" sz="1400" dirty="0">
                <a:latin typeface="楷体" panose="02010609060101010101" pitchFamily="49" charset="-122"/>
                <a:ea typeface="楷体" panose="02010609060101010101" pitchFamily="49" charset="-122"/>
                <a:cs typeface="Courier New" panose="02070309020205020404" pitchFamily="49" charset="0"/>
              </a:rPr>
              <a:t>-tag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note.gnu.build</a:t>
            </a:r>
            <a:r>
              <a:rPr lang="en-US" altLang="zh-CN" sz="1400" dirty="0">
                <a:latin typeface="楷体" panose="02010609060101010101" pitchFamily="49" charset="-122"/>
                <a:ea typeface="楷体" panose="02010609060101010101" pitchFamily="49" charset="-122"/>
                <a:cs typeface="Courier New" panose="02070309020205020404" pitchFamily="49" charset="0"/>
              </a:rPr>
              <a:t>-id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gnu.hash</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dynsym</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dynstr</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gnu.version</a:t>
            </a:r>
            <a:r>
              <a:rPr lang="en-US" altLang="zh-CN" sz="1400" dirty="0">
                <a:latin typeface="楷体" panose="02010609060101010101" pitchFamily="49" charset="-122"/>
                <a:ea typeface="楷体" panose="02010609060101010101" pitchFamily="49" charset="-122"/>
                <a:cs typeface="Courier New" panose="02070309020205020404" pitchFamily="49" charset="0"/>
              </a:rPr>
              <a:t> .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gnu.version_r</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rela.dyn</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rela.plt</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init</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plt</a:t>
            </a:r>
            <a:r>
              <a:rPr lang="en-US" altLang="zh-CN" sz="1400" dirty="0">
                <a:latin typeface="楷体" panose="02010609060101010101" pitchFamily="49" charset="-122"/>
                <a:ea typeface="楷体" panose="02010609060101010101" pitchFamily="49" charset="-122"/>
                <a:cs typeface="Courier New" panose="02070309020205020404" pitchFamily="49" charset="0"/>
              </a:rPr>
              <a:t> .text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fini</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rodata</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eh_frame_hdr</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eh_frame</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03     .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ctors</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dtors</a:t>
            </a:r>
            <a:r>
              <a:rPr lang="en-US" altLang="zh-CN" sz="1400" dirty="0">
                <a:latin typeface="楷体" panose="02010609060101010101" pitchFamily="49" charset="-122"/>
                <a:ea typeface="楷体" panose="02010609060101010101" pitchFamily="49" charset="-122"/>
                <a:cs typeface="Courier New" panose="02070309020205020404" pitchFamily="49" charset="0"/>
              </a:rPr>
              <a: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jcr</a:t>
            </a:r>
            <a:r>
              <a:rPr lang="en-US" altLang="zh-CN" sz="1400" dirty="0">
                <a:latin typeface="楷体" panose="02010609060101010101" pitchFamily="49" charset="-122"/>
                <a:ea typeface="楷体" panose="02010609060101010101" pitchFamily="49" charset="-122"/>
                <a:cs typeface="Courier New" panose="02070309020205020404" pitchFamily="49" charset="0"/>
              </a:rPr>
              <a:t> .dynamic .got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got.plt</a:t>
            </a:r>
            <a:r>
              <a:rPr lang="en-US" altLang="zh-CN" sz="1400" dirty="0">
                <a:latin typeface="楷体" panose="02010609060101010101" pitchFamily="49" charset="-122"/>
                <a:ea typeface="楷体" panose="02010609060101010101" pitchFamily="49" charset="-122"/>
                <a:cs typeface="Courier New" panose="02070309020205020404" pitchFamily="49" charset="0"/>
              </a:rPr>
              <a:t> .data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bss</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04     .dynamic</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05     .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note.ABI</a:t>
            </a:r>
            <a:r>
              <a:rPr lang="en-US" altLang="zh-CN" sz="1400" dirty="0">
                <a:latin typeface="楷体" panose="02010609060101010101" pitchFamily="49" charset="-122"/>
                <a:ea typeface="楷体" panose="02010609060101010101" pitchFamily="49" charset="-122"/>
                <a:cs typeface="Courier New" panose="02070309020205020404" pitchFamily="49" charset="0"/>
              </a:rPr>
              <a:t>-tag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note.gnu.build</a:t>
            </a:r>
            <a:r>
              <a:rPr lang="en-US" altLang="zh-CN" sz="1400" dirty="0">
                <a:latin typeface="楷体" panose="02010609060101010101" pitchFamily="49" charset="-122"/>
                <a:ea typeface="楷体" panose="02010609060101010101" pitchFamily="49" charset="-122"/>
                <a:cs typeface="Courier New" panose="02070309020205020404" pitchFamily="49" charset="0"/>
              </a:rPr>
              <a:t>-id</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06     .</a:t>
            </a:r>
            <a:r>
              <a:rPr lang="en-US" altLang="zh-CN" sz="1400" dirty="0" err="1">
                <a:latin typeface="楷体" panose="02010609060101010101" pitchFamily="49" charset="-122"/>
                <a:ea typeface="楷体" panose="02010609060101010101" pitchFamily="49" charset="-122"/>
                <a:cs typeface="Courier New" panose="02070309020205020404" pitchFamily="49" charset="0"/>
              </a:rPr>
              <a:t>eh_frame_hdr</a:t>
            </a:r>
            <a:endParaRPr lang="zh-CN" altLang="zh-CN" sz="1400" dirty="0">
              <a:latin typeface="楷体" panose="02010609060101010101" pitchFamily="49" charset="-122"/>
              <a:ea typeface="楷体" panose="02010609060101010101" pitchFamily="49" charset="-122"/>
              <a:cs typeface="Courier New" panose="02070309020205020404" pitchFamily="49" charset="0"/>
            </a:endParaRPr>
          </a:p>
          <a:p>
            <a:r>
              <a:rPr lang="en-US" altLang="zh-CN" sz="1400" dirty="0">
                <a:latin typeface="楷体" panose="02010609060101010101" pitchFamily="49" charset="-122"/>
                <a:ea typeface="楷体" panose="02010609060101010101" pitchFamily="49" charset="-122"/>
                <a:cs typeface="Courier New" panose="02070309020205020404" pitchFamily="49" charset="0"/>
              </a:rPr>
              <a:t>   07</a:t>
            </a:r>
            <a:endParaRPr lang="zh-CN" altLang="zh-CN" sz="1400" dirty="0">
              <a:effectLst/>
              <a:latin typeface="楷体" panose="02010609060101010101" pitchFamily="49" charset="-122"/>
              <a:ea typeface="楷体" panose="02010609060101010101" pitchFamily="49" charset="-122"/>
              <a:cs typeface="Courier New" panose="02070309020205020404" pitchFamily="49" charset="0"/>
            </a:endParaRPr>
          </a:p>
        </p:txBody>
      </p:sp>
      <p:sp>
        <p:nvSpPr>
          <p:cNvPr id="4" name="椭圆 3"/>
          <p:cNvSpPr/>
          <p:nvPr/>
        </p:nvSpPr>
        <p:spPr>
          <a:xfrm>
            <a:off x="4377252" y="5697414"/>
            <a:ext cx="734011" cy="21101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3958883" y="5486399"/>
            <a:ext cx="510247" cy="21101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897631" y="5697415"/>
            <a:ext cx="468923" cy="21101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32877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7</a:t>
            </a:fld>
            <a:endParaRPr lang="zh-CN" altLang="en-US"/>
          </a:p>
        </p:txBody>
      </p:sp>
      <p:sp>
        <p:nvSpPr>
          <p:cNvPr id="3" name="内容占位符 2"/>
          <p:cNvSpPr txBox="1">
            <a:spLocks/>
          </p:cNvSpPr>
          <p:nvPr/>
        </p:nvSpPr>
        <p:spPr>
          <a:xfrm>
            <a:off x="379379" y="525294"/>
            <a:ext cx="11332723" cy="5992238"/>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zh-CN" sz="2400" b="1" dirty="0" smtClean="0"/>
              <a:t>7.1.3</a:t>
            </a:r>
            <a:r>
              <a:rPr lang="zh-CN" altLang="en-US" sz="2400" b="1" dirty="0" smtClean="0"/>
              <a:t> 为什么</a:t>
            </a:r>
            <a:r>
              <a:rPr lang="zh-CN" altLang="en-US" sz="2400" b="1" dirty="0"/>
              <a:t>需要</a:t>
            </a:r>
            <a:r>
              <a:rPr lang="zh-CN" altLang="en-US" sz="2400" b="1" dirty="0" smtClean="0"/>
              <a:t>链接</a:t>
            </a:r>
            <a:endParaRPr lang="en-US" altLang="zh-CN" sz="2400" b="1" dirty="0" smtClean="0"/>
          </a:p>
          <a:p>
            <a:pPr lvl="1"/>
            <a:r>
              <a:rPr lang="zh-CN" altLang="en-US" sz="2400" dirty="0" smtClean="0"/>
              <a:t>代码中的数据和函数引用及地址确定方式：</a:t>
            </a:r>
            <a:endParaRPr lang="en-US" altLang="zh-CN" sz="2400" dirty="0" smtClean="0"/>
          </a:p>
          <a:p>
            <a:pPr marL="514350" lvl="1" indent="0">
              <a:buNone/>
            </a:pPr>
            <a:r>
              <a:rPr lang="en-US" altLang="zh-CN" sz="2400" dirty="0" smtClean="0"/>
              <a:t>1</a:t>
            </a:r>
            <a:r>
              <a:rPr lang="zh-CN" altLang="en-US" sz="2400" dirty="0" smtClean="0"/>
              <a:t>）</a:t>
            </a:r>
            <a:r>
              <a:rPr lang="zh-CN" altLang="en-US" sz="2400" b="1" dirty="0" smtClean="0"/>
              <a:t>独立方式</a:t>
            </a:r>
            <a:endParaRPr lang="en-US" altLang="zh-CN" sz="2400" b="1" dirty="0" smtClean="0"/>
          </a:p>
          <a:p>
            <a:pPr lvl="2">
              <a:buFont typeface="Wingdings" panose="05000000000000000000" pitchFamily="2" charset="2"/>
              <a:buChar char="n"/>
            </a:pPr>
            <a:r>
              <a:rPr lang="zh-CN" altLang="en-US" dirty="0" smtClean="0"/>
              <a:t>整个程序由</a:t>
            </a:r>
            <a:r>
              <a:rPr lang="en-US" altLang="zh-CN" dirty="0" smtClean="0"/>
              <a:t>1</a:t>
            </a:r>
            <a:r>
              <a:rPr lang="zh-CN" altLang="en-US" dirty="0" smtClean="0"/>
              <a:t>个源文件组成</a:t>
            </a:r>
            <a:endParaRPr lang="en-US" altLang="zh-CN" dirty="0"/>
          </a:p>
          <a:p>
            <a:pPr lvl="2">
              <a:buFont typeface="Wingdings" panose="05000000000000000000" pitchFamily="2" charset="2"/>
              <a:buChar char="n"/>
            </a:pPr>
            <a:r>
              <a:rPr lang="zh-CN" altLang="en-US" dirty="0" smtClean="0"/>
              <a:t>生成可执行程序时所有数据和函数地址已经确定；</a:t>
            </a:r>
            <a:endParaRPr lang="en-US" altLang="zh-CN" dirty="0" smtClean="0"/>
          </a:p>
          <a:p>
            <a:pPr marL="514350" lvl="1" indent="0">
              <a:buNone/>
            </a:pPr>
            <a:r>
              <a:rPr lang="en-US" altLang="zh-CN" sz="2400" dirty="0" smtClean="0"/>
              <a:t>2</a:t>
            </a:r>
            <a:r>
              <a:rPr lang="zh-CN" altLang="en-US" sz="2400" dirty="0" smtClean="0"/>
              <a:t>）</a:t>
            </a:r>
            <a:r>
              <a:rPr lang="zh-CN" altLang="en-US" sz="2400" b="1" dirty="0" smtClean="0"/>
              <a:t>分离编译</a:t>
            </a:r>
            <a:endParaRPr lang="en-US" altLang="zh-CN" sz="2400" b="1" dirty="0" smtClean="0"/>
          </a:p>
          <a:p>
            <a:pPr lvl="2">
              <a:buFont typeface="Wingdings" panose="05000000000000000000" pitchFamily="2" charset="2"/>
              <a:buChar char="n"/>
            </a:pPr>
            <a:r>
              <a:rPr lang="zh-CN" altLang="en-US" dirty="0"/>
              <a:t>各模块独立编写、</a:t>
            </a:r>
            <a:r>
              <a:rPr lang="zh-CN" altLang="en-US" dirty="0" smtClean="0"/>
              <a:t>编译</a:t>
            </a:r>
            <a:endParaRPr lang="en-US" altLang="zh-CN" dirty="0" smtClean="0"/>
          </a:p>
          <a:p>
            <a:pPr lvl="2">
              <a:buFont typeface="Wingdings" panose="05000000000000000000" pitchFamily="2" charset="2"/>
              <a:buChar char="n"/>
            </a:pPr>
            <a:r>
              <a:rPr lang="zh-CN" altLang="en-US" dirty="0"/>
              <a:t>链接</a:t>
            </a:r>
            <a:r>
              <a:rPr lang="zh-CN" altLang="en-US" dirty="0" smtClean="0"/>
              <a:t>成</a:t>
            </a:r>
            <a:r>
              <a:rPr lang="zh-CN" altLang="en-US" dirty="0"/>
              <a:t>一个可执行</a:t>
            </a:r>
            <a:r>
              <a:rPr lang="zh-CN" altLang="en-US" dirty="0" smtClean="0"/>
              <a:t>文件，</a:t>
            </a:r>
            <a:r>
              <a:rPr lang="zh-CN" altLang="en-US" sz="2400" dirty="0" smtClean="0"/>
              <a:t>根据模块是否共享分成两种情况</a:t>
            </a:r>
            <a:endParaRPr lang="en-US" altLang="zh-CN" sz="2400" dirty="0" smtClean="0"/>
          </a:p>
          <a:p>
            <a:pPr lvl="3"/>
            <a:r>
              <a:rPr lang="zh-CN" altLang="en-US" sz="2400" dirty="0" smtClean="0"/>
              <a:t>各模块的代码归程序私有</a:t>
            </a:r>
            <a:endParaRPr lang="en-US" altLang="zh-CN" sz="2400" dirty="0" smtClean="0"/>
          </a:p>
          <a:p>
            <a:pPr lvl="3"/>
            <a:r>
              <a:rPr lang="zh-CN" altLang="en-US" sz="2400" dirty="0" smtClean="0"/>
              <a:t>部分代码共享</a:t>
            </a:r>
            <a:endParaRPr lang="en-US" altLang="zh-CN" sz="2400" dirty="0" smtClean="0"/>
          </a:p>
          <a:p>
            <a:pPr lvl="4"/>
            <a:r>
              <a:rPr lang="zh-CN" altLang="en-US" sz="2400" dirty="0" smtClean="0"/>
              <a:t>静态库：生成可执行文件时将库拷贝到可执行文件中</a:t>
            </a:r>
            <a:endParaRPr lang="en-US" altLang="zh-CN" sz="2400" dirty="0" smtClean="0"/>
          </a:p>
          <a:p>
            <a:pPr lvl="4"/>
            <a:r>
              <a:rPr lang="zh-CN" altLang="en-US" sz="2400" dirty="0" smtClean="0"/>
              <a:t>动态库：其引用地址可动态生成，例如用于各个程序间共享公共代码的情形</a:t>
            </a:r>
            <a:endParaRPr lang="en-US" altLang="zh-CN" sz="2400" dirty="0" smtClean="0"/>
          </a:p>
          <a:p>
            <a:pPr lvl="2"/>
            <a:endParaRPr lang="en-US" altLang="zh-CN" dirty="0" smtClean="0"/>
          </a:p>
        </p:txBody>
      </p:sp>
    </p:spTree>
    <p:extLst>
      <p:ext uri="{BB962C8B-B14F-4D97-AF65-F5344CB8AC3E}">
        <p14:creationId xmlns:p14="http://schemas.microsoft.com/office/powerpoint/2010/main" val="16334895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1779" y="787940"/>
            <a:ext cx="10972800" cy="4861569"/>
          </a:xfrm>
        </p:spPr>
        <p:txBody>
          <a:bodyPr/>
          <a:lstStyle/>
          <a:p>
            <a:pPr marL="0" indent="0">
              <a:buNone/>
            </a:pPr>
            <a:r>
              <a:rPr lang="en-US" altLang="zh-CN" dirty="0" smtClean="0"/>
              <a:t>7.1.4</a:t>
            </a:r>
            <a:r>
              <a:rPr lang="zh-CN" altLang="en-US" dirty="0" smtClean="0"/>
              <a:t> 学习链接的收获 （</a:t>
            </a:r>
            <a:r>
              <a:rPr lang="en-US" altLang="zh-CN" dirty="0" smtClean="0"/>
              <a:t>P.464</a:t>
            </a:r>
            <a:r>
              <a:rPr lang="zh-CN" altLang="en-US" dirty="0" smtClean="0"/>
              <a:t>）</a:t>
            </a:r>
            <a:endParaRPr lang="en-US" altLang="zh-CN" dirty="0" smtClean="0"/>
          </a:p>
          <a:p>
            <a:pPr lvl="1"/>
            <a:r>
              <a:rPr lang="zh-CN" altLang="en-US" dirty="0" smtClean="0"/>
              <a:t>理解大型程序的构造过程</a:t>
            </a:r>
            <a:endParaRPr lang="en-US" altLang="zh-CN" dirty="0" smtClean="0"/>
          </a:p>
          <a:p>
            <a:pPr lvl="1"/>
            <a:r>
              <a:rPr lang="zh-CN" altLang="en-US" dirty="0" smtClean="0"/>
              <a:t>避免编程错误</a:t>
            </a:r>
            <a:endParaRPr lang="en-US" altLang="zh-CN" dirty="0" smtClean="0"/>
          </a:p>
          <a:p>
            <a:pPr lvl="1"/>
            <a:r>
              <a:rPr lang="zh-CN" altLang="en-US" dirty="0" smtClean="0"/>
              <a:t>理解</a:t>
            </a:r>
            <a:r>
              <a:rPr lang="zh-CN" altLang="en-US" dirty="0"/>
              <a:t>变量</a:t>
            </a:r>
            <a:r>
              <a:rPr lang="zh-CN" altLang="en-US" dirty="0" smtClean="0"/>
              <a:t>的作用</a:t>
            </a:r>
            <a:r>
              <a:rPr lang="zh-CN" altLang="en-US" dirty="0"/>
              <a:t>域</a:t>
            </a:r>
            <a:r>
              <a:rPr lang="zh-CN" altLang="en-US" dirty="0" smtClean="0"/>
              <a:t>规则</a:t>
            </a:r>
            <a:endParaRPr lang="en-US" altLang="zh-CN" dirty="0" smtClean="0"/>
          </a:p>
          <a:p>
            <a:pPr lvl="1"/>
            <a:r>
              <a:rPr lang="zh-CN" altLang="en-US" dirty="0" smtClean="0"/>
              <a:t>理解计算机系统其他部分工作配合</a:t>
            </a:r>
            <a:endParaRPr lang="en-US" altLang="zh-CN" dirty="0" smtClean="0"/>
          </a:p>
          <a:p>
            <a:pPr lvl="1"/>
            <a:r>
              <a:rPr lang="zh-CN" altLang="en-US" dirty="0" smtClean="0"/>
              <a:t>认识共享库</a:t>
            </a:r>
            <a:endParaRPr lang="en-US" altLang="zh-CN" dirty="0" smtClean="0"/>
          </a:p>
          <a:p>
            <a:pPr lvl="1"/>
            <a:r>
              <a:rPr lang="en-US" altLang="zh-CN" dirty="0" smtClean="0"/>
              <a:t>…</a:t>
            </a:r>
          </a:p>
        </p:txBody>
      </p:sp>
      <p:sp>
        <p:nvSpPr>
          <p:cNvPr id="4" name="灯片编号占位符 3"/>
          <p:cNvSpPr>
            <a:spLocks noGrp="1"/>
          </p:cNvSpPr>
          <p:nvPr>
            <p:ph type="sldNum" sz="quarter" idx="12"/>
          </p:nvPr>
        </p:nvSpPr>
        <p:spPr/>
        <p:txBody>
          <a:bodyPr/>
          <a:lstStyle/>
          <a:p>
            <a:pPr>
              <a:defRPr/>
            </a:pPr>
            <a:fld id="{392EB7A3-68BD-4CAE-8C14-8063AF6D8FB4}" type="slidenum">
              <a:rPr lang="zh-CN" altLang="en-US" smtClean="0"/>
              <a:pPr>
                <a:defRPr/>
              </a:pPr>
              <a:t>8</a:t>
            </a:fld>
            <a:endParaRPr lang="zh-CN" altLang="en-US" dirty="0"/>
          </a:p>
        </p:txBody>
      </p:sp>
    </p:spTree>
    <p:extLst>
      <p:ext uri="{BB962C8B-B14F-4D97-AF65-F5344CB8AC3E}">
        <p14:creationId xmlns:p14="http://schemas.microsoft.com/office/powerpoint/2010/main" val="27979942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6875" y="602608"/>
            <a:ext cx="10972800" cy="571668"/>
          </a:xfrm>
        </p:spPr>
        <p:txBody>
          <a:bodyPr/>
          <a:lstStyle/>
          <a:p>
            <a:r>
              <a:rPr lang="en-US" altLang="zh-CN" sz="3600" dirty="0" smtClean="0"/>
              <a:t>7.3 </a:t>
            </a:r>
            <a:r>
              <a:rPr lang="zh-CN" altLang="en-US" sz="3600" dirty="0" smtClean="0"/>
              <a:t>目标文件</a:t>
            </a:r>
            <a:endParaRPr lang="zh-CN" altLang="en-US" sz="3600" dirty="0"/>
          </a:p>
        </p:txBody>
      </p:sp>
      <p:sp>
        <p:nvSpPr>
          <p:cNvPr id="4" name="灯片编号占位符 3"/>
          <p:cNvSpPr>
            <a:spLocks noGrp="1"/>
          </p:cNvSpPr>
          <p:nvPr>
            <p:ph type="sldNum" sz="quarter" idx="12"/>
          </p:nvPr>
        </p:nvSpPr>
        <p:spPr/>
        <p:txBody>
          <a:bodyPr/>
          <a:lstStyle/>
          <a:p>
            <a:pPr>
              <a:defRPr/>
            </a:pPr>
            <a:fld id="{392EB7A3-68BD-4CAE-8C14-8063AF6D8FB4}" type="slidenum">
              <a:rPr lang="zh-CN" altLang="en-US" smtClean="0"/>
              <a:pPr>
                <a:defRPr/>
              </a:pPr>
              <a:t>9</a:t>
            </a:fld>
            <a:endParaRPr lang="zh-CN" altLang="en-US"/>
          </a:p>
        </p:txBody>
      </p:sp>
      <p:sp>
        <p:nvSpPr>
          <p:cNvPr id="6" name="Rectangle 3"/>
          <p:cNvSpPr>
            <a:spLocks noGrp="1" noChangeArrowheads="1"/>
          </p:cNvSpPr>
          <p:nvPr/>
        </p:nvSpPr>
        <p:spPr>
          <a:xfrm>
            <a:off x="396875" y="1196502"/>
            <a:ext cx="11451414" cy="5137623"/>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r>
              <a:rPr lang="en-US" dirty="0" smtClean="0"/>
              <a:t>可重定位目标文件 (.o)</a:t>
            </a:r>
          </a:p>
          <a:p>
            <a:pPr lvl="1"/>
            <a:r>
              <a:rPr lang="en-US" dirty="0" smtClean="0"/>
              <a:t>其代码和数据可和其他可重定位文件合并为可执行文件</a:t>
            </a:r>
          </a:p>
          <a:p>
            <a:pPr lvl="2"/>
            <a:r>
              <a:rPr lang="en-US" dirty="0" err="1" smtClean="0"/>
              <a:t>每个.o</a:t>
            </a:r>
            <a:r>
              <a:rPr lang="en-US" dirty="0" smtClean="0"/>
              <a:t> </a:t>
            </a:r>
            <a:r>
              <a:rPr lang="en-US" dirty="0" err="1" smtClean="0"/>
              <a:t>文件由对应的.c文件生成</a:t>
            </a:r>
            <a:endParaRPr lang="en-US" dirty="0" smtClean="0"/>
          </a:p>
          <a:p>
            <a:pPr lvl="2"/>
            <a:r>
              <a:rPr lang="en-US" dirty="0" smtClean="0"/>
              <a:t>每个.o文件代码和数据地址都从0开始</a:t>
            </a:r>
          </a:p>
          <a:p>
            <a:endParaRPr lang="en-US" dirty="0" smtClean="0"/>
          </a:p>
          <a:p>
            <a:r>
              <a:rPr lang="en-US" dirty="0" err="1" smtClean="0"/>
              <a:t>可执行目标文件</a:t>
            </a:r>
            <a:r>
              <a:rPr lang="en-US" dirty="0" smtClean="0"/>
              <a:t> (</a:t>
            </a:r>
            <a:r>
              <a:rPr lang="en-US" dirty="0" err="1" smtClean="0"/>
              <a:t>默认为a.out</a:t>
            </a:r>
            <a:r>
              <a:rPr lang="en-US" dirty="0" smtClean="0"/>
              <a:t>)</a:t>
            </a:r>
          </a:p>
          <a:p>
            <a:pPr lvl="1"/>
            <a:r>
              <a:rPr lang="en-US" dirty="0" smtClean="0"/>
              <a:t>包含的代码和数据可以被直接复制到内存并被执行</a:t>
            </a:r>
          </a:p>
          <a:p>
            <a:pPr lvl="1"/>
            <a:r>
              <a:rPr lang="en-US" dirty="0" smtClean="0"/>
              <a:t>代码和数据地址为虚拟地址空间中的地址</a:t>
            </a:r>
          </a:p>
          <a:p>
            <a:endParaRPr lang="en-US" dirty="0" smtClean="0"/>
          </a:p>
          <a:p>
            <a:r>
              <a:rPr lang="en-US" dirty="0" smtClean="0"/>
              <a:t>共享的目标文件 (.so)</a:t>
            </a:r>
          </a:p>
          <a:p>
            <a:pPr lvl="1"/>
            <a:r>
              <a:rPr lang="en-US" dirty="0" smtClean="0"/>
              <a:t>特殊的可重定位目标文件，能在装入或运行时被装入到内存并自动被链接，称为共享库文件</a:t>
            </a:r>
          </a:p>
          <a:p>
            <a:pPr lvl="1"/>
            <a:r>
              <a:rPr lang="en-US" dirty="0" smtClean="0"/>
              <a:t>Windows 中称其为 Dynamic Link Libraries (DLLs)</a:t>
            </a:r>
          </a:p>
          <a:p>
            <a:pPr lvl="1"/>
            <a:endParaRPr lang="en-US" dirty="0"/>
          </a:p>
        </p:txBody>
      </p:sp>
      <p:sp>
        <p:nvSpPr>
          <p:cNvPr id="7" name="矩形 6"/>
          <p:cNvSpPr/>
          <p:nvPr/>
        </p:nvSpPr>
        <p:spPr>
          <a:xfrm>
            <a:off x="7067481" y="2426485"/>
            <a:ext cx="4868357" cy="2677656"/>
          </a:xfrm>
          <a:prstGeom prst="rect">
            <a:avLst/>
          </a:prstGeom>
          <a:solidFill>
            <a:schemeClr val="accent5">
              <a:lumMod val="20000"/>
              <a:lumOff val="80000"/>
            </a:schemeClr>
          </a:solidFill>
        </p:spPr>
        <p:txBody>
          <a:bodyPr wrap="square">
            <a:spAutoFit/>
          </a:bodyPr>
          <a:lstStyle/>
          <a:p>
            <a:r>
              <a:rPr lang="en-US" altLang="zh-CN" sz="2400" b="1" dirty="0" err="1"/>
              <a:t>a.out</a:t>
            </a:r>
            <a:r>
              <a:rPr lang="en-US" altLang="zh-CN" sz="2400" dirty="0"/>
              <a:t> </a:t>
            </a:r>
            <a:r>
              <a:rPr lang="zh-CN" altLang="en-US" sz="2400" dirty="0" smtClean="0"/>
              <a:t>： </a:t>
            </a:r>
            <a:r>
              <a:rPr lang="en-US" altLang="zh-CN" sz="2400" i="1" dirty="0" smtClean="0"/>
              <a:t>for </a:t>
            </a:r>
            <a:r>
              <a:rPr lang="en-US" altLang="zh-CN" sz="2400" i="1" dirty="0" err="1"/>
              <a:t>unix</a:t>
            </a:r>
            <a:endParaRPr lang="en-US" altLang="zh-CN" sz="2400" i="1" dirty="0"/>
          </a:p>
          <a:p>
            <a:r>
              <a:rPr lang="en-US" altLang="zh-CN" sz="2400" b="1" dirty="0"/>
              <a:t>COFF</a:t>
            </a:r>
            <a:r>
              <a:rPr lang="zh-CN" altLang="en-US" sz="2400" dirty="0"/>
              <a:t> </a:t>
            </a:r>
            <a:r>
              <a:rPr lang="en-US" altLang="zh-CN" sz="2400" i="1" dirty="0"/>
              <a:t>(Common Object File Format) </a:t>
            </a:r>
            <a:r>
              <a:rPr lang="zh-CN" altLang="en-US" sz="2400" i="1" dirty="0" smtClean="0"/>
              <a:t>：</a:t>
            </a:r>
            <a:r>
              <a:rPr lang="en-US" altLang="zh-CN" sz="2400" i="1" dirty="0"/>
              <a:t>	for system V	</a:t>
            </a:r>
          </a:p>
          <a:p>
            <a:r>
              <a:rPr lang="en-US" altLang="zh-CN" sz="2400" b="1" dirty="0"/>
              <a:t>PE</a:t>
            </a:r>
            <a:r>
              <a:rPr lang="en-US" altLang="zh-CN" sz="2400" i="1" dirty="0"/>
              <a:t>(Portable Executable</a:t>
            </a:r>
            <a:r>
              <a:rPr lang="en-US" altLang="zh-CN" sz="2400" i="1" dirty="0" smtClean="0"/>
              <a:t>)</a:t>
            </a:r>
            <a:r>
              <a:rPr lang="zh-CN" altLang="en-US" sz="2400" i="1" dirty="0" smtClean="0"/>
              <a:t>：</a:t>
            </a:r>
            <a:r>
              <a:rPr lang="en-US" altLang="zh-CN" sz="2400" dirty="0"/>
              <a:t>			</a:t>
            </a:r>
            <a:r>
              <a:rPr lang="en-US" altLang="zh-CN" sz="2400" i="1" dirty="0"/>
              <a:t>for Windows	</a:t>
            </a:r>
          </a:p>
          <a:p>
            <a:r>
              <a:rPr lang="en-US" altLang="zh-CN" sz="2400" b="1" dirty="0"/>
              <a:t>ELF</a:t>
            </a:r>
            <a:r>
              <a:rPr lang="zh-CN" altLang="en-US" sz="2400" dirty="0"/>
              <a:t> </a:t>
            </a:r>
            <a:r>
              <a:rPr lang="en-US" altLang="zh-CN" sz="2400" i="1" dirty="0"/>
              <a:t>(Executable and Linkable Format</a:t>
            </a:r>
            <a:r>
              <a:rPr lang="en-US" altLang="zh-CN" sz="2400" i="1" dirty="0" smtClean="0"/>
              <a:t>)</a:t>
            </a:r>
            <a:r>
              <a:rPr lang="zh-CN" altLang="en-US" sz="2400" i="1" dirty="0"/>
              <a:t>：</a:t>
            </a:r>
            <a:r>
              <a:rPr lang="en-US" altLang="zh-CN" sz="2400" dirty="0"/>
              <a:t>	</a:t>
            </a:r>
            <a:r>
              <a:rPr lang="en-US" altLang="zh-CN" sz="2400" i="1" dirty="0"/>
              <a:t>for Linux</a:t>
            </a:r>
            <a:endParaRPr lang="zh-CN" altLang="en-US" sz="2400" dirty="0"/>
          </a:p>
        </p:txBody>
      </p:sp>
    </p:spTree>
    <p:extLst>
      <p:ext uri="{BB962C8B-B14F-4D97-AF65-F5344CB8AC3E}">
        <p14:creationId xmlns:p14="http://schemas.microsoft.com/office/powerpoint/2010/main" val="358909705"/>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12271</TotalTime>
  <Words>7525</Words>
  <Application>Microsoft Office PowerPoint</Application>
  <PresentationFormat>宽屏</PresentationFormat>
  <Paragraphs>1632</Paragraphs>
  <Slides>67</Slides>
  <Notes>41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67</vt:i4>
      </vt:variant>
    </vt:vector>
  </HeadingPairs>
  <TitlesOfParts>
    <vt:vector size="83" baseType="lpstr">
      <vt:lpstr>msgothic</vt:lpstr>
      <vt:lpstr>StoneSans</vt:lpstr>
      <vt:lpstr>TimesTen-Italic</vt:lpstr>
      <vt:lpstr>TimesTen-Roman</vt:lpstr>
      <vt:lpstr>ZztexMono-Italic</vt:lpstr>
      <vt:lpstr>ZztexMono-Regular</vt:lpstr>
      <vt:lpstr>楷体</vt:lpstr>
      <vt:lpstr>宋体</vt:lpstr>
      <vt:lpstr>微软雅黑</vt:lpstr>
      <vt:lpstr>Arial</vt:lpstr>
      <vt:lpstr>Calibri</vt:lpstr>
      <vt:lpstr>Courier New</vt:lpstr>
      <vt:lpstr>Times New Roman</vt:lpstr>
      <vt:lpstr>Wingdings</vt:lpstr>
      <vt:lpstr>Wingdings 2</vt:lpstr>
      <vt:lpstr>1_Office 主题</vt:lpstr>
      <vt:lpstr>Chapter 7 链接 </vt:lpstr>
      <vt:lpstr>7.1 编译器驱动程序</vt:lpstr>
      <vt:lpstr>PowerPoint 演示文稿</vt:lpstr>
      <vt:lpstr>PowerPoint 演示文稿</vt:lpstr>
      <vt:lpstr>PowerPoint 演示文稿</vt:lpstr>
      <vt:lpstr>PowerPoint 演示文稿</vt:lpstr>
      <vt:lpstr>PowerPoint 演示文稿</vt:lpstr>
      <vt:lpstr>PowerPoint 演示文稿</vt:lpstr>
      <vt:lpstr>7.3 目标文件</vt:lpstr>
      <vt:lpstr>PowerPoint 演示文稿</vt:lpstr>
      <vt:lpstr>PowerPoint 演示文稿</vt:lpstr>
      <vt:lpstr>PowerPoint 演示文稿</vt:lpstr>
      <vt:lpstr>PowerPoint 演示文稿</vt:lpstr>
      <vt:lpstr>PowerPoint 演示文稿</vt:lpstr>
      <vt:lpstr>PowerPoint 演示文稿</vt:lpstr>
      <vt:lpstr>一个C语言程序举例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多重定义全局符号的问题</vt:lpstr>
      <vt:lpstr>PowerPoint 演示文稿</vt:lpstr>
      <vt:lpstr>PowerPoint 演示文稿</vt:lpstr>
      <vt:lpstr>头文件（.h文件）的作用</vt:lpstr>
      <vt:lpstr>预处理操作</vt:lpstr>
      <vt:lpstr>PowerPoint 演示文稿</vt:lpstr>
      <vt:lpstr>PowerPoint 演示文稿</vt:lpstr>
      <vt:lpstr>PowerPoint 演示文稿</vt:lpstr>
      <vt:lpstr>PowerPoint 演示文稿</vt:lpstr>
      <vt:lpstr>自定义一个静态库文件</vt:lpstr>
      <vt:lpstr>PowerPoint 演示文稿</vt:lpstr>
      <vt:lpstr>7.6.3 链接器如何使用静态库来解析引用</vt:lpstr>
      <vt:lpstr>7.6.3 链接器如何使用静态库来解析引用</vt:lpstr>
      <vt:lpstr>7.6.3 链接器如何使用静态库来解析引用</vt:lpstr>
      <vt:lpstr>链接顺序问题</vt:lpstr>
      <vt:lpstr>PowerPoint 演示文稿</vt:lpstr>
      <vt:lpstr>PowerPoint 演示文稿</vt:lpstr>
      <vt:lpstr>目标文件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构建动态库</vt:lpstr>
      <vt:lpstr>使用动态链接库编译和运行程序</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7 链接</dc:title>
  <dc:creator>IE</dc:creator>
  <cp:lastModifiedBy>Yuhong Feng</cp:lastModifiedBy>
  <cp:revision>268</cp:revision>
  <cp:lastPrinted>2017-05-18T08:33:57Z</cp:lastPrinted>
  <dcterms:created xsi:type="dcterms:W3CDTF">2016-01-21T00:46:33Z</dcterms:created>
  <dcterms:modified xsi:type="dcterms:W3CDTF">2020-06-13T17:24:35Z</dcterms:modified>
</cp:coreProperties>
</file>

<file path=docProps/thumbnail.jpeg>
</file>